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7.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37.xml" ContentType="application/vnd.openxmlformats-officedocument.presentationml.slide+xml"/>
  <Override PartName="/ppt/slides/slide26.xml" ContentType="application/vnd.openxmlformats-officedocument.presentationml.slide+xml"/>
  <Override PartName="/ppt/slides/slide4.xml" ContentType="application/vnd.openxmlformats-officedocument.presentationml.slide+xml"/>
  <Override PartName="/ppt/slides/slide24.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15.xml" ContentType="application/vnd.openxmlformats-officedocument.presentationml.slide+xml"/>
  <Override PartName="/ppt/slides/slide25.xml" ContentType="application/vnd.openxmlformats-officedocument.presentationml.slide+xml"/>
  <Override PartName="/ppt/slides/slide17.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16.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20.xml" ContentType="application/vnd.openxmlformats-officedocument.presentationml.slide+xml"/>
  <Override PartName="/ppt/notesSlides/notesSlide36.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4.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8.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slideMasters/slideMaster1.xml" ContentType="application/vnd.openxmlformats-officedocument.presentationml.slideMaster+xml"/>
  <Override PartName="/ppt/notesSlides/notesSlide32.xml" ContentType="application/vnd.openxmlformats-officedocument.presentationml.notesSlide+xml"/>
  <Override PartName="/ppt/notesSlides/notesSlide31.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21.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18.xml" ContentType="application/vnd.openxmlformats-officedocument.presentationml.notesSlide+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theme/theme1.xml" ContentType="application/vnd.openxmlformats-officedocument.theme+xml"/>
  <Override PartName="/ppt/charts/colors1.xml" ContentType="application/vnd.ms-office.chartcolorstyle+xml"/>
  <Override PartName="/ppt/charts/style1.xml" ContentType="application/vnd.ms-office.chartstyle+xml"/>
  <Override PartName="/ppt/charts/chart1.xml" ContentType="application/vnd.openxmlformats-officedocument.drawingml.chart+xml"/>
  <Override PartName="/ppt/theme/theme2.xml" ContentType="application/vnd.openxmlformats-officedocument.theme+xml"/>
  <Override PartName="/ppt/notesMasters/notesMaster1.xml" ContentType="application/vnd.openxmlformats-officedocument.presentationml.notesMaster+xml"/>
  <Override PartName="/ppt/charts/style5.xml" ContentType="application/vnd.ms-office.chartstyle+xml"/>
  <Override PartName="/ppt/charts/chart5.xml" ContentType="application/vnd.openxmlformats-officedocument.drawingml.chart+xml"/>
  <Override PartName="/ppt/charts/style4.xml" ContentType="application/vnd.ms-office.chartstyle+xml"/>
  <Override PartName="/ppt/charts/colors5.xml" ContentType="application/vnd.ms-office.chartcolorstyle+xml"/>
  <Override PartName="/ppt/charts/chart4.xml" ContentType="application/vnd.openxmlformats-officedocument.drawingml.chart+xml"/>
  <Override PartName="/ppt/charts/colors4.xml" ContentType="application/vnd.ms-office.chartcolorstyle+xml"/>
  <Override PartName="/ppt/charts/chart3.xml" ContentType="application/vnd.openxmlformats-officedocument.drawingml.chart+xml"/>
  <Override PartName="/ppt/charts/style2.xml" ContentType="application/vnd.ms-office.chartstyle+xml"/>
  <Override PartName="/ppt/charts/chart2.xml" ContentType="application/vnd.openxmlformats-officedocument.drawingml.chart+xml"/>
  <Override PartName="/ppt/charts/style3.xml" ContentType="application/vnd.ms-office.chartstyle+xml"/>
  <Override PartName="/ppt/charts/colors2.xml" ContentType="application/vnd.ms-office.chartcolorstyle+xml"/>
  <Override PartName="/ppt/charts/colors3.xml" ContentType="application/vnd.ms-office.chartcolorstyl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9"/>
  </p:notesMasterIdLst>
  <p:sldIdLst>
    <p:sldId id="375" r:id="rId2"/>
    <p:sldId id="367" r:id="rId3"/>
    <p:sldId id="368" r:id="rId4"/>
    <p:sldId id="347" r:id="rId5"/>
    <p:sldId id="338" r:id="rId6"/>
    <p:sldId id="303" r:id="rId7"/>
    <p:sldId id="282" r:id="rId8"/>
    <p:sldId id="345" r:id="rId9"/>
    <p:sldId id="374" r:id="rId10"/>
    <p:sldId id="371" r:id="rId11"/>
    <p:sldId id="344" r:id="rId12"/>
    <p:sldId id="277" r:id="rId13"/>
    <p:sldId id="278" r:id="rId14"/>
    <p:sldId id="351" r:id="rId15"/>
    <p:sldId id="352" r:id="rId16"/>
    <p:sldId id="358" r:id="rId17"/>
    <p:sldId id="364" r:id="rId18"/>
    <p:sldId id="349" r:id="rId19"/>
    <p:sldId id="354" r:id="rId20"/>
    <p:sldId id="263" r:id="rId21"/>
    <p:sldId id="265" r:id="rId22"/>
    <p:sldId id="356" r:id="rId23"/>
    <p:sldId id="307" r:id="rId24"/>
    <p:sldId id="355" r:id="rId25"/>
    <p:sldId id="366" r:id="rId26"/>
    <p:sldId id="357" r:id="rId27"/>
    <p:sldId id="353" r:id="rId28"/>
    <p:sldId id="343" r:id="rId29"/>
    <p:sldId id="373" r:id="rId30"/>
    <p:sldId id="311" r:id="rId31"/>
    <p:sldId id="372" r:id="rId32"/>
    <p:sldId id="274" r:id="rId33"/>
    <p:sldId id="359" r:id="rId34"/>
    <p:sldId id="348" r:id="rId35"/>
    <p:sldId id="272" r:id="rId36"/>
    <p:sldId id="369" r:id="rId37"/>
    <p:sldId id="346" r:id="rId38"/>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5" autoAdjust="0"/>
    <p:restoredTop sz="91590" autoAdjust="0"/>
  </p:normalViewPr>
  <p:slideViewPr>
    <p:cSldViewPr snapToGrid="0" snapToObjects="1">
      <p:cViewPr varScale="1">
        <p:scale>
          <a:sx n="69" d="100"/>
          <a:sy n="69" d="100"/>
        </p:scale>
        <p:origin x="1184" y="44"/>
      </p:cViewPr>
      <p:guideLst>
        <p:guide orient="horz" pos="2160"/>
        <p:guide pos="2880"/>
      </p:guideLst>
    </p:cSldViewPr>
  </p:slideViewPr>
  <p:notesTextViewPr>
    <p:cViewPr>
      <p:scale>
        <a:sx n="153" d="100"/>
        <a:sy n="153" d="100"/>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45"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ustomXml" Target="../customXml/item3.xml"/><Relationship Id="rId20" Type="http://schemas.openxmlformats.org/officeDocument/2006/relationships/slide" Target="slides/slide19.xml"/><Relationship Id="rId41"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PMORIN\AppData\Local\Microsoft\Windows\INetCache\Content.Outlook\PDMQGI0Z\IAFP%202019%20datacharts%20BK%20v5.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PMORIN\Desktop\Copy%20of%20GTgraphs_Paul.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PMORIN\Desktop\Copy%20of%20GTgraphs_Paul.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PMORIN\Desktop\Copy%20of%20IAFP%202019%20datacharts%20BK%20v5.2.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PMORIN\AppData\Local\Microsoft\Windows\INetCache\Content.Outlook\PDMQGI0Z\C4725%2016S%20R%20analysis.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686200802484898E-2"/>
          <c:y val="3.1930379545411149E-2"/>
          <c:w val="0.76794790130424406"/>
          <c:h val="0.87351934007599819"/>
        </c:manualLayout>
      </c:layout>
      <c:barChart>
        <c:barDir val="col"/>
        <c:grouping val="percentStacked"/>
        <c:varyColors val="0"/>
        <c:ser>
          <c:idx val="0"/>
          <c:order val="0"/>
          <c:tx>
            <c:strRef>
              <c:f>'1hr D'!$B$7</c:f>
              <c:strCache>
                <c:ptCount val="1"/>
                <c:pt idx="0">
                  <c:v>Leucobacter</c:v>
                </c:pt>
              </c:strCache>
            </c:strRef>
          </c:tx>
          <c:spPr>
            <a:solidFill>
              <a:schemeClr val="accent1"/>
            </a:solidFill>
            <a:ln>
              <a:noFill/>
            </a:ln>
            <a:effectLst/>
          </c:spPr>
          <c:invertIfNegative val="0"/>
          <c:cat>
            <c:multiLvlStrRef>
              <c:f>'1hr D'!$C$5:$M$6</c:f>
              <c:multiLvlStrCache>
                <c:ptCount val="11"/>
                <c:lvl>
                  <c:pt idx="0">
                    <c:v>Canada</c:v>
                  </c:pt>
                  <c:pt idx="1">
                    <c:v>China</c:v>
                  </c:pt>
                  <c:pt idx="2">
                    <c:v>China</c:v>
                  </c:pt>
                  <c:pt idx="3">
                    <c:v>China</c:v>
                  </c:pt>
                  <c:pt idx="4">
                    <c:v>China</c:v>
                  </c:pt>
                  <c:pt idx="5">
                    <c:v>China</c:v>
                  </c:pt>
                  <c:pt idx="6">
                    <c:v>Guyana</c:v>
                  </c:pt>
                  <c:pt idx="7">
                    <c:v>Hong Kong</c:v>
                  </c:pt>
                  <c:pt idx="8">
                    <c:v>Indonesia</c:v>
                  </c:pt>
                  <c:pt idx="9">
                    <c:v>Thailand</c:v>
                  </c:pt>
                  <c:pt idx="10">
                    <c:v>Vietnam</c:v>
                  </c:pt>
                </c:lvl>
                <c:lvl>
                  <c:pt idx="0">
                    <c:v>Smelt</c:v>
                  </c:pt>
                  <c:pt idx="1">
                    <c:v>Brd Shrimp</c:v>
                  </c:pt>
                  <c:pt idx="2">
                    <c:v>Brd Grouper</c:v>
                  </c:pt>
                  <c:pt idx="3">
                    <c:v>Fish Ball</c:v>
                  </c:pt>
                  <c:pt idx="4">
                    <c:v>Dried Squid*</c:v>
                  </c:pt>
                  <c:pt idx="5">
                    <c:v>Pompano</c:v>
                  </c:pt>
                  <c:pt idx="6">
                    <c:v>Butterfish</c:v>
                  </c:pt>
                  <c:pt idx="7">
                    <c:v>Dried Squid</c:v>
                  </c:pt>
                  <c:pt idx="8">
                    <c:v>Mahi-mahi</c:v>
                  </c:pt>
                  <c:pt idx="9">
                    <c:v>Tilapia</c:v>
                  </c:pt>
                  <c:pt idx="10">
                    <c:v>Tuna Cubes</c:v>
                  </c:pt>
                </c:lvl>
              </c:multiLvlStrCache>
            </c:multiLvlStrRef>
          </c:cat>
          <c:val>
            <c:numRef>
              <c:f>'1hr D'!$C$7:$M$7</c:f>
              <c:numCache>
                <c:formatCode>General</c:formatCode>
                <c:ptCount val="11"/>
                <c:pt idx="0">
                  <c:v>0.113333502229</c:v>
                </c:pt>
                <c:pt idx="1">
                  <c:v>3.11243677863E-4</c:v>
                </c:pt>
                <c:pt idx="2">
                  <c:v>2.2102500345400002E-3</c:v>
                </c:pt>
                <c:pt idx="3">
                  <c:v>2.7190180345600001E-2</c:v>
                </c:pt>
                <c:pt idx="4">
                  <c:v>6.75873480558E-3</c:v>
                </c:pt>
                <c:pt idx="5">
                  <c:v>5.8932728290699999E-3</c:v>
                </c:pt>
                <c:pt idx="6">
                  <c:v>0</c:v>
                </c:pt>
                <c:pt idx="7">
                  <c:v>0</c:v>
                </c:pt>
                <c:pt idx="8">
                  <c:v>8.5504960106800004E-2</c:v>
                </c:pt>
                <c:pt idx="9">
                  <c:v>3.98265617472E-2</c:v>
                </c:pt>
                <c:pt idx="10">
                  <c:v>7.2450805008899999E-2</c:v>
                </c:pt>
              </c:numCache>
            </c:numRef>
          </c:val>
          <c:extLst>
            <c:ext xmlns:c16="http://schemas.microsoft.com/office/drawing/2014/chart" uri="{C3380CC4-5D6E-409C-BE32-E72D297353CC}">
              <c16:uniqueId val="{00000000-A746-4777-ADA5-D9AA992C181B}"/>
            </c:ext>
          </c:extLst>
        </c:ser>
        <c:ser>
          <c:idx val="1"/>
          <c:order val="1"/>
          <c:tx>
            <c:strRef>
              <c:f>'1hr D'!$B$8</c:f>
              <c:strCache>
                <c:ptCount val="1"/>
                <c:pt idx="0">
                  <c:v>Arthrobacter</c:v>
                </c:pt>
              </c:strCache>
            </c:strRef>
          </c:tx>
          <c:spPr>
            <a:solidFill>
              <a:schemeClr val="accent2"/>
            </a:solidFill>
            <a:ln>
              <a:noFill/>
            </a:ln>
            <a:effectLst/>
          </c:spPr>
          <c:invertIfNegative val="0"/>
          <c:cat>
            <c:multiLvlStrRef>
              <c:f>'1hr D'!$C$5:$M$6</c:f>
              <c:multiLvlStrCache>
                <c:ptCount val="11"/>
                <c:lvl>
                  <c:pt idx="0">
                    <c:v>Canada</c:v>
                  </c:pt>
                  <c:pt idx="1">
                    <c:v>China</c:v>
                  </c:pt>
                  <c:pt idx="2">
                    <c:v>China</c:v>
                  </c:pt>
                  <c:pt idx="3">
                    <c:v>China</c:v>
                  </c:pt>
                  <c:pt idx="4">
                    <c:v>China</c:v>
                  </c:pt>
                  <c:pt idx="5">
                    <c:v>China</c:v>
                  </c:pt>
                  <c:pt idx="6">
                    <c:v>Guyana</c:v>
                  </c:pt>
                  <c:pt idx="7">
                    <c:v>Hong Kong</c:v>
                  </c:pt>
                  <c:pt idx="8">
                    <c:v>Indonesia</c:v>
                  </c:pt>
                  <c:pt idx="9">
                    <c:v>Thailand</c:v>
                  </c:pt>
                  <c:pt idx="10">
                    <c:v>Vietnam</c:v>
                  </c:pt>
                </c:lvl>
                <c:lvl>
                  <c:pt idx="0">
                    <c:v>Smelt</c:v>
                  </c:pt>
                  <c:pt idx="1">
                    <c:v>Brd Shrimp</c:v>
                  </c:pt>
                  <c:pt idx="2">
                    <c:v>Brd Grouper</c:v>
                  </c:pt>
                  <c:pt idx="3">
                    <c:v>Fish Ball</c:v>
                  </c:pt>
                  <c:pt idx="4">
                    <c:v>Dried Squid*</c:v>
                  </c:pt>
                  <c:pt idx="5">
                    <c:v>Pompano</c:v>
                  </c:pt>
                  <c:pt idx="6">
                    <c:v>Butterfish</c:v>
                  </c:pt>
                  <c:pt idx="7">
                    <c:v>Dried Squid</c:v>
                  </c:pt>
                  <c:pt idx="8">
                    <c:v>Mahi-mahi</c:v>
                  </c:pt>
                  <c:pt idx="9">
                    <c:v>Tilapia</c:v>
                  </c:pt>
                  <c:pt idx="10">
                    <c:v>Tuna Cubes</c:v>
                  </c:pt>
                </c:lvl>
              </c:multiLvlStrCache>
            </c:multiLvlStrRef>
          </c:cat>
          <c:val>
            <c:numRef>
              <c:f>'1hr D'!$C$8:$M$8</c:f>
              <c:numCache>
                <c:formatCode>General</c:formatCode>
                <c:ptCount val="11"/>
                <c:pt idx="0">
                  <c:v>1.0640453992700001E-3</c:v>
                </c:pt>
                <c:pt idx="1">
                  <c:v>3.31993256387E-3</c:v>
                </c:pt>
                <c:pt idx="2">
                  <c:v>1.7628869265799998E-2</c:v>
                </c:pt>
                <c:pt idx="3">
                  <c:v>4.9299494428699997E-3</c:v>
                </c:pt>
                <c:pt idx="4">
                  <c:v>1.9092471202200001E-4</c:v>
                </c:pt>
                <c:pt idx="5">
                  <c:v>1.9388867607599999E-2</c:v>
                </c:pt>
                <c:pt idx="6">
                  <c:v>9.0292947125899997E-2</c:v>
                </c:pt>
                <c:pt idx="7">
                  <c:v>1.9545247247400001E-4</c:v>
                </c:pt>
                <c:pt idx="8">
                  <c:v>1.5016837059700001E-3</c:v>
                </c:pt>
                <c:pt idx="9">
                  <c:v>4.4089522168899997E-3</c:v>
                </c:pt>
                <c:pt idx="10">
                  <c:v>6.1155718267699999E-3</c:v>
                </c:pt>
              </c:numCache>
            </c:numRef>
          </c:val>
          <c:extLst>
            <c:ext xmlns:c16="http://schemas.microsoft.com/office/drawing/2014/chart" uri="{C3380CC4-5D6E-409C-BE32-E72D297353CC}">
              <c16:uniqueId val="{00000001-A746-4777-ADA5-D9AA992C181B}"/>
            </c:ext>
          </c:extLst>
        </c:ser>
        <c:ser>
          <c:idx val="2"/>
          <c:order val="2"/>
          <c:tx>
            <c:strRef>
              <c:f>'1hr D'!$B$9</c:f>
              <c:strCache>
                <c:ptCount val="1"/>
                <c:pt idx="0">
                  <c:v>Chryseobacterium</c:v>
                </c:pt>
              </c:strCache>
            </c:strRef>
          </c:tx>
          <c:spPr>
            <a:solidFill>
              <a:srgbClr val="8C5038"/>
            </a:solidFill>
            <a:ln>
              <a:noFill/>
            </a:ln>
            <a:effectLst/>
          </c:spPr>
          <c:invertIfNegative val="0"/>
          <c:cat>
            <c:multiLvlStrRef>
              <c:f>'1hr D'!$C$5:$M$6</c:f>
              <c:multiLvlStrCache>
                <c:ptCount val="11"/>
                <c:lvl>
                  <c:pt idx="0">
                    <c:v>Canada</c:v>
                  </c:pt>
                  <c:pt idx="1">
                    <c:v>China</c:v>
                  </c:pt>
                  <c:pt idx="2">
                    <c:v>China</c:v>
                  </c:pt>
                  <c:pt idx="3">
                    <c:v>China</c:v>
                  </c:pt>
                  <c:pt idx="4">
                    <c:v>China</c:v>
                  </c:pt>
                  <c:pt idx="5">
                    <c:v>China</c:v>
                  </c:pt>
                  <c:pt idx="6">
                    <c:v>Guyana</c:v>
                  </c:pt>
                  <c:pt idx="7">
                    <c:v>Hong Kong</c:v>
                  </c:pt>
                  <c:pt idx="8">
                    <c:v>Indonesia</c:v>
                  </c:pt>
                  <c:pt idx="9">
                    <c:v>Thailand</c:v>
                  </c:pt>
                  <c:pt idx="10">
                    <c:v>Vietnam</c:v>
                  </c:pt>
                </c:lvl>
                <c:lvl>
                  <c:pt idx="0">
                    <c:v>Smelt</c:v>
                  </c:pt>
                  <c:pt idx="1">
                    <c:v>Brd Shrimp</c:v>
                  </c:pt>
                  <c:pt idx="2">
                    <c:v>Brd Grouper</c:v>
                  </c:pt>
                  <c:pt idx="3">
                    <c:v>Fish Ball</c:v>
                  </c:pt>
                  <c:pt idx="4">
                    <c:v>Dried Squid*</c:v>
                  </c:pt>
                  <c:pt idx="5">
                    <c:v>Pompano</c:v>
                  </c:pt>
                  <c:pt idx="6">
                    <c:v>Butterfish</c:v>
                  </c:pt>
                  <c:pt idx="7">
                    <c:v>Dried Squid</c:v>
                  </c:pt>
                  <c:pt idx="8">
                    <c:v>Mahi-mahi</c:v>
                  </c:pt>
                  <c:pt idx="9">
                    <c:v>Tilapia</c:v>
                  </c:pt>
                  <c:pt idx="10">
                    <c:v>Tuna Cubes</c:v>
                  </c:pt>
                </c:lvl>
              </c:multiLvlStrCache>
            </c:multiLvlStrRef>
          </c:cat>
          <c:val>
            <c:numRef>
              <c:f>'1hr D'!$C$9:$M$9</c:f>
              <c:numCache>
                <c:formatCode>General</c:formatCode>
                <c:ptCount val="11"/>
                <c:pt idx="0">
                  <c:v>1.48332995541E-2</c:v>
                </c:pt>
                <c:pt idx="1">
                  <c:v>4.6945921410999998E-3</c:v>
                </c:pt>
                <c:pt idx="2">
                  <c:v>3.3015609890900001E-2</c:v>
                </c:pt>
                <c:pt idx="3">
                  <c:v>4.3011293608699996E-3</c:v>
                </c:pt>
                <c:pt idx="4">
                  <c:v>3.57665627188E-3</c:v>
                </c:pt>
                <c:pt idx="5">
                  <c:v>7.2280991248500001E-2</c:v>
                </c:pt>
                <c:pt idx="6">
                  <c:v>2.3340016158499999E-2</c:v>
                </c:pt>
                <c:pt idx="7">
                  <c:v>7.2751753643000004E-4</c:v>
                </c:pt>
                <c:pt idx="8">
                  <c:v>2.2616266723299999E-2</c:v>
                </c:pt>
                <c:pt idx="9">
                  <c:v>2.5563163350200001E-2</c:v>
                </c:pt>
                <c:pt idx="10">
                  <c:v>5.3116029454599999E-2</c:v>
                </c:pt>
              </c:numCache>
            </c:numRef>
          </c:val>
          <c:extLst>
            <c:ext xmlns:c16="http://schemas.microsoft.com/office/drawing/2014/chart" uri="{C3380CC4-5D6E-409C-BE32-E72D297353CC}">
              <c16:uniqueId val="{00000002-A746-4777-ADA5-D9AA992C181B}"/>
            </c:ext>
          </c:extLst>
        </c:ser>
        <c:ser>
          <c:idx val="3"/>
          <c:order val="3"/>
          <c:tx>
            <c:strRef>
              <c:f>'1hr D'!$B$10</c:f>
              <c:strCache>
                <c:ptCount val="1"/>
                <c:pt idx="0">
                  <c:v>Flavobacterium</c:v>
                </c:pt>
              </c:strCache>
            </c:strRef>
          </c:tx>
          <c:spPr>
            <a:solidFill>
              <a:schemeClr val="accent4"/>
            </a:solidFill>
            <a:ln>
              <a:noFill/>
            </a:ln>
            <a:effectLst/>
          </c:spPr>
          <c:invertIfNegative val="0"/>
          <c:cat>
            <c:multiLvlStrRef>
              <c:f>'1hr D'!$C$5:$M$6</c:f>
              <c:multiLvlStrCache>
                <c:ptCount val="11"/>
                <c:lvl>
                  <c:pt idx="0">
                    <c:v>Canada</c:v>
                  </c:pt>
                  <c:pt idx="1">
                    <c:v>China</c:v>
                  </c:pt>
                  <c:pt idx="2">
                    <c:v>China</c:v>
                  </c:pt>
                  <c:pt idx="3">
                    <c:v>China</c:v>
                  </c:pt>
                  <c:pt idx="4">
                    <c:v>China</c:v>
                  </c:pt>
                  <c:pt idx="5">
                    <c:v>China</c:v>
                  </c:pt>
                  <c:pt idx="6">
                    <c:v>Guyana</c:v>
                  </c:pt>
                  <c:pt idx="7">
                    <c:v>Hong Kong</c:v>
                  </c:pt>
                  <c:pt idx="8">
                    <c:v>Indonesia</c:v>
                  </c:pt>
                  <c:pt idx="9">
                    <c:v>Thailand</c:v>
                  </c:pt>
                  <c:pt idx="10">
                    <c:v>Vietnam</c:v>
                  </c:pt>
                </c:lvl>
                <c:lvl>
                  <c:pt idx="0">
                    <c:v>Smelt</c:v>
                  </c:pt>
                  <c:pt idx="1">
                    <c:v>Brd Shrimp</c:v>
                  </c:pt>
                  <c:pt idx="2">
                    <c:v>Brd Grouper</c:v>
                  </c:pt>
                  <c:pt idx="3">
                    <c:v>Fish Ball</c:v>
                  </c:pt>
                  <c:pt idx="4">
                    <c:v>Dried Squid*</c:v>
                  </c:pt>
                  <c:pt idx="5">
                    <c:v>Pompano</c:v>
                  </c:pt>
                  <c:pt idx="6">
                    <c:v>Butterfish</c:v>
                  </c:pt>
                  <c:pt idx="7">
                    <c:v>Dried Squid</c:v>
                  </c:pt>
                  <c:pt idx="8">
                    <c:v>Mahi-mahi</c:v>
                  </c:pt>
                  <c:pt idx="9">
                    <c:v>Tilapia</c:v>
                  </c:pt>
                  <c:pt idx="10">
                    <c:v>Tuna Cubes</c:v>
                  </c:pt>
                </c:lvl>
              </c:multiLvlStrCache>
            </c:multiLvlStrRef>
          </c:cat>
          <c:val>
            <c:numRef>
              <c:f>'1hr D'!$C$10:$M$10</c:f>
              <c:numCache>
                <c:formatCode>General</c:formatCode>
                <c:ptCount val="11"/>
                <c:pt idx="0">
                  <c:v>4.7375354681800002E-3</c:v>
                </c:pt>
                <c:pt idx="1">
                  <c:v>1.53028141616E-3</c:v>
                </c:pt>
                <c:pt idx="2">
                  <c:v>2.9168924734600001E-2</c:v>
                </c:pt>
                <c:pt idx="3">
                  <c:v>0</c:v>
                </c:pt>
                <c:pt idx="4">
                  <c:v>5.3458919366100002E-4</c:v>
                </c:pt>
                <c:pt idx="5">
                  <c:v>4.4199546217999999E-4</c:v>
                </c:pt>
                <c:pt idx="6">
                  <c:v>3.25862533289E-2</c:v>
                </c:pt>
                <c:pt idx="7">
                  <c:v>0</c:v>
                </c:pt>
                <c:pt idx="8">
                  <c:v>3.62527682553E-3</c:v>
                </c:pt>
                <c:pt idx="9">
                  <c:v>4.0001751901499998E-3</c:v>
                </c:pt>
                <c:pt idx="10">
                  <c:v>9.9014020052399995E-3</c:v>
                </c:pt>
              </c:numCache>
            </c:numRef>
          </c:val>
          <c:extLst>
            <c:ext xmlns:c16="http://schemas.microsoft.com/office/drawing/2014/chart" uri="{C3380CC4-5D6E-409C-BE32-E72D297353CC}">
              <c16:uniqueId val="{00000003-A746-4777-ADA5-D9AA992C181B}"/>
            </c:ext>
          </c:extLst>
        </c:ser>
        <c:ser>
          <c:idx val="4"/>
          <c:order val="4"/>
          <c:tx>
            <c:strRef>
              <c:f>'1hr D'!$B$11</c:f>
              <c:strCache>
                <c:ptCount val="1"/>
                <c:pt idx="0">
                  <c:v>Soonwooa</c:v>
                </c:pt>
              </c:strCache>
            </c:strRef>
          </c:tx>
          <c:spPr>
            <a:solidFill>
              <a:srgbClr val="00B0F0"/>
            </a:solidFill>
            <a:ln>
              <a:noFill/>
            </a:ln>
            <a:effectLst/>
          </c:spPr>
          <c:invertIfNegative val="0"/>
          <c:cat>
            <c:multiLvlStrRef>
              <c:f>'1hr D'!$C$5:$M$6</c:f>
              <c:multiLvlStrCache>
                <c:ptCount val="11"/>
                <c:lvl>
                  <c:pt idx="0">
                    <c:v>Canada</c:v>
                  </c:pt>
                  <c:pt idx="1">
                    <c:v>China</c:v>
                  </c:pt>
                  <c:pt idx="2">
                    <c:v>China</c:v>
                  </c:pt>
                  <c:pt idx="3">
                    <c:v>China</c:v>
                  </c:pt>
                  <c:pt idx="4">
                    <c:v>China</c:v>
                  </c:pt>
                  <c:pt idx="5">
                    <c:v>China</c:v>
                  </c:pt>
                  <c:pt idx="6">
                    <c:v>Guyana</c:v>
                  </c:pt>
                  <c:pt idx="7">
                    <c:v>Hong Kong</c:v>
                  </c:pt>
                  <c:pt idx="8">
                    <c:v>Indonesia</c:v>
                  </c:pt>
                  <c:pt idx="9">
                    <c:v>Thailand</c:v>
                  </c:pt>
                  <c:pt idx="10">
                    <c:v>Vietnam</c:v>
                  </c:pt>
                </c:lvl>
                <c:lvl>
                  <c:pt idx="0">
                    <c:v>Smelt</c:v>
                  </c:pt>
                  <c:pt idx="1">
                    <c:v>Brd Shrimp</c:v>
                  </c:pt>
                  <c:pt idx="2">
                    <c:v>Brd Grouper</c:v>
                  </c:pt>
                  <c:pt idx="3">
                    <c:v>Fish Ball</c:v>
                  </c:pt>
                  <c:pt idx="4">
                    <c:v>Dried Squid*</c:v>
                  </c:pt>
                  <c:pt idx="5">
                    <c:v>Pompano</c:v>
                  </c:pt>
                  <c:pt idx="6">
                    <c:v>Butterfish</c:v>
                  </c:pt>
                  <c:pt idx="7">
                    <c:v>Dried Squid</c:v>
                  </c:pt>
                  <c:pt idx="8">
                    <c:v>Mahi-mahi</c:v>
                  </c:pt>
                  <c:pt idx="9">
                    <c:v>Tilapia</c:v>
                  </c:pt>
                  <c:pt idx="10">
                    <c:v>Tuna Cubes</c:v>
                  </c:pt>
                </c:lvl>
              </c:multiLvlStrCache>
            </c:multiLvlStrRef>
          </c:cat>
          <c:val>
            <c:numRef>
              <c:f>'1hr D'!$C$11:$M$11</c:f>
              <c:numCache>
                <c:formatCode>General</c:formatCode>
                <c:ptCount val="11"/>
                <c:pt idx="0">
                  <c:v>0</c:v>
                </c:pt>
                <c:pt idx="1">
                  <c:v>1.84152509402E-3</c:v>
                </c:pt>
                <c:pt idx="2">
                  <c:v>7.0132933788099997E-4</c:v>
                </c:pt>
                <c:pt idx="3">
                  <c:v>0</c:v>
                </c:pt>
                <c:pt idx="4">
                  <c:v>0</c:v>
                </c:pt>
                <c:pt idx="5">
                  <c:v>6.1997230161799997E-2</c:v>
                </c:pt>
                <c:pt idx="6">
                  <c:v>5.7751578443400002E-3</c:v>
                </c:pt>
                <c:pt idx="7">
                  <c:v>0</c:v>
                </c:pt>
                <c:pt idx="8">
                  <c:v>8.6460577010599997E-4</c:v>
                </c:pt>
                <c:pt idx="9">
                  <c:v>1.9008131742999999E-2</c:v>
                </c:pt>
                <c:pt idx="10">
                  <c:v>1.7639472479900001E-2</c:v>
                </c:pt>
              </c:numCache>
            </c:numRef>
          </c:val>
          <c:extLst>
            <c:ext xmlns:c16="http://schemas.microsoft.com/office/drawing/2014/chart" uri="{C3380CC4-5D6E-409C-BE32-E72D297353CC}">
              <c16:uniqueId val="{00000004-A746-4777-ADA5-D9AA992C181B}"/>
            </c:ext>
          </c:extLst>
        </c:ser>
        <c:ser>
          <c:idx val="5"/>
          <c:order val="5"/>
          <c:tx>
            <c:strRef>
              <c:f>'1hr D'!$B$12</c:f>
              <c:strCache>
                <c:ptCount val="1"/>
                <c:pt idx="0">
                  <c:v>Brochothrix</c:v>
                </c:pt>
              </c:strCache>
            </c:strRef>
          </c:tx>
          <c:spPr>
            <a:solidFill>
              <a:srgbClr val="33CC33"/>
            </a:solidFill>
            <a:ln>
              <a:noFill/>
            </a:ln>
            <a:effectLst/>
          </c:spPr>
          <c:invertIfNegative val="0"/>
          <c:cat>
            <c:multiLvlStrRef>
              <c:f>'1hr D'!$C$5:$M$6</c:f>
              <c:multiLvlStrCache>
                <c:ptCount val="11"/>
                <c:lvl>
                  <c:pt idx="0">
                    <c:v>Canada</c:v>
                  </c:pt>
                  <c:pt idx="1">
                    <c:v>China</c:v>
                  </c:pt>
                  <c:pt idx="2">
                    <c:v>China</c:v>
                  </c:pt>
                  <c:pt idx="3">
                    <c:v>China</c:v>
                  </c:pt>
                  <c:pt idx="4">
                    <c:v>China</c:v>
                  </c:pt>
                  <c:pt idx="5">
                    <c:v>China</c:v>
                  </c:pt>
                  <c:pt idx="6">
                    <c:v>Guyana</c:v>
                  </c:pt>
                  <c:pt idx="7">
                    <c:v>Hong Kong</c:v>
                  </c:pt>
                  <c:pt idx="8">
                    <c:v>Indonesia</c:v>
                  </c:pt>
                  <c:pt idx="9">
                    <c:v>Thailand</c:v>
                  </c:pt>
                  <c:pt idx="10">
                    <c:v>Vietnam</c:v>
                  </c:pt>
                </c:lvl>
                <c:lvl>
                  <c:pt idx="0">
                    <c:v>Smelt</c:v>
                  </c:pt>
                  <c:pt idx="1">
                    <c:v>Brd Shrimp</c:v>
                  </c:pt>
                  <c:pt idx="2">
                    <c:v>Brd Grouper</c:v>
                  </c:pt>
                  <c:pt idx="3">
                    <c:v>Fish Ball</c:v>
                  </c:pt>
                  <c:pt idx="4">
                    <c:v>Dried Squid*</c:v>
                  </c:pt>
                  <c:pt idx="5">
                    <c:v>Pompano</c:v>
                  </c:pt>
                  <c:pt idx="6">
                    <c:v>Butterfish</c:v>
                  </c:pt>
                  <c:pt idx="7">
                    <c:v>Dried Squid</c:v>
                  </c:pt>
                  <c:pt idx="8">
                    <c:v>Mahi-mahi</c:v>
                  </c:pt>
                  <c:pt idx="9">
                    <c:v>Tilapia</c:v>
                  </c:pt>
                  <c:pt idx="10">
                    <c:v>Tuna Cubes</c:v>
                  </c:pt>
                </c:lvl>
              </c:multiLvlStrCache>
            </c:multiLvlStrRef>
          </c:cat>
          <c:val>
            <c:numRef>
              <c:f>'1hr D'!$C$12:$M$12</c:f>
              <c:numCache>
                <c:formatCode>General</c:formatCode>
                <c:ptCount val="11"/>
                <c:pt idx="0">
                  <c:v>9.2977300364800002E-3</c:v>
                </c:pt>
                <c:pt idx="1">
                  <c:v>1.7637141745599999E-3</c:v>
                </c:pt>
                <c:pt idx="2">
                  <c:v>2.42383669653E-2</c:v>
                </c:pt>
                <c:pt idx="3">
                  <c:v>1.2148803984200001E-2</c:v>
                </c:pt>
                <c:pt idx="4">
                  <c:v>1.00553681665E-3</c:v>
                </c:pt>
                <c:pt idx="5">
                  <c:v>1.5027845714099999E-3</c:v>
                </c:pt>
                <c:pt idx="6">
                  <c:v>0.13203566833200001</c:v>
                </c:pt>
                <c:pt idx="7">
                  <c:v>4.66914239798E-4</c:v>
                </c:pt>
                <c:pt idx="8">
                  <c:v>3.8255013196599998E-2</c:v>
                </c:pt>
                <c:pt idx="9">
                  <c:v>2.20447610844E-3</c:v>
                </c:pt>
                <c:pt idx="10">
                  <c:v>1.3292008154099999E-2</c:v>
                </c:pt>
              </c:numCache>
            </c:numRef>
          </c:val>
          <c:extLst>
            <c:ext xmlns:c16="http://schemas.microsoft.com/office/drawing/2014/chart" uri="{C3380CC4-5D6E-409C-BE32-E72D297353CC}">
              <c16:uniqueId val="{00000005-A746-4777-ADA5-D9AA992C181B}"/>
            </c:ext>
          </c:extLst>
        </c:ser>
        <c:ser>
          <c:idx val="6"/>
          <c:order val="6"/>
          <c:tx>
            <c:strRef>
              <c:f>'1hr D'!$B$13</c:f>
              <c:strCache>
                <c:ptCount val="1"/>
                <c:pt idx="0">
                  <c:v>Kurthia</c:v>
                </c:pt>
              </c:strCache>
            </c:strRef>
          </c:tx>
          <c:spPr>
            <a:solidFill>
              <a:srgbClr val="9E480E"/>
            </a:solidFill>
            <a:ln>
              <a:noFill/>
            </a:ln>
            <a:effectLst/>
          </c:spPr>
          <c:invertIfNegative val="0"/>
          <c:cat>
            <c:multiLvlStrRef>
              <c:f>'1hr D'!$C$5:$M$6</c:f>
              <c:multiLvlStrCache>
                <c:ptCount val="11"/>
                <c:lvl>
                  <c:pt idx="0">
                    <c:v>Canada</c:v>
                  </c:pt>
                  <c:pt idx="1">
                    <c:v>China</c:v>
                  </c:pt>
                  <c:pt idx="2">
                    <c:v>China</c:v>
                  </c:pt>
                  <c:pt idx="3">
                    <c:v>China</c:v>
                  </c:pt>
                  <c:pt idx="4">
                    <c:v>China</c:v>
                  </c:pt>
                  <c:pt idx="5">
                    <c:v>China</c:v>
                  </c:pt>
                  <c:pt idx="6">
                    <c:v>Guyana</c:v>
                  </c:pt>
                  <c:pt idx="7">
                    <c:v>Hong Kong</c:v>
                  </c:pt>
                  <c:pt idx="8">
                    <c:v>Indonesia</c:v>
                  </c:pt>
                  <c:pt idx="9">
                    <c:v>Thailand</c:v>
                  </c:pt>
                  <c:pt idx="10">
                    <c:v>Vietnam</c:v>
                  </c:pt>
                </c:lvl>
                <c:lvl>
                  <c:pt idx="0">
                    <c:v>Smelt</c:v>
                  </c:pt>
                  <c:pt idx="1">
                    <c:v>Brd Shrimp</c:v>
                  </c:pt>
                  <c:pt idx="2">
                    <c:v>Brd Grouper</c:v>
                  </c:pt>
                  <c:pt idx="3">
                    <c:v>Fish Ball</c:v>
                  </c:pt>
                  <c:pt idx="4">
                    <c:v>Dried Squid*</c:v>
                  </c:pt>
                  <c:pt idx="5">
                    <c:v>Pompano</c:v>
                  </c:pt>
                  <c:pt idx="6">
                    <c:v>Butterfish</c:v>
                  </c:pt>
                  <c:pt idx="7">
                    <c:v>Dried Squid</c:v>
                  </c:pt>
                  <c:pt idx="8">
                    <c:v>Mahi-mahi</c:v>
                  </c:pt>
                  <c:pt idx="9">
                    <c:v>Tilapia</c:v>
                  </c:pt>
                  <c:pt idx="10">
                    <c:v>Tuna Cubes</c:v>
                  </c:pt>
                </c:lvl>
              </c:multiLvlStrCache>
            </c:multiLvlStrRef>
          </c:cat>
          <c:val>
            <c:numRef>
              <c:f>'1hr D'!$C$13:$M$13</c:f>
              <c:numCache>
                <c:formatCode>General</c:formatCode>
                <c:ptCount val="11"/>
                <c:pt idx="0">
                  <c:v>3.1668017835399998E-4</c:v>
                </c:pt>
                <c:pt idx="1">
                  <c:v>1.68590325509E-4</c:v>
                </c:pt>
                <c:pt idx="2">
                  <c:v>5.8444111490099995E-4</c:v>
                </c:pt>
                <c:pt idx="3">
                  <c:v>0.191802701411</c:v>
                </c:pt>
                <c:pt idx="4">
                  <c:v>0</c:v>
                </c:pt>
                <c:pt idx="5">
                  <c:v>0</c:v>
                </c:pt>
                <c:pt idx="6">
                  <c:v>3.44115622849E-4</c:v>
                </c:pt>
                <c:pt idx="7">
                  <c:v>2.0631094316700001E-4</c:v>
                </c:pt>
                <c:pt idx="8">
                  <c:v>2.7303340108600002E-4</c:v>
                </c:pt>
                <c:pt idx="9">
                  <c:v>3.50380308627E-4</c:v>
                </c:pt>
                <c:pt idx="10">
                  <c:v>1.3208803095200001E-3</c:v>
                </c:pt>
              </c:numCache>
            </c:numRef>
          </c:val>
          <c:extLst>
            <c:ext xmlns:c16="http://schemas.microsoft.com/office/drawing/2014/chart" uri="{C3380CC4-5D6E-409C-BE32-E72D297353CC}">
              <c16:uniqueId val="{00000006-A746-4777-ADA5-D9AA992C181B}"/>
            </c:ext>
          </c:extLst>
        </c:ser>
        <c:ser>
          <c:idx val="7"/>
          <c:order val="7"/>
          <c:tx>
            <c:strRef>
              <c:f>'1hr D'!$B$14</c:f>
              <c:strCache>
                <c:ptCount val="1"/>
                <c:pt idx="0">
                  <c:v>Macrococcus</c:v>
                </c:pt>
              </c:strCache>
            </c:strRef>
          </c:tx>
          <c:spPr>
            <a:solidFill>
              <a:srgbClr val="659B95"/>
            </a:solidFill>
            <a:ln>
              <a:noFill/>
            </a:ln>
            <a:effectLst/>
          </c:spPr>
          <c:invertIfNegative val="0"/>
          <c:cat>
            <c:multiLvlStrRef>
              <c:f>'1hr D'!$C$5:$M$6</c:f>
              <c:multiLvlStrCache>
                <c:ptCount val="11"/>
                <c:lvl>
                  <c:pt idx="0">
                    <c:v>Canada</c:v>
                  </c:pt>
                  <c:pt idx="1">
                    <c:v>China</c:v>
                  </c:pt>
                  <c:pt idx="2">
                    <c:v>China</c:v>
                  </c:pt>
                  <c:pt idx="3">
                    <c:v>China</c:v>
                  </c:pt>
                  <c:pt idx="4">
                    <c:v>China</c:v>
                  </c:pt>
                  <c:pt idx="5">
                    <c:v>China</c:v>
                  </c:pt>
                  <c:pt idx="6">
                    <c:v>Guyana</c:v>
                  </c:pt>
                  <c:pt idx="7">
                    <c:v>Hong Kong</c:v>
                  </c:pt>
                  <c:pt idx="8">
                    <c:v>Indonesia</c:v>
                  </c:pt>
                  <c:pt idx="9">
                    <c:v>Thailand</c:v>
                  </c:pt>
                  <c:pt idx="10">
                    <c:v>Vietnam</c:v>
                  </c:pt>
                </c:lvl>
                <c:lvl>
                  <c:pt idx="0">
                    <c:v>Smelt</c:v>
                  </c:pt>
                  <c:pt idx="1">
                    <c:v>Brd Shrimp</c:v>
                  </c:pt>
                  <c:pt idx="2">
                    <c:v>Brd Grouper</c:v>
                  </c:pt>
                  <c:pt idx="3">
                    <c:v>Fish Ball</c:v>
                  </c:pt>
                  <c:pt idx="4">
                    <c:v>Dried Squid*</c:v>
                  </c:pt>
                  <c:pt idx="5">
                    <c:v>Pompano</c:v>
                  </c:pt>
                  <c:pt idx="6">
                    <c:v>Butterfish</c:v>
                  </c:pt>
                  <c:pt idx="7">
                    <c:v>Dried Squid</c:v>
                  </c:pt>
                  <c:pt idx="8">
                    <c:v>Mahi-mahi</c:v>
                  </c:pt>
                  <c:pt idx="9">
                    <c:v>Tilapia</c:v>
                  </c:pt>
                  <c:pt idx="10">
                    <c:v>Tuna Cubes</c:v>
                  </c:pt>
                </c:lvl>
              </c:multiLvlStrCache>
            </c:multiLvlStrRef>
          </c:cat>
          <c:val>
            <c:numRef>
              <c:f>'1hr D'!$C$14:$M$14</c:f>
              <c:numCache>
                <c:formatCode>General</c:formatCode>
                <c:ptCount val="11"/>
                <c:pt idx="0">
                  <c:v>5.4468990676899995E-4</c:v>
                </c:pt>
                <c:pt idx="1">
                  <c:v>5.4597328491799999E-3</c:v>
                </c:pt>
                <c:pt idx="2">
                  <c:v>1.29639665487E-3</c:v>
                </c:pt>
                <c:pt idx="3">
                  <c:v>0.36260281208299999</c:v>
                </c:pt>
                <c:pt idx="4">
                  <c:v>1.0208107936100001E-2</c:v>
                </c:pt>
                <c:pt idx="5">
                  <c:v>3.2707664201299998E-3</c:v>
                </c:pt>
                <c:pt idx="6">
                  <c:v>4.0396181812699999E-3</c:v>
                </c:pt>
                <c:pt idx="7">
                  <c:v>2.04573587856E-2</c:v>
                </c:pt>
                <c:pt idx="8">
                  <c:v>8.4943724782299995E-4</c:v>
                </c:pt>
                <c:pt idx="9">
                  <c:v>2.5256580580199999E-3</c:v>
                </c:pt>
                <c:pt idx="10">
                  <c:v>7.03082747431E-3</c:v>
                </c:pt>
              </c:numCache>
            </c:numRef>
          </c:val>
          <c:extLst>
            <c:ext xmlns:c16="http://schemas.microsoft.com/office/drawing/2014/chart" uri="{C3380CC4-5D6E-409C-BE32-E72D297353CC}">
              <c16:uniqueId val="{00000007-A746-4777-ADA5-D9AA992C181B}"/>
            </c:ext>
          </c:extLst>
        </c:ser>
        <c:ser>
          <c:idx val="8"/>
          <c:order val="8"/>
          <c:tx>
            <c:strRef>
              <c:f>'1hr D'!$B$15</c:f>
              <c:strCache>
                <c:ptCount val="1"/>
                <c:pt idx="0">
                  <c:v>Staphylococcus</c:v>
                </c:pt>
              </c:strCache>
            </c:strRef>
          </c:tx>
          <c:spPr>
            <a:solidFill>
              <a:srgbClr val="7030A0"/>
            </a:solidFill>
            <a:ln>
              <a:noFill/>
            </a:ln>
            <a:effectLst/>
          </c:spPr>
          <c:invertIfNegative val="0"/>
          <c:cat>
            <c:multiLvlStrRef>
              <c:f>'1hr D'!$C$5:$M$6</c:f>
              <c:multiLvlStrCache>
                <c:ptCount val="11"/>
                <c:lvl>
                  <c:pt idx="0">
                    <c:v>Canada</c:v>
                  </c:pt>
                  <c:pt idx="1">
                    <c:v>China</c:v>
                  </c:pt>
                  <c:pt idx="2">
                    <c:v>China</c:v>
                  </c:pt>
                  <c:pt idx="3">
                    <c:v>China</c:v>
                  </c:pt>
                  <c:pt idx="4">
                    <c:v>China</c:v>
                  </c:pt>
                  <c:pt idx="5">
                    <c:v>China</c:v>
                  </c:pt>
                  <c:pt idx="6">
                    <c:v>Guyana</c:v>
                  </c:pt>
                  <c:pt idx="7">
                    <c:v>Hong Kong</c:v>
                  </c:pt>
                  <c:pt idx="8">
                    <c:v>Indonesia</c:v>
                  </c:pt>
                  <c:pt idx="9">
                    <c:v>Thailand</c:v>
                  </c:pt>
                  <c:pt idx="10">
                    <c:v>Vietnam</c:v>
                  </c:pt>
                </c:lvl>
                <c:lvl>
                  <c:pt idx="0">
                    <c:v>Smelt</c:v>
                  </c:pt>
                  <c:pt idx="1">
                    <c:v>Brd Shrimp</c:v>
                  </c:pt>
                  <c:pt idx="2">
                    <c:v>Brd Grouper</c:v>
                  </c:pt>
                  <c:pt idx="3">
                    <c:v>Fish Ball</c:v>
                  </c:pt>
                  <c:pt idx="4">
                    <c:v>Dried Squid*</c:v>
                  </c:pt>
                  <c:pt idx="5">
                    <c:v>Pompano</c:v>
                  </c:pt>
                  <c:pt idx="6">
                    <c:v>Butterfish</c:v>
                  </c:pt>
                  <c:pt idx="7">
                    <c:v>Dried Squid</c:v>
                  </c:pt>
                  <c:pt idx="8">
                    <c:v>Mahi-mahi</c:v>
                  </c:pt>
                  <c:pt idx="9">
                    <c:v>Tilapia</c:v>
                  </c:pt>
                  <c:pt idx="10">
                    <c:v>Tuna Cubes</c:v>
                  </c:pt>
                </c:lvl>
              </c:multiLvlStrCache>
            </c:multiLvlStrRef>
          </c:cat>
          <c:val>
            <c:numRef>
              <c:f>'1hr D'!$C$15:$M$15</c:f>
              <c:numCache>
                <c:formatCode>General</c:formatCode>
                <c:ptCount val="11"/>
                <c:pt idx="0">
                  <c:v>2.3687677340900001E-3</c:v>
                </c:pt>
                <c:pt idx="1">
                  <c:v>2.4121385034400001E-3</c:v>
                </c:pt>
                <c:pt idx="2">
                  <c:v>1.8914639718599999E-3</c:v>
                </c:pt>
                <c:pt idx="3">
                  <c:v>1.4978494353200001E-2</c:v>
                </c:pt>
                <c:pt idx="4">
                  <c:v>0.743677209954</c:v>
                </c:pt>
                <c:pt idx="5">
                  <c:v>1.7385154845699999E-3</c:v>
                </c:pt>
                <c:pt idx="6">
                  <c:v>2.6930787875199997E-4</c:v>
                </c:pt>
                <c:pt idx="7">
                  <c:v>0.47696918366000002</c:v>
                </c:pt>
                <c:pt idx="8">
                  <c:v>9.4044838151899996E-4</c:v>
                </c:pt>
                <c:pt idx="9">
                  <c:v>2.6278523146999999E-4</c:v>
                </c:pt>
                <c:pt idx="10">
                  <c:v>2.9225776927199998E-3</c:v>
                </c:pt>
              </c:numCache>
            </c:numRef>
          </c:val>
          <c:extLst>
            <c:ext xmlns:c16="http://schemas.microsoft.com/office/drawing/2014/chart" uri="{C3380CC4-5D6E-409C-BE32-E72D297353CC}">
              <c16:uniqueId val="{00000008-A746-4777-ADA5-D9AA992C181B}"/>
            </c:ext>
          </c:extLst>
        </c:ser>
        <c:ser>
          <c:idx val="9"/>
          <c:order val="9"/>
          <c:tx>
            <c:strRef>
              <c:f>'1hr D'!$B$16</c:f>
              <c:strCache>
                <c:ptCount val="1"/>
                <c:pt idx="0">
                  <c:v>Carnobacterium</c:v>
                </c:pt>
              </c:strCache>
            </c:strRef>
          </c:tx>
          <c:spPr>
            <a:solidFill>
              <a:srgbClr val="264478"/>
            </a:solidFill>
            <a:ln>
              <a:noFill/>
            </a:ln>
            <a:effectLst/>
          </c:spPr>
          <c:invertIfNegative val="0"/>
          <c:cat>
            <c:multiLvlStrRef>
              <c:f>'1hr D'!$C$5:$M$6</c:f>
              <c:multiLvlStrCache>
                <c:ptCount val="11"/>
                <c:lvl>
                  <c:pt idx="0">
                    <c:v>Canada</c:v>
                  </c:pt>
                  <c:pt idx="1">
                    <c:v>China</c:v>
                  </c:pt>
                  <c:pt idx="2">
                    <c:v>China</c:v>
                  </c:pt>
                  <c:pt idx="3">
                    <c:v>China</c:v>
                  </c:pt>
                  <c:pt idx="4">
                    <c:v>China</c:v>
                  </c:pt>
                  <c:pt idx="5">
                    <c:v>China</c:v>
                  </c:pt>
                  <c:pt idx="6">
                    <c:v>Guyana</c:v>
                  </c:pt>
                  <c:pt idx="7">
                    <c:v>Hong Kong</c:v>
                  </c:pt>
                  <c:pt idx="8">
                    <c:v>Indonesia</c:v>
                  </c:pt>
                  <c:pt idx="9">
                    <c:v>Thailand</c:v>
                  </c:pt>
                  <c:pt idx="10">
                    <c:v>Vietnam</c:v>
                  </c:pt>
                </c:lvl>
                <c:lvl>
                  <c:pt idx="0">
                    <c:v>Smelt</c:v>
                  </c:pt>
                  <c:pt idx="1">
                    <c:v>Brd Shrimp</c:v>
                  </c:pt>
                  <c:pt idx="2">
                    <c:v>Brd Grouper</c:v>
                  </c:pt>
                  <c:pt idx="3">
                    <c:v>Fish Ball</c:v>
                  </c:pt>
                  <c:pt idx="4">
                    <c:v>Dried Squid*</c:v>
                  </c:pt>
                  <c:pt idx="5">
                    <c:v>Pompano</c:v>
                  </c:pt>
                  <c:pt idx="6">
                    <c:v>Butterfish</c:v>
                  </c:pt>
                  <c:pt idx="7">
                    <c:v>Dried Squid</c:v>
                  </c:pt>
                  <c:pt idx="8">
                    <c:v>Mahi-mahi</c:v>
                  </c:pt>
                  <c:pt idx="9">
                    <c:v>Tilapia</c:v>
                  </c:pt>
                  <c:pt idx="10">
                    <c:v>Tuna Cubes</c:v>
                  </c:pt>
                </c:lvl>
              </c:multiLvlStrCache>
            </c:multiLvlStrRef>
          </c:cat>
          <c:val>
            <c:numRef>
              <c:f>'1hr D'!$C$16:$M$16</c:f>
              <c:numCache>
                <c:formatCode>General</c:formatCode>
                <c:ptCount val="11"/>
                <c:pt idx="0">
                  <c:v>7.8790028374499995E-3</c:v>
                </c:pt>
                <c:pt idx="1">
                  <c:v>9.2205939566900007E-3</c:v>
                </c:pt>
                <c:pt idx="2">
                  <c:v>3.9327573931800003E-2</c:v>
                </c:pt>
                <c:pt idx="3">
                  <c:v>8.2626958774599992E-3</c:v>
                </c:pt>
                <c:pt idx="4">
                  <c:v>8.9098198943499997E-4</c:v>
                </c:pt>
                <c:pt idx="5">
                  <c:v>9.1345728850500008E-3</c:v>
                </c:pt>
                <c:pt idx="6">
                  <c:v>0.13837936503199999</c:v>
                </c:pt>
                <c:pt idx="7">
                  <c:v>1.4116011900899999E-3</c:v>
                </c:pt>
                <c:pt idx="8">
                  <c:v>1.0602797075499999E-2</c:v>
                </c:pt>
                <c:pt idx="9">
                  <c:v>2.65705067375E-3</c:v>
                </c:pt>
                <c:pt idx="10">
                  <c:v>0.121073761285</c:v>
                </c:pt>
              </c:numCache>
            </c:numRef>
          </c:val>
          <c:extLst>
            <c:ext xmlns:c16="http://schemas.microsoft.com/office/drawing/2014/chart" uri="{C3380CC4-5D6E-409C-BE32-E72D297353CC}">
              <c16:uniqueId val="{00000009-A746-4777-ADA5-D9AA992C181B}"/>
            </c:ext>
          </c:extLst>
        </c:ser>
        <c:ser>
          <c:idx val="10"/>
          <c:order val="10"/>
          <c:tx>
            <c:strRef>
              <c:f>'1hr D'!$B$17</c:f>
              <c:strCache>
                <c:ptCount val="1"/>
                <c:pt idx="0">
                  <c:v>Vagococcus</c:v>
                </c:pt>
              </c:strCache>
            </c:strRef>
          </c:tx>
          <c:spPr>
            <a:solidFill>
              <a:srgbClr val="997300"/>
            </a:solidFill>
            <a:ln>
              <a:noFill/>
            </a:ln>
            <a:effectLst/>
          </c:spPr>
          <c:invertIfNegative val="0"/>
          <c:cat>
            <c:multiLvlStrRef>
              <c:f>'1hr D'!$C$5:$M$6</c:f>
              <c:multiLvlStrCache>
                <c:ptCount val="11"/>
                <c:lvl>
                  <c:pt idx="0">
                    <c:v>Canada</c:v>
                  </c:pt>
                  <c:pt idx="1">
                    <c:v>China</c:v>
                  </c:pt>
                  <c:pt idx="2">
                    <c:v>China</c:v>
                  </c:pt>
                  <c:pt idx="3">
                    <c:v>China</c:v>
                  </c:pt>
                  <c:pt idx="4">
                    <c:v>China</c:v>
                  </c:pt>
                  <c:pt idx="5">
                    <c:v>China</c:v>
                  </c:pt>
                  <c:pt idx="6">
                    <c:v>Guyana</c:v>
                  </c:pt>
                  <c:pt idx="7">
                    <c:v>Hong Kong</c:v>
                  </c:pt>
                  <c:pt idx="8">
                    <c:v>Indonesia</c:v>
                  </c:pt>
                  <c:pt idx="9">
                    <c:v>Thailand</c:v>
                  </c:pt>
                  <c:pt idx="10">
                    <c:v>Vietnam</c:v>
                  </c:pt>
                </c:lvl>
                <c:lvl>
                  <c:pt idx="0">
                    <c:v>Smelt</c:v>
                  </c:pt>
                  <c:pt idx="1">
                    <c:v>Brd Shrimp</c:v>
                  </c:pt>
                  <c:pt idx="2">
                    <c:v>Brd Grouper</c:v>
                  </c:pt>
                  <c:pt idx="3">
                    <c:v>Fish Ball</c:v>
                  </c:pt>
                  <c:pt idx="4">
                    <c:v>Dried Squid*</c:v>
                  </c:pt>
                  <c:pt idx="5">
                    <c:v>Pompano</c:v>
                  </c:pt>
                  <c:pt idx="6">
                    <c:v>Butterfish</c:v>
                  </c:pt>
                  <c:pt idx="7">
                    <c:v>Dried Squid</c:v>
                  </c:pt>
                  <c:pt idx="8">
                    <c:v>Mahi-mahi</c:v>
                  </c:pt>
                  <c:pt idx="9">
                    <c:v>Tilapia</c:v>
                  </c:pt>
                  <c:pt idx="10">
                    <c:v>Tuna Cubes</c:v>
                  </c:pt>
                </c:lvl>
              </c:multiLvlStrCache>
            </c:multiLvlStrRef>
          </c:cat>
          <c:val>
            <c:numRef>
              <c:f>'1hr D'!$C$17:$M$17</c:f>
              <c:numCache>
                <c:formatCode>General</c:formatCode>
                <c:ptCount val="11"/>
                <c:pt idx="0">
                  <c:v>4.8135387109900004E-3</c:v>
                </c:pt>
                <c:pt idx="1">
                  <c:v>5.7580080404600002E-3</c:v>
                </c:pt>
                <c:pt idx="2">
                  <c:v>1.79795339348E-2</c:v>
                </c:pt>
                <c:pt idx="3">
                  <c:v>7.6967578036599999E-3</c:v>
                </c:pt>
                <c:pt idx="4">
                  <c:v>3.6912110990899999E-3</c:v>
                </c:pt>
                <c:pt idx="5">
                  <c:v>1.6353832100699999E-2</c:v>
                </c:pt>
                <c:pt idx="6">
                  <c:v>5.2963882821100003E-3</c:v>
                </c:pt>
                <c:pt idx="7">
                  <c:v>4.31949964167E-2</c:v>
                </c:pt>
                <c:pt idx="8">
                  <c:v>4.0651639717300004E-3</c:v>
                </c:pt>
                <c:pt idx="9">
                  <c:v>2.0730834927099998E-3</c:v>
                </c:pt>
                <c:pt idx="10">
                  <c:v>1.3739235345500001E-2</c:v>
                </c:pt>
              </c:numCache>
            </c:numRef>
          </c:val>
          <c:extLst>
            <c:ext xmlns:c16="http://schemas.microsoft.com/office/drawing/2014/chart" uri="{C3380CC4-5D6E-409C-BE32-E72D297353CC}">
              <c16:uniqueId val="{0000000A-A746-4777-ADA5-D9AA992C181B}"/>
            </c:ext>
          </c:extLst>
        </c:ser>
        <c:ser>
          <c:idx val="11"/>
          <c:order val="11"/>
          <c:tx>
            <c:strRef>
              <c:f>'1hr D'!$B$18</c:f>
              <c:strCache>
                <c:ptCount val="1"/>
                <c:pt idx="0">
                  <c:v>Leuconostoc</c:v>
                </c:pt>
              </c:strCache>
            </c:strRef>
          </c:tx>
          <c:spPr>
            <a:solidFill>
              <a:srgbClr val="D0481E"/>
            </a:solidFill>
            <a:ln>
              <a:noFill/>
            </a:ln>
            <a:effectLst/>
          </c:spPr>
          <c:invertIfNegative val="0"/>
          <c:cat>
            <c:multiLvlStrRef>
              <c:f>'1hr D'!$C$5:$M$6</c:f>
              <c:multiLvlStrCache>
                <c:ptCount val="11"/>
                <c:lvl>
                  <c:pt idx="0">
                    <c:v>Canada</c:v>
                  </c:pt>
                  <c:pt idx="1">
                    <c:v>China</c:v>
                  </c:pt>
                  <c:pt idx="2">
                    <c:v>China</c:v>
                  </c:pt>
                  <c:pt idx="3">
                    <c:v>China</c:v>
                  </c:pt>
                  <c:pt idx="4">
                    <c:v>China</c:v>
                  </c:pt>
                  <c:pt idx="5">
                    <c:v>China</c:v>
                  </c:pt>
                  <c:pt idx="6">
                    <c:v>Guyana</c:v>
                  </c:pt>
                  <c:pt idx="7">
                    <c:v>Hong Kong</c:v>
                  </c:pt>
                  <c:pt idx="8">
                    <c:v>Indonesia</c:v>
                  </c:pt>
                  <c:pt idx="9">
                    <c:v>Thailand</c:v>
                  </c:pt>
                  <c:pt idx="10">
                    <c:v>Vietnam</c:v>
                  </c:pt>
                </c:lvl>
                <c:lvl>
                  <c:pt idx="0">
                    <c:v>Smelt</c:v>
                  </c:pt>
                  <c:pt idx="1">
                    <c:v>Brd Shrimp</c:v>
                  </c:pt>
                  <c:pt idx="2">
                    <c:v>Brd Grouper</c:v>
                  </c:pt>
                  <c:pt idx="3">
                    <c:v>Fish Ball</c:v>
                  </c:pt>
                  <c:pt idx="4">
                    <c:v>Dried Squid*</c:v>
                  </c:pt>
                  <c:pt idx="5">
                    <c:v>Pompano</c:v>
                  </c:pt>
                  <c:pt idx="6">
                    <c:v>Butterfish</c:v>
                  </c:pt>
                  <c:pt idx="7">
                    <c:v>Dried Squid</c:v>
                  </c:pt>
                  <c:pt idx="8">
                    <c:v>Mahi-mahi</c:v>
                  </c:pt>
                  <c:pt idx="9">
                    <c:v>Tilapia</c:v>
                  </c:pt>
                  <c:pt idx="10">
                    <c:v>Tuna Cubes</c:v>
                  </c:pt>
                </c:lvl>
              </c:multiLvlStrCache>
            </c:multiLvlStrRef>
          </c:cat>
          <c:val>
            <c:numRef>
              <c:f>'1hr D'!$C$18:$M$18</c:f>
              <c:numCache>
                <c:formatCode>General</c:formatCode>
                <c:ptCount val="11"/>
                <c:pt idx="0">
                  <c:v>2.3599006891000002E-2</c:v>
                </c:pt>
                <c:pt idx="1">
                  <c:v>3.6921281286499998E-2</c:v>
                </c:pt>
                <c:pt idx="2">
                  <c:v>2.57154090556E-3</c:v>
                </c:pt>
                <c:pt idx="3">
                  <c:v>8.3130014840199998E-3</c:v>
                </c:pt>
                <c:pt idx="4">
                  <c:v>3.08025202062E-3</c:v>
                </c:pt>
                <c:pt idx="5">
                  <c:v>5.8696997377499997E-2</c:v>
                </c:pt>
                <c:pt idx="6">
                  <c:v>1.12211616147E-3</c:v>
                </c:pt>
                <c:pt idx="7">
                  <c:v>2.09568484375E-3</c:v>
                </c:pt>
                <c:pt idx="8">
                  <c:v>1.2832569851E-2</c:v>
                </c:pt>
                <c:pt idx="9">
                  <c:v>1.12267690556E-2</c:v>
                </c:pt>
                <c:pt idx="10">
                  <c:v>1.8190705994900001E-2</c:v>
                </c:pt>
              </c:numCache>
            </c:numRef>
          </c:val>
          <c:extLst>
            <c:ext xmlns:c16="http://schemas.microsoft.com/office/drawing/2014/chart" uri="{C3380CC4-5D6E-409C-BE32-E72D297353CC}">
              <c16:uniqueId val="{0000000B-A746-4777-ADA5-D9AA992C181B}"/>
            </c:ext>
          </c:extLst>
        </c:ser>
        <c:ser>
          <c:idx val="12"/>
          <c:order val="12"/>
          <c:tx>
            <c:strRef>
              <c:f>'1hr D'!$B$19</c:f>
              <c:strCache>
                <c:ptCount val="1"/>
                <c:pt idx="0">
                  <c:v>Weissella</c:v>
                </c:pt>
              </c:strCache>
            </c:strRef>
          </c:tx>
          <c:spPr>
            <a:solidFill>
              <a:srgbClr val="FFFF99"/>
            </a:solidFill>
            <a:ln>
              <a:noFill/>
            </a:ln>
            <a:effectLst/>
          </c:spPr>
          <c:invertIfNegative val="0"/>
          <c:cat>
            <c:multiLvlStrRef>
              <c:f>'1hr D'!$C$5:$M$6</c:f>
              <c:multiLvlStrCache>
                <c:ptCount val="11"/>
                <c:lvl>
                  <c:pt idx="0">
                    <c:v>Canada</c:v>
                  </c:pt>
                  <c:pt idx="1">
                    <c:v>China</c:v>
                  </c:pt>
                  <c:pt idx="2">
                    <c:v>China</c:v>
                  </c:pt>
                  <c:pt idx="3">
                    <c:v>China</c:v>
                  </c:pt>
                  <c:pt idx="4">
                    <c:v>China</c:v>
                  </c:pt>
                  <c:pt idx="5">
                    <c:v>China</c:v>
                  </c:pt>
                  <c:pt idx="6">
                    <c:v>Guyana</c:v>
                  </c:pt>
                  <c:pt idx="7">
                    <c:v>Hong Kong</c:v>
                  </c:pt>
                  <c:pt idx="8">
                    <c:v>Indonesia</c:v>
                  </c:pt>
                  <c:pt idx="9">
                    <c:v>Thailand</c:v>
                  </c:pt>
                  <c:pt idx="10">
                    <c:v>Vietnam</c:v>
                  </c:pt>
                </c:lvl>
                <c:lvl>
                  <c:pt idx="0">
                    <c:v>Smelt</c:v>
                  </c:pt>
                  <c:pt idx="1">
                    <c:v>Brd Shrimp</c:v>
                  </c:pt>
                  <c:pt idx="2">
                    <c:v>Brd Grouper</c:v>
                  </c:pt>
                  <c:pt idx="3">
                    <c:v>Fish Ball</c:v>
                  </c:pt>
                  <c:pt idx="4">
                    <c:v>Dried Squid*</c:v>
                  </c:pt>
                  <c:pt idx="5">
                    <c:v>Pompano</c:v>
                  </c:pt>
                  <c:pt idx="6">
                    <c:v>Butterfish</c:v>
                  </c:pt>
                  <c:pt idx="7">
                    <c:v>Dried Squid</c:v>
                  </c:pt>
                  <c:pt idx="8">
                    <c:v>Mahi-mahi</c:v>
                  </c:pt>
                  <c:pt idx="9">
                    <c:v>Tilapia</c:v>
                  </c:pt>
                  <c:pt idx="10">
                    <c:v>Tuna Cubes</c:v>
                  </c:pt>
                </c:lvl>
              </c:multiLvlStrCache>
            </c:multiLvlStrRef>
          </c:cat>
          <c:val>
            <c:numRef>
              <c:f>'1hr D'!$C$19:$M$19</c:f>
              <c:numCache>
                <c:formatCode>General</c:formatCode>
                <c:ptCount val="11"/>
                <c:pt idx="0">
                  <c:v>0</c:v>
                </c:pt>
                <c:pt idx="1">
                  <c:v>3.7621579561700001E-2</c:v>
                </c:pt>
                <c:pt idx="2">
                  <c:v>3.0815986058400002E-4</c:v>
                </c:pt>
                <c:pt idx="3">
                  <c:v>5.8907865281599997E-2</c:v>
                </c:pt>
                <c:pt idx="4">
                  <c:v>0</c:v>
                </c:pt>
                <c:pt idx="5">
                  <c:v>0</c:v>
                </c:pt>
                <c:pt idx="6">
                  <c:v>0</c:v>
                </c:pt>
                <c:pt idx="7">
                  <c:v>0</c:v>
                </c:pt>
                <c:pt idx="8">
                  <c:v>0</c:v>
                </c:pt>
                <c:pt idx="9">
                  <c:v>0</c:v>
                </c:pt>
                <c:pt idx="10">
                  <c:v>5.0235054291299999E-3</c:v>
                </c:pt>
              </c:numCache>
            </c:numRef>
          </c:val>
          <c:extLst>
            <c:ext xmlns:c16="http://schemas.microsoft.com/office/drawing/2014/chart" uri="{C3380CC4-5D6E-409C-BE32-E72D297353CC}">
              <c16:uniqueId val="{0000000C-A746-4777-ADA5-D9AA992C181B}"/>
            </c:ext>
          </c:extLst>
        </c:ser>
        <c:ser>
          <c:idx val="13"/>
          <c:order val="13"/>
          <c:tx>
            <c:strRef>
              <c:f>'1hr D'!$B$20</c:f>
              <c:strCache>
                <c:ptCount val="1"/>
                <c:pt idx="0">
                  <c:v>Lactococcus</c:v>
                </c:pt>
              </c:strCache>
            </c:strRef>
          </c:tx>
          <c:spPr>
            <a:solidFill>
              <a:srgbClr val="85B4DF"/>
            </a:solidFill>
            <a:ln>
              <a:noFill/>
            </a:ln>
            <a:effectLst/>
          </c:spPr>
          <c:invertIfNegative val="0"/>
          <c:cat>
            <c:multiLvlStrRef>
              <c:f>'1hr D'!$C$5:$M$6</c:f>
              <c:multiLvlStrCache>
                <c:ptCount val="11"/>
                <c:lvl>
                  <c:pt idx="0">
                    <c:v>Canada</c:v>
                  </c:pt>
                  <c:pt idx="1">
                    <c:v>China</c:v>
                  </c:pt>
                  <c:pt idx="2">
                    <c:v>China</c:v>
                  </c:pt>
                  <c:pt idx="3">
                    <c:v>China</c:v>
                  </c:pt>
                  <c:pt idx="4">
                    <c:v>China</c:v>
                  </c:pt>
                  <c:pt idx="5">
                    <c:v>China</c:v>
                  </c:pt>
                  <c:pt idx="6">
                    <c:v>Guyana</c:v>
                  </c:pt>
                  <c:pt idx="7">
                    <c:v>Hong Kong</c:v>
                  </c:pt>
                  <c:pt idx="8">
                    <c:v>Indonesia</c:v>
                  </c:pt>
                  <c:pt idx="9">
                    <c:v>Thailand</c:v>
                  </c:pt>
                  <c:pt idx="10">
                    <c:v>Vietnam</c:v>
                  </c:pt>
                </c:lvl>
                <c:lvl>
                  <c:pt idx="0">
                    <c:v>Smelt</c:v>
                  </c:pt>
                  <c:pt idx="1">
                    <c:v>Brd Shrimp</c:v>
                  </c:pt>
                  <c:pt idx="2">
                    <c:v>Brd Grouper</c:v>
                  </c:pt>
                  <c:pt idx="3">
                    <c:v>Fish Ball</c:v>
                  </c:pt>
                  <c:pt idx="4">
                    <c:v>Dried Squid*</c:v>
                  </c:pt>
                  <c:pt idx="5">
                    <c:v>Pompano</c:v>
                  </c:pt>
                  <c:pt idx="6">
                    <c:v>Butterfish</c:v>
                  </c:pt>
                  <c:pt idx="7">
                    <c:v>Dried Squid</c:v>
                  </c:pt>
                  <c:pt idx="8">
                    <c:v>Mahi-mahi</c:v>
                  </c:pt>
                  <c:pt idx="9">
                    <c:v>Tilapia</c:v>
                  </c:pt>
                  <c:pt idx="10">
                    <c:v>Tuna Cubes</c:v>
                  </c:pt>
                </c:lvl>
              </c:multiLvlStrCache>
            </c:multiLvlStrRef>
          </c:cat>
          <c:val>
            <c:numRef>
              <c:f>'1hr D'!$C$20:$M$20</c:f>
              <c:numCache>
                <c:formatCode>General</c:formatCode>
                <c:ptCount val="11"/>
                <c:pt idx="0">
                  <c:v>2.4612383461699999E-2</c:v>
                </c:pt>
                <c:pt idx="1">
                  <c:v>4.8826351964699997E-2</c:v>
                </c:pt>
                <c:pt idx="2">
                  <c:v>9.1491599987199995E-3</c:v>
                </c:pt>
                <c:pt idx="3">
                  <c:v>1.27021656564E-2</c:v>
                </c:pt>
                <c:pt idx="4">
                  <c:v>3.6912110990899999E-3</c:v>
                </c:pt>
                <c:pt idx="5">
                  <c:v>5.68406164363E-2</c:v>
                </c:pt>
                <c:pt idx="6">
                  <c:v>1.1670008079200001E-3</c:v>
                </c:pt>
                <c:pt idx="7">
                  <c:v>1.0576150455000001E-2</c:v>
                </c:pt>
                <c:pt idx="8">
                  <c:v>1.56539149956E-2</c:v>
                </c:pt>
                <c:pt idx="9">
                  <c:v>1.1825335416099999E-2</c:v>
                </c:pt>
                <c:pt idx="10">
                  <c:v>3.41348754004E-2</c:v>
                </c:pt>
              </c:numCache>
            </c:numRef>
          </c:val>
          <c:extLst>
            <c:ext xmlns:c16="http://schemas.microsoft.com/office/drawing/2014/chart" uri="{C3380CC4-5D6E-409C-BE32-E72D297353CC}">
              <c16:uniqueId val="{0000000D-A746-4777-ADA5-D9AA992C181B}"/>
            </c:ext>
          </c:extLst>
        </c:ser>
        <c:ser>
          <c:idx val="14"/>
          <c:order val="14"/>
          <c:tx>
            <c:strRef>
              <c:f>'1hr D'!$B$21</c:f>
              <c:strCache>
                <c:ptCount val="1"/>
                <c:pt idx="0">
                  <c:v>Streptococcus</c:v>
                </c:pt>
              </c:strCache>
            </c:strRef>
          </c:tx>
          <c:spPr>
            <a:solidFill>
              <a:srgbClr val="AFC129"/>
            </a:solidFill>
            <a:ln>
              <a:noFill/>
            </a:ln>
            <a:effectLst/>
          </c:spPr>
          <c:invertIfNegative val="0"/>
          <c:cat>
            <c:multiLvlStrRef>
              <c:f>'1hr D'!$C$5:$M$6</c:f>
              <c:multiLvlStrCache>
                <c:ptCount val="11"/>
                <c:lvl>
                  <c:pt idx="0">
                    <c:v>Canada</c:v>
                  </c:pt>
                  <c:pt idx="1">
                    <c:v>China</c:v>
                  </c:pt>
                  <c:pt idx="2">
                    <c:v>China</c:v>
                  </c:pt>
                  <c:pt idx="3">
                    <c:v>China</c:v>
                  </c:pt>
                  <c:pt idx="4">
                    <c:v>China</c:v>
                  </c:pt>
                  <c:pt idx="5">
                    <c:v>China</c:v>
                  </c:pt>
                  <c:pt idx="6">
                    <c:v>Guyana</c:v>
                  </c:pt>
                  <c:pt idx="7">
                    <c:v>Hong Kong</c:v>
                  </c:pt>
                  <c:pt idx="8">
                    <c:v>Indonesia</c:v>
                  </c:pt>
                  <c:pt idx="9">
                    <c:v>Thailand</c:v>
                  </c:pt>
                  <c:pt idx="10">
                    <c:v>Vietnam</c:v>
                  </c:pt>
                </c:lvl>
                <c:lvl>
                  <c:pt idx="0">
                    <c:v>Smelt</c:v>
                  </c:pt>
                  <c:pt idx="1">
                    <c:v>Brd Shrimp</c:v>
                  </c:pt>
                  <c:pt idx="2">
                    <c:v>Brd Grouper</c:v>
                  </c:pt>
                  <c:pt idx="3">
                    <c:v>Fish Ball</c:v>
                  </c:pt>
                  <c:pt idx="4">
                    <c:v>Dried Squid*</c:v>
                  </c:pt>
                  <c:pt idx="5">
                    <c:v>Pompano</c:v>
                  </c:pt>
                  <c:pt idx="6">
                    <c:v>Butterfish</c:v>
                  </c:pt>
                  <c:pt idx="7">
                    <c:v>Dried Squid</c:v>
                  </c:pt>
                  <c:pt idx="8">
                    <c:v>Mahi-mahi</c:v>
                  </c:pt>
                  <c:pt idx="9">
                    <c:v>Tilapia</c:v>
                  </c:pt>
                  <c:pt idx="10">
                    <c:v>Tuna Cubes</c:v>
                  </c:pt>
                </c:lvl>
              </c:multiLvlStrCache>
            </c:multiLvlStrRef>
          </c:cat>
          <c:val>
            <c:numRef>
              <c:f>'1hr D'!$C$21:$M$21</c:f>
              <c:numCache>
                <c:formatCode>General</c:formatCode>
                <c:ptCount val="11"/>
                <c:pt idx="0">
                  <c:v>2.5334414268299998E-4</c:v>
                </c:pt>
                <c:pt idx="1">
                  <c:v>7.0016859032600007E-2</c:v>
                </c:pt>
                <c:pt idx="2">
                  <c:v>5.9506731699000002E-4</c:v>
                </c:pt>
                <c:pt idx="3">
                  <c:v>6.9295973036199998E-3</c:v>
                </c:pt>
                <c:pt idx="4">
                  <c:v>1.4586647998499999E-2</c:v>
                </c:pt>
                <c:pt idx="5">
                  <c:v>1.2199074756199999E-2</c:v>
                </c:pt>
                <c:pt idx="6">
                  <c:v>0</c:v>
                </c:pt>
                <c:pt idx="7">
                  <c:v>1.4061719547400001E-2</c:v>
                </c:pt>
                <c:pt idx="8">
                  <c:v>0</c:v>
                </c:pt>
                <c:pt idx="9">
                  <c:v>3.7957866767900002E-4</c:v>
                </c:pt>
                <c:pt idx="10">
                  <c:v>1.48729042726E-3</c:v>
                </c:pt>
              </c:numCache>
            </c:numRef>
          </c:val>
          <c:extLst>
            <c:ext xmlns:c16="http://schemas.microsoft.com/office/drawing/2014/chart" uri="{C3380CC4-5D6E-409C-BE32-E72D297353CC}">
              <c16:uniqueId val="{0000000E-A746-4777-ADA5-D9AA992C181B}"/>
            </c:ext>
          </c:extLst>
        </c:ser>
        <c:ser>
          <c:idx val="15"/>
          <c:order val="15"/>
          <c:tx>
            <c:strRef>
              <c:f>'1hr D'!$B$22</c:f>
              <c:strCache>
                <c:ptCount val="1"/>
                <c:pt idx="0">
                  <c:v>Pseudochrobactrum</c:v>
                </c:pt>
              </c:strCache>
            </c:strRef>
          </c:tx>
          <c:spPr>
            <a:solidFill>
              <a:srgbClr val="AEEECB"/>
            </a:solidFill>
            <a:ln>
              <a:noFill/>
            </a:ln>
            <a:effectLst/>
          </c:spPr>
          <c:invertIfNegative val="0"/>
          <c:cat>
            <c:multiLvlStrRef>
              <c:f>'1hr D'!$C$5:$M$6</c:f>
              <c:multiLvlStrCache>
                <c:ptCount val="11"/>
                <c:lvl>
                  <c:pt idx="0">
                    <c:v>Canada</c:v>
                  </c:pt>
                  <c:pt idx="1">
                    <c:v>China</c:v>
                  </c:pt>
                  <c:pt idx="2">
                    <c:v>China</c:v>
                  </c:pt>
                  <c:pt idx="3">
                    <c:v>China</c:v>
                  </c:pt>
                  <c:pt idx="4">
                    <c:v>China</c:v>
                  </c:pt>
                  <c:pt idx="5">
                    <c:v>China</c:v>
                  </c:pt>
                  <c:pt idx="6">
                    <c:v>Guyana</c:v>
                  </c:pt>
                  <c:pt idx="7">
                    <c:v>Hong Kong</c:v>
                  </c:pt>
                  <c:pt idx="8">
                    <c:v>Indonesia</c:v>
                  </c:pt>
                  <c:pt idx="9">
                    <c:v>Thailand</c:v>
                  </c:pt>
                  <c:pt idx="10">
                    <c:v>Vietnam</c:v>
                  </c:pt>
                </c:lvl>
                <c:lvl>
                  <c:pt idx="0">
                    <c:v>Smelt</c:v>
                  </c:pt>
                  <c:pt idx="1">
                    <c:v>Brd Shrimp</c:v>
                  </c:pt>
                  <c:pt idx="2">
                    <c:v>Brd Grouper</c:v>
                  </c:pt>
                  <c:pt idx="3">
                    <c:v>Fish Ball</c:v>
                  </c:pt>
                  <c:pt idx="4">
                    <c:v>Dried Squid*</c:v>
                  </c:pt>
                  <c:pt idx="5">
                    <c:v>Pompano</c:v>
                  </c:pt>
                  <c:pt idx="6">
                    <c:v>Butterfish</c:v>
                  </c:pt>
                  <c:pt idx="7">
                    <c:v>Dried Squid</c:v>
                  </c:pt>
                  <c:pt idx="8">
                    <c:v>Mahi-mahi</c:v>
                  </c:pt>
                  <c:pt idx="9">
                    <c:v>Tilapia</c:v>
                  </c:pt>
                  <c:pt idx="10">
                    <c:v>Tuna Cubes</c:v>
                  </c:pt>
                </c:lvl>
              </c:multiLvlStrCache>
            </c:multiLvlStrRef>
          </c:cat>
          <c:val>
            <c:numRef>
              <c:f>'1hr D'!$C$22:$M$22</c:f>
              <c:numCache>
                <c:formatCode>General</c:formatCode>
                <c:ptCount val="11"/>
                <c:pt idx="0">
                  <c:v>0.123112586137</c:v>
                </c:pt>
                <c:pt idx="1">
                  <c:v>0</c:v>
                </c:pt>
                <c:pt idx="2">
                  <c:v>1.49829449456E-3</c:v>
                </c:pt>
                <c:pt idx="3">
                  <c:v>2.4058656337199998E-2</c:v>
                </c:pt>
                <c:pt idx="4">
                  <c:v>1.89142748043E-2</c:v>
                </c:pt>
                <c:pt idx="5">
                  <c:v>5.8638064649200001E-3</c:v>
                </c:pt>
                <c:pt idx="6">
                  <c:v>1.00242377091E-3</c:v>
                </c:pt>
                <c:pt idx="7">
                  <c:v>8.3610224336000004E-4</c:v>
                </c:pt>
                <c:pt idx="8">
                  <c:v>9.2725176713299995E-2</c:v>
                </c:pt>
                <c:pt idx="9">
                  <c:v>3.2833554754200002E-2</c:v>
                </c:pt>
                <c:pt idx="10">
                  <c:v>6.5180762990400001E-2</c:v>
                </c:pt>
              </c:numCache>
            </c:numRef>
          </c:val>
          <c:extLst>
            <c:ext xmlns:c16="http://schemas.microsoft.com/office/drawing/2014/chart" uri="{C3380CC4-5D6E-409C-BE32-E72D297353CC}">
              <c16:uniqueId val="{0000000F-A746-4777-ADA5-D9AA992C181B}"/>
            </c:ext>
          </c:extLst>
        </c:ser>
        <c:ser>
          <c:idx val="16"/>
          <c:order val="16"/>
          <c:tx>
            <c:strRef>
              <c:f>'1hr D'!$B$23</c:f>
              <c:strCache>
                <c:ptCount val="1"/>
                <c:pt idx="0">
                  <c:v>Comamonas</c:v>
                </c:pt>
              </c:strCache>
            </c:strRef>
          </c:tx>
          <c:spPr>
            <a:solidFill>
              <a:srgbClr val="FFFF00"/>
            </a:solidFill>
            <a:ln>
              <a:noFill/>
            </a:ln>
            <a:effectLst/>
          </c:spPr>
          <c:invertIfNegative val="0"/>
          <c:cat>
            <c:multiLvlStrRef>
              <c:f>'1hr D'!$C$5:$M$6</c:f>
              <c:multiLvlStrCache>
                <c:ptCount val="11"/>
                <c:lvl>
                  <c:pt idx="0">
                    <c:v>Canada</c:v>
                  </c:pt>
                  <c:pt idx="1">
                    <c:v>China</c:v>
                  </c:pt>
                  <c:pt idx="2">
                    <c:v>China</c:v>
                  </c:pt>
                  <c:pt idx="3">
                    <c:v>China</c:v>
                  </c:pt>
                  <c:pt idx="4">
                    <c:v>China</c:v>
                  </c:pt>
                  <c:pt idx="5">
                    <c:v>China</c:v>
                  </c:pt>
                  <c:pt idx="6">
                    <c:v>Guyana</c:v>
                  </c:pt>
                  <c:pt idx="7">
                    <c:v>Hong Kong</c:v>
                  </c:pt>
                  <c:pt idx="8">
                    <c:v>Indonesia</c:v>
                  </c:pt>
                  <c:pt idx="9">
                    <c:v>Thailand</c:v>
                  </c:pt>
                  <c:pt idx="10">
                    <c:v>Vietnam</c:v>
                  </c:pt>
                </c:lvl>
                <c:lvl>
                  <c:pt idx="0">
                    <c:v>Smelt</c:v>
                  </c:pt>
                  <c:pt idx="1">
                    <c:v>Brd Shrimp</c:v>
                  </c:pt>
                  <c:pt idx="2">
                    <c:v>Brd Grouper</c:v>
                  </c:pt>
                  <c:pt idx="3">
                    <c:v>Fish Ball</c:v>
                  </c:pt>
                  <c:pt idx="4">
                    <c:v>Dried Squid*</c:v>
                  </c:pt>
                  <c:pt idx="5">
                    <c:v>Pompano</c:v>
                  </c:pt>
                  <c:pt idx="6">
                    <c:v>Butterfish</c:v>
                  </c:pt>
                  <c:pt idx="7">
                    <c:v>Dried Squid</c:v>
                  </c:pt>
                  <c:pt idx="8">
                    <c:v>Mahi-mahi</c:v>
                  </c:pt>
                  <c:pt idx="9">
                    <c:v>Tilapia</c:v>
                  </c:pt>
                  <c:pt idx="10">
                    <c:v>Tuna Cubes</c:v>
                  </c:pt>
                </c:lvl>
              </c:multiLvlStrCache>
            </c:multiLvlStrRef>
          </c:cat>
          <c:val>
            <c:numRef>
              <c:f>'1hr D'!$C$23:$M$23</c:f>
              <c:numCache>
                <c:formatCode>General</c:formatCode>
                <c:ptCount val="11"/>
                <c:pt idx="0">
                  <c:v>1.86714633158E-2</c:v>
                </c:pt>
                <c:pt idx="1">
                  <c:v>5.9655038257000004E-4</c:v>
                </c:pt>
                <c:pt idx="2">
                  <c:v>5.2493438320199998E-3</c:v>
                </c:pt>
                <c:pt idx="3">
                  <c:v>5.8354503609399999E-3</c:v>
                </c:pt>
                <c:pt idx="4">
                  <c:v>3.0675237064900001E-3</c:v>
                </c:pt>
                <c:pt idx="5">
                  <c:v>1.37313256917E-2</c:v>
                </c:pt>
                <c:pt idx="6">
                  <c:v>0</c:v>
                </c:pt>
                <c:pt idx="7">
                  <c:v>0</c:v>
                </c:pt>
                <c:pt idx="8">
                  <c:v>2.50280617662E-2</c:v>
                </c:pt>
                <c:pt idx="9">
                  <c:v>1.4555381987499999E-2</c:v>
                </c:pt>
                <c:pt idx="10">
                  <c:v>3.0681865457399999E-2</c:v>
                </c:pt>
              </c:numCache>
            </c:numRef>
          </c:val>
          <c:extLst>
            <c:ext xmlns:c16="http://schemas.microsoft.com/office/drawing/2014/chart" uri="{C3380CC4-5D6E-409C-BE32-E72D297353CC}">
              <c16:uniqueId val="{00000010-A746-4777-ADA5-D9AA992C181B}"/>
            </c:ext>
          </c:extLst>
        </c:ser>
        <c:ser>
          <c:idx val="17"/>
          <c:order val="17"/>
          <c:tx>
            <c:strRef>
              <c:f>'1hr D'!$B$24</c:f>
              <c:strCache>
                <c:ptCount val="1"/>
                <c:pt idx="0">
                  <c:v>Enterobacter</c:v>
                </c:pt>
              </c:strCache>
            </c:strRef>
          </c:tx>
          <c:spPr>
            <a:solidFill>
              <a:srgbClr val="F490E3"/>
            </a:solidFill>
            <a:ln>
              <a:noFill/>
            </a:ln>
            <a:effectLst/>
          </c:spPr>
          <c:invertIfNegative val="0"/>
          <c:cat>
            <c:multiLvlStrRef>
              <c:f>'1hr D'!$C$5:$M$6</c:f>
              <c:multiLvlStrCache>
                <c:ptCount val="11"/>
                <c:lvl>
                  <c:pt idx="0">
                    <c:v>Canada</c:v>
                  </c:pt>
                  <c:pt idx="1">
                    <c:v>China</c:v>
                  </c:pt>
                  <c:pt idx="2">
                    <c:v>China</c:v>
                  </c:pt>
                  <c:pt idx="3">
                    <c:v>China</c:v>
                  </c:pt>
                  <c:pt idx="4">
                    <c:v>China</c:v>
                  </c:pt>
                  <c:pt idx="5">
                    <c:v>China</c:v>
                  </c:pt>
                  <c:pt idx="6">
                    <c:v>Guyana</c:v>
                  </c:pt>
                  <c:pt idx="7">
                    <c:v>Hong Kong</c:v>
                  </c:pt>
                  <c:pt idx="8">
                    <c:v>Indonesia</c:v>
                  </c:pt>
                  <c:pt idx="9">
                    <c:v>Thailand</c:v>
                  </c:pt>
                  <c:pt idx="10">
                    <c:v>Vietnam</c:v>
                  </c:pt>
                </c:lvl>
                <c:lvl>
                  <c:pt idx="0">
                    <c:v>Smelt</c:v>
                  </c:pt>
                  <c:pt idx="1">
                    <c:v>Brd Shrimp</c:v>
                  </c:pt>
                  <c:pt idx="2">
                    <c:v>Brd Grouper</c:v>
                  </c:pt>
                  <c:pt idx="3">
                    <c:v>Fish Ball</c:v>
                  </c:pt>
                  <c:pt idx="4">
                    <c:v>Dried Squid*</c:v>
                  </c:pt>
                  <c:pt idx="5">
                    <c:v>Pompano</c:v>
                  </c:pt>
                  <c:pt idx="6">
                    <c:v>Butterfish</c:v>
                  </c:pt>
                  <c:pt idx="7">
                    <c:v>Dried Squid</c:v>
                  </c:pt>
                  <c:pt idx="8">
                    <c:v>Mahi-mahi</c:v>
                  </c:pt>
                  <c:pt idx="9">
                    <c:v>Tilapia</c:v>
                  </c:pt>
                  <c:pt idx="10">
                    <c:v>Tuna Cubes</c:v>
                  </c:pt>
                </c:lvl>
              </c:multiLvlStrCache>
            </c:multiLvlStrRef>
          </c:cat>
          <c:val>
            <c:numRef>
              <c:f>'1hr D'!$C$24:$M$24</c:f>
              <c:numCache>
                <c:formatCode>General</c:formatCode>
                <c:ptCount val="11"/>
                <c:pt idx="0">
                  <c:v>0.25274878394799999</c:v>
                </c:pt>
                <c:pt idx="1">
                  <c:v>0</c:v>
                </c:pt>
                <c:pt idx="2">
                  <c:v>2.9222055745100001E-3</c:v>
                </c:pt>
                <c:pt idx="3">
                  <c:v>3.70123500264E-2</c:v>
                </c:pt>
                <c:pt idx="4">
                  <c:v>7.9424680201099999E-3</c:v>
                </c:pt>
                <c:pt idx="5">
                  <c:v>0</c:v>
                </c:pt>
                <c:pt idx="6">
                  <c:v>2.8426942757100002E-3</c:v>
                </c:pt>
                <c:pt idx="7">
                  <c:v>1.6287706039499999E-3</c:v>
                </c:pt>
                <c:pt idx="8">
                  <c:v>0.17694081242599999</c:v>
                </c:pt>
                <c:pt idx="9">
                  <c:v>4.1111289545500002E-2</c:v>
                </c:pt>
                <c:pt idx="10">
                  <c:v>8.9050214252999998E-2</c:v>
                </c:pt>
              </c:numCache>
            </c:numRef>
          </c:val>
          <c:extLst>
            <c:ext xmlns:c16="http://schemas.microsoft.com/office/drawing/2014/chart" uri="{C3380CC4-5D6E-409C-BE32-E72D297353CC}">
              <c16:uniqueId val="{00000011-A746-4777-ADA5-D9AA992C181B}"/>
            </c:ext>
          </c:extLst>
        </c:ser>
        <c:ser>
          <c:idx val="18"/>
          <c:order val="18"/>
          <c:tx>
            <c:strRef>
              <c:f>'1hr D'!$B$25</c:f>
              <c:strCache>
                <c:ptCount val="1"/>
                <c:pt idx="0">
                  <c:v>Acinetobacter</c:v>
                </c:pt>
              </c:strCache>
            </c:strRef>
          </c:tx>
          <c:spPr>
            <a:solidFill>
              <a:srgbClr val="FF7171"/>
            </a:solidFill>
            <a:ln>
              <a:noFill/>
            </a:ln>
            <a:effectLst/>
          </c:spPr>
          <c:invertIfNegative val="0"/>
          <c:cat>
            <c:multiLvlStrRef>
              <c:f>'1hr D'!$C$5:$M$6</c:f>
              <c:multiLvlStrCache>
                <c:ptCount val="11"/>
                <c:lvl>
                  <c:pt idx="0">
                    <c:v>Canada</c:v>
                  </c:pt>
                  <c:pt idx="1">
                    <c:v>China</c:v>
                  </c:pt>
                  <c:pt idx="2">
                    <c:v>China</c:v>
                  </c:pt>
                  <c:pt idx="3">
                    <c:v>China</c:v>
                  </c:pt>
                  <c:pt idx="4">
                    <c:v>China</c:v>
                  </c:pt>
                  <c:pt idx="5">
                    <c:v>China</c:v>
                  </c:pt>
                  <c:pt idx="6">
                    <c:v>Guyana</c:v>
                  </c:pt>
                  <c:pt idx="7">
                    <c:v>Hong Kong</c:v>
                  </c:pt>
                  <c:pt idx="8">
                    <c:v>Indonesia</c:v>
                  </c:pt>
                  <c:pt idx="9">
                    <c:v>Thailand</c:v>
                  </c:pt>
                  <c:pt idx="10">
                    <c:v>Vietnam</c:v>
                  </c:pt>
                </c:lvl>
                <c:lvl>
                  <c:pt idx="0">
                    <c:v>Smelt</c:v>
                  </c:pt>
                  <c:pt idx="1">
                    <c:v>Brd Shrimp</c:v>
                  </c:pt>
                  <c:pt idx="2">
                    <c:v>Brd Grouper</c:v>
                  </c:pt>
                  <c:pt idx="3">
                    <c:v>Fish Ball</c:v>
                  </c:pt>
                  <c:pt idx="4">
                    <c:v>Dried Squid*</c:v>
                  </c:pt>
                  <c:pt idx="5">
                    <c:v>Pompano</c:v>
                  </c:pt>
                  <c:pt idx="6">
                    <c:v>Butterfish</c:v>
                  </c:pt>
                  <c:pt idx="7">
                    <c:v>Dried Squid</c:v>
                  </c:pt>
                  <c:pt idx="8">
                    <c:v>Mahi-mahi</c:v>
                  </c:pt>
                  <c:pt idx="9">
                    <c:v>Tilapia</c:v>
                  </c:pt>
                  <c:pt idx="10">
                    <c:v>Tuna Cubes</c:v>
                  </c:pt>
                </c:lvl>
              </c:multiLvlStrCache>
            </c:multiLvlStrRef>
          </c:cat>
          <c:val>
            <c:numRef>
              <c:f>'1hr D'!$C$25:$M$25</c:f>
              <c:numCache>
                <c:formatCode>General</c:formatCode>
                <c:ptCount val="11"/>
                <c:pt idx="0">
                  <c:v>0.19621503850800001</c:v>
                </c:pt>
                <c:pt idx="1">
                  <c:v>5.5245752820599998E-3</c:v>
                </c:pt>
                <c:pt idx="2">
                  <c:v>3.9593228984000001E-2</c:v>
                </c:pt>
                <c:pt idx="3">
                  <c:v>2.9667731468700002E-2</c:v>
                </c:pt>
                <c:pt idx="4">
                  <c:v>1.0577229045999999E-2</c:v>
                </c:pt>
                <c:pt idx="5">
                  <c:v>2.03023248961E-2</c:v>
                </c:pt>
                <c:pt idx="6">
                  <c:v>4.2775068074999999E-2</c:v>
                </c:pt>
                <c:pt idx="7">
                  <c:v>0</c:v>
                </c:pt>
                <c:pt idx="8">
                  <c:v>0.16533689288</c:v>
                </c:pt>
                <c:pt idx="9">
                  <c:v>4.9608012029699999E-2</c:v>
                </c:pt>
                <c:pt idx="10">
                  <c:v>0.13693472563100001</c:v>
                </c:pt>
              </c:numCache>
            </c:numRef>
          </c:val>
          <c:extLst>
            <c:ext xmlns:c16="http://schemas.microsoft.com/office/drawing/2014/chart" uri="{C3380CC4-5D6E-409C-BE32-E72D297353CC}">
              <c16:uniqueId val="{00000012-A746-4777-ADA5-D9AA992C181B}"/>
            </c:ext>
          </c:extLst>
        </c:ser>
        <c:ser>
          <c:idx val="19"/>
          <c:order val="19"/>
          <c:tx>
            <c:strRef>
              <c:f>'1hr D'!$B$26</c:f>
              <c:strCache>
                <c:ptCount val="1"/>
                <c:pt idx="0">
                  <c:v>Psychrobacter</c:v>
                </c:pt>
              </c:strCache>
            </c:strRef>
          </c:tx>
          <c:spPr>
            <a:solidFill>
              <a:srgbClr val="C5D741"/>
            </a:solidFill>
            <a:ln>
              <a:noFill/>
            </a:ln>
            <a:effectLst/>
          </c:spPr>
          <c:invertIfNegative val="0"/>
          <c:cat>
            <c:multiLvlStrRef>
              <c:f>'1hr D'!$C$5:$M$6</c:f>
              <c:multiLvlStrCache>
                <c:ptCount val="11"/>
                <c:lvl>
                  <c:pt idx="0">
                    <c:v>Canada</c:v>
                  </c:pt>
                  <c:pt idx="1">
                    <c:v>China</c:v>
                  </c:pt>
                  <c:pt idx="2">
                    <c:v>China</c:v>
                  </c:pt>
                  <c:pt idx="3">
                    <c:v>China</c:v>
                  </c:pt>
                  <c:pt idx="4">
                    <c:v>China</c:v>
                  </c:pt>
                  <c:pt idx="5">
                    <c:v>China</c:v>
                  </c:pt>
                  <c:pt idx="6">
                    <c:v>Guyana</c:v>
                  </c:pt>
                  <c:pt idx="7">
                    <c:v>Hong Kong</c:v>
                  </c:pt>
                  <c:pt idx="8">
                    <c:v>Indonesia</c:v>
                  </c:pt>
                  <c:pt idx="9">
                    <c:v>Thailand</c:v>
                  </c:pt>
                  <c:pt idx="10">
                    <c:v>Vietnam</c:v>
                  </c:pt>
                </c:lvl>
                <c:lvl>
                  <c:pt idx="0">
                    <c:v>Smelt</c:v>
                  </c:pt>
                  <c:pt idx="1">
                    <c:v>Brd Shrimp</c:v>
                  </c:pt>
                  <c:pt idx="2">
                    <c:v>Brd Grouper</c:v>
                  </c:pt>
                  <c:pt idx="3">
                    <c:v>Fish Ball</c:v>
                  </c:pt>
                  <c:pt idx="4">
                    <c:v>Dried Squid*</c:v>
                  </c:pt>
                  <c:pt idx="5">
                    <c:v>Pompano</c:v>
                  </c:pt>
                  <c:pt idx="6">
                    <c:v>Butterfish</c:v>
                  </c:pt>
                  <c:pt idx="7">
                    <c:v>Dried Squid</c:v>
                  </c:pt>
                  <c:pt idx="8">
                    <c:v>Mahi-mahi</c:v>
                  </c:pt>
                  <c:pt idx="9">
                    <c:v>Tilapia</c:v>
                  </c:pt>
                  <c:pt idx="10">
                    <c:v>Tuna Cubes</c:v>
                  </c:pt>
                </c:lvl>
              </c:multiLvlStrCache>
            </c:multiLvlStrRef>
          </c:cat>
          <c:val>
            <c:numRef>
              <c:f>'1hr D'!$C$26:$M$26</c:f>
              <c:numCache>
                <c:formatCode>General</c:formatCode>
                <c:ptCount val="11"/>
                <c:pt idx="0">
                  <c:v>3.1794689906799998E-3</c:v>
                </c:pt>
                <c:pt idx="1">
                  <c:v>5.2003631176200001E-3</c:v>
                </c:pt>
                <c:pt idx="2">
                  <c:v>6.1897627169100002E-2</c:v>
                </c:pt>
                <c:pt idx="3">
                  <c:v>4.0407978469200002E-2</c:v>
                </c:pt>
                <c:pt idx="4">
                  <c:v>5.4349901355599996E-3</c:v>
                </c:pt>
                <c:pt idx="5">
                  <c:v>1.3200931137100001E-2</c:v>
                </c:pt>
                <c:pt idx="6">
                  <c:v>0.44203895987300001</c:v>
                </c:pt>
                <c:pt idx="7">
                  <c:v>1.4800095554500001E-2</c:v>
                </c:pt>
                <c:pt idx="8">
                  <c:v>8.2683614962200003E-2</c:v>
                </c:pt>
                <c:pt idx="9">
                  <c:v>1.0949384644599999E-3</c:v>
                </c:pt>
                <c:pt idx="10">
                  <c:v>4.0770478845100003E-2</c:v>
                </c:pt>
              </c:numCache>
            </c:numRef>
          </c:val>
          <c:extLst>
            <c:ext xmlns:c16="http://schemas.microsoft.com/office/drawing/2014/chart" uri="{C3380CC4-5D6E-409C-BE32-E72D297353CC}">
              <c16:uniqueId val="{00000013-A746-4777-ADA5-D9AA992C181B}"/>
            </c:ext>
          </c:extLst>
        </c:ser>
        <c:ser>
          <c:idx val="20"/>
          <c:order val="20"/>
          <c:tx>
            <c:strRef>
              <c:f>'1hr D'!$B$27</c:f>
              <c:strCache>
                <c:ptCount val="1"/>
                <c:pt idx="0">
                  <c:v>Pseudomonas</c:v>
                </c:pt>
              </c:strCache>
            </c:strRef>
          </c:tx>
          <c:spPr>
            <a:solidFill>
              <a:srgbClr val="8CC168"/>
            </a:solidFill>
            <a:ln>
              <a:noFill/>
            </a:ln>
            <a:effectLst/>
          </c:spPr>
          <c:invertIfNegative val="0"/>
          <c:cat>
            <c:multiLvlStrRef>
              <c:f>'1hr D'!$C$5:$M$6</c:f>
              <c:multiLvlStrCache>
                <c:ptCount val="11"/>
                <c:lvl>
                  <c:pt idx="0">
                    <c:v>Canada</c:v>
                  </c:pt>
                  <c:pt idx="1">
                    <c:v>China</c:v>
                  </c:pt>
                  <c:pt idx="2">
                    <c:v>China</c:v>
                  </c:pt>
                  <c:pt idx="3">
                    <c:v>China</c:v>
                  </c:pt>
                  <c:pt idx="4">
                    <c:v>China</c:v>
                  </c:pt>
                  <c:pt idx="5">
                    <c:v>China</c:v>
                  </c:pt>
                  <c:pt idx="6">
                    <c:v>Guyana</c:v>
                  </c:pt>
                  <c:pt idx="7">
                    <c:v>Hong Kong</c:v>
                  </c:pt>
                  <c:pt idx="8">
                    <c:v>Indonesia</c:v>
                  </c:pt>
                  <c:pt idx="9">
                    <c:v>Thailand</c:v>
                  </c:pt>
                  <c:pt idx="10">
                    <c:v>Vietnam</c:v>
                  </c:pt>
                </c:lvl>
                <c:lvl>
                  <c:pt idx="0">
                    <c:v>Smelt</c:v>
                  </c:pt>
                  <c:pt idx="1">
                    <c:v>Brd Shrimp</c:v>
                  </c:pt>
                  <c:pt idx="2">
                    <c:v>Brd Grouper</c:v>
                  </c:pt>
                  <c:pt idx="3">
                    <c:v>Fish Ball</c:v>
                  </c:pt>
                  <c:pt idx="4">
                    <c:v>Dried Squid*</c:v>
                  </c:pt>
                  <c:pt idx="5">
                    <c:v>Pompano</c:v>
                  </c:pt>
                  <c:pt idx="6">
                    <c:v>Butterfish</c:v>
                  </c:pt>
                  <c:pt idx="7">
                    <c:v>Dried Squid</c:v>
                  </c:pt>
                  <c:pt idx="8">
                    <c:v>Mahi-mahi</c:v>
                  </c:pt>
                  <c:pt idx="9">
                    <c:v>Tilapia</c:v>
                  </c:pt>
                  <c:pt idx="10">
                    <c:v>Tuna Cubes</c:v>
                  </c:pt>
                </c:lvl>
              </c:multiLvlStrCache>
            </c:multiLvlStrRef>
          </c:cat>
          <c:val>
            <c:numRef>
              <c:f>'1hr D'!$C$27:$M$27</c:f>
              <c:numCache>
                <c:formatCode>General</c:formatCode>
                <c:ptCount val="11"/>
                <c:pt idx="0">
                  <c:v>5.7065768139400001E-2</c:v>
                </c:pt>
                <c:pt idx="1">
                  <c:v>1.4395020101199999E-3</c:v>
                </c:pt>
                <c:pt idx="2">
                  <c:v>1.56630218794E-2</c:v>
                </c:pt>
                <c:pt idx="3">
                  <c:v>1.3293256533399999E-2</c:v>
                </c:pt>
                <c:pt idx="4">
                  <c:v>6.3259721249900001E-3</c:v>
                </c:pt>
                <c:pt idx="5">
                  <c:v>7.04246103073E-3</c:v>
                </c:pt>
                <c:pt idx="6">
                  <c:v>1.84475896945E-2</c:v>
                </c:pt>
                <c:pt idx="7">
                  <c:v>8.5781918474599997E-4</c:v>
                </c:pt>
                <c:pt idx="8">
                  <c:v>7.2505536510600002E-2</c:v>
                </c:pt>
                <c:pt idx="9">
                  <c:v>2.5709155145499998E-2</c:v>
                </c:pt>
                <c:pt idx="10">
                  <c:v>5.4925739485E-2</c:v>
                </c:pt>
              </c:numCache>
            </c:numRef>
          </c:val>
          <c:extLst>
            <c:ext xmlns:c16="http://schemas.microsoft.com/office/drawing/2014/chart" uri="{C3380CC4-5D6E-409C-BE32-E72D297353CC}">
              <c16:uniqueId val="{00000014-A746-4777-ADA5-D9AA992C181B}"/>
            </c:ext>
          </c:extLst>
        </c:ser>
        <c:ser>
          <c:idx val="21"/>
          <c:order val="21"/>
          <c:tx>
            <c:strRef>
              <c:f>'1hr D'!$B$28</c:f>
              <c:strCache>
                <c:ptCount val="1"/>
                <c:pt idx="0">
                  <c:v>Vibrio</c:v>
                </c:pt>
              </c:strCache>
            </c:strRef>
          </c:tx>
          <c:spPr>
            <a:solidFill>
              <a:srgbClr val="FF0000"/>
            </a:solidFill>
            <a:ln>
              <a:noFill/>
            </a:ln>
            <a:effectLst/>
          </c:spPr>
          <c:invertIfNegative val="0"/>
          <c:cat>
            <c:multiLvlStrRef>
              <c:f>'1hr D'!$C$5:$M$6</c:f>
              <c:multiLvlStrCache>
                <c:ptCount val="11"/>
                <c:lvl>
                  <c:pt idx="0">
                    <c:v>Canada</c:v>
                  </c:pt>
                  <c:pt idx="1">
                    <c:v>China</c:v>
                  </c:pt>
                  <c:pt idx="2">
                    <c:v>China</c:v>
                  </c:pt>
                  <c:pt idx="3">
                    <c:v>China</c:v>
                  </c:pt>
                  <c:pt idx="4">
                    <c:v>China</c:v>
                  </c:pt>
                  <c:pt idx="5">
                    <c:v>China</c:v>
                  </c:pt>
                  <c:pt idx="6">
                    <c:v>Guyana</c:v>
                  </c:pt>
                  <c:pt idx="7">
                    <c:v>Hong Kong</c:v>
                  </c:pt>
                  <c:pt idx="8">
                    <c:v>Indonesia</c:v>
                  </c:pt>
                  <c:pt idx="9">
                    <c:v>Thailand</c:v>
                  </c:pt>
                  <c:pt idx="10">
                    <c:v>Vietnam</c:v>
                  </c:pt>
                </c:lvl>
                <c:lvl>
                  <c:pt idx="0">
                    <c:v>Smelt</c:v>
                  </c:pt>
                  <c:pt idx="1">
                    <c:v>Brd Shrimp</c:v>
                  </c:pt>
                  <c:pt idx="2">
                    <c:v>Brd Grouper</c:v>
                  </c:pt>
                  <c:pt idx="3">
                    <c:v>Fish Ball</c:v>
                  </c:pt>
                  <c:pt idx="4">
                    <c:v>Dried Squid*</c:v>
                  </c:pt>
                  <c:pt idx="5">
                    <c:v>Pompano</c:v>
                  </c:pt>
                  <c:pt idx="6">
                    <c:v>Butterfish</c:v>
                  </c:pt>
                  <c:pt idx="7">
                    <c:v>Dried Squid</c:v>
                  </c:pt>
                  <c:pt idx="8">
                    <c:v>Mahi-mahi</c:v>
                  </c:pt>
                  <c:pt idx="9">
                    <c:v>Tilapia</c:v>
                  </c:pt>
                  <c:pt idx="10">
                    <c:v>Tuna Cubes</c:v>
                  </c:pt>
                </c:lvl>
              </c:multiLvlStrCache>
            </c:multiLvlStrRef>
          </c:cat>
          <c:val>
            <c:numRef>
              <c:f>'1hr D'!$C$28:$M$28</c:f>
              <c:numCache>
                <c:formatCode>General</c:formatCode>
                <c:ptCount val="11"/>
                <c:pt idx="0">
                  <c:v>3.1668017835399998E-4</c:v>
                </c:pt>
                <c:pt idx="1">
                  <c:v>2.7233821813000002E-4</c:v>
                </c:pt>
                <c:pt idx="2">
                  <c:v>7.5446034832700004E-4</c:v>
                </c:pt>
                <c:pt idx="3">
                  <c:v>0</c:v>
                </c:pt>
                <c:pt idx="4">
                  <c:v>7.2996881562999993E-2</c:v>
                </c:pt>
                <c:pt idx="5">
                  <c:v>1.62065002799E-3</c:v>
                </c:pt>
                <c:pt idx="6">
                  <c:v>0</c:v>
                </c:pt>
                <c:pt idx="7">
                  <c:v>0.23824570547500001</c:v>
                </c:pt>
                <c:pt idx="8">
                  <c:v>2.88201923369E-4</c:v>
                </c:pt>
                <c:pt idx="9">
                  <c:v>0</c:v>
                </c:pt>
                <c:pt idx="10">
                  <c:v>1.1024670300000001E-3</c:v>
                </c:pt>
              </c:numCache>
            </c:numRef>
          </c:val>
          <c:extLst>
            <c:ext xmlns:c16="http://schemas.microsoft.com/office/drawing/2014/chart" uri="{C3380CC4-5D6E-409C-BE32-E72D297353CC}">
              <c16:uniqueId val="{00000015-A746-4777-ADA5-D9AA992C181B}"/>
            </c:ext>
          </c:extLst>
        </c:ser>
        <c:ser>
          <c:idx val="22"/>
          <c:order val="22"/>
          <c:tx>
            <c:strRef>
              <c:f>'1hr D'!$B$29</c:f>
              <c:strCache>
                <c:ptCount val="1"/>
                <c:pt idx="0">
                  <c:v>Chloroplast</c:v>
                </c:pt>
              </c:strCache>
            </c:strRef>
          </c:tx>
          <c:spPr>
            <a:pattFill prst="dkHorz">
              <a:fgClr>
                <a:srgbClr val="00B050"/>
              </a:fgClr>
              <a:bgClr>
                <a:schemeClr val="bg1"/>
              </a:bgClr>
            </a:pattFill>
            <a:ln>
              <a:noFill/>
            </a:ln>
            <a:effectLst/>
          </c:spPr>
          <c:invertIfNegative val="0"/>
          <c:cat>
            <c:multiLvlStrRef>
              <c:f>'1hr D'!$C$5:$M$6</c:f>
              <c:multiLvlStrCache>
                <c:ptCount val="11"/>
                <c:lvl>
                  <c:pt idx="0">
                    <c:v>Canada</c:v>
                  </c:pt>
                  <c:pt idx="1">
                    <c:v>China</c:v>
                  </c:pt>
                  <c:pt idx="2">
                    <c:v>China</c:v>
                  </c:pt>
                  <c:pt idx="3">
                    <c:v>China</c:v>
                  </c:pt>
                  <c:pt idx="4">
                    <c:v>China</c:v>
                  </c:pt>
                  <c:pt idx="5">
                    <c:v>China</c:v>
                  </c:pt>
                  <c:pt idx="6">
                    <c:v>Guyana</c:v>
                  </c:pt>
                  <c:pt idx="7">
                    <c:v>Hong Kong</c:v>
                  </c:pt>
                  <c:pt idx="8">
                    <c:v>Indonesia</c:v>
                  </c:pt>
                  <c:pt idx="9">
                    <c:v>Thailand</c:v>
                  </c:pt>
                  <c:pt idx="10">
                    <c:v>Vietnam</c:v>
                  </c:pt>
                </c:lvl>
                <c:lvl>
                  <c:pt idx="0">
                    <c:v>Smelt</c:v>
                  </c:pt>
                  <c:pt idx="1">
                    <c:v>Brd Shrimp</c:v>
                  </c:pt>
                  <c:pt idx="2">
                    <c:v>Brd Grouper</c:v>
                  </c:pt>
                  <c:pt idx="3">
                    <c:v>Fish Ball</c:v>
                  </c:pt>
                  <c:pt idx="4">
                    <c:v>Dried Squid*</c:v>
                  </c:pt>
                  <c:pt idx="5">
                    <c:v>Pompano</c:v>
                  </c:pt>
                  <c:pt idx="6">
                    <c:v>Butterfish</c:v>
                  </c:pt>
                  <c:pt idx="7">
                    <c:v>Dried Squid</c:v>
                  </c:pt>
                  <c:pt idx="8">
                    <c:v>Mahi-mahi</c:v>
                  </c:pt>
                  <c:pt idx="9">
                    <c:v>Tilapia</c:v>
                  </c:pt>
                  <c:pt idx="10">
                    <c:v>Tuna Cubes</c:v>
                  </c:pt>
                </c:lvl>
              </c:multiLvlStrCache>
            </c:multiLvlStrRef>
          </c:cat>
          <c:val>
            <c:numRef>
              <c:f>'1hr D'!$C$29:$M$29</c:f>
              <c:numCache>
                <c:formatCode>General</c:formatCode>
                <c:ptCount val="11"/>
                <c:pt idx="0">
                  <c:v>0</c:v>
                </c:pt>
                <c:pt idx="1">
                  <c:v>0.31225521981600002</c:v>
                </c:pt>
                <c:pt idx="2">
                  <c:v>0.237155578225</c:v>
                </c:pt>
                <c:pt idx="3">
                  <c:v>0</c:v>
                </c:pt>
                <c:pt idx="4">
                  <c:v>0</c:v>
                </c:pt>
                <c:pt idx="5">
                  <c:v>0</c:v>
                </c:pt>
                <c:pt idx="6">
                  <c:v>0</c:v>
                </c:pt>
                <c:pt idx="7">
                  <c:v>0</c:v>
                </c:pt>
                <c:pt idx="8">
                  <c:v>0</c:v>
                </c:pt>
                <c:pt idx="9">
                  <c:v>0</c:v>
                </c:pt>
                <c:pt idx="10">
                  <c:v>0</c:v>
                </c:pt>
              </c:numCache>
            </c:numRef>
          </c:val>
          <c:extLst>
            <c:ext xmlns:c16="http://schemas.microsoft.com/office/drawing/2014/chart" uri="{C3380CC4-5D6E-409C-BE32-E72D297353CC}">
              <c16:uniqueId val="{00000016-A746-4777-ADA5-D9AA992C181B}"/>
            </c:ext>
          </c:extLst>
        </c:ser>
        <c:ser>
          <c:idx val="23"/>
          <c:order val="23"/>
          <c:tx>
            <c:strRef>
              <c:f>'1hr D'!$B$30</c:f>
              <c:strCache>
                <c:ptCount val="1"/>
                <c:pt idx="0">
                  <c:v>Mitochondria </c:v>
                </c:pt>
              </c:strCache>
            </c:strRef>
          </c:tx>
          <c:spPr>
            <a:pattFill prst="dkHorz">
              <a:fgClr>
                <a:srgbClr val="0070C0"/>
              </a:fgClr>
              <a:bgClr>
                <a:schemeClr val="bg1"/>
              </a:bgClr>
            </a:pattFill>
            <a:ln>
              <a:noFill/>
            </a:ln>
            <a:effectLst/>
          </c:spPr>
          <c:invertIfNegative val="0"/>
          <c:cat>
            <c:multiLvlStrRef>
              <c:f>'1hr D'!$C$5:$M$6</c:f>
              <c:multiLvlStrCache>
                <c:ptCount val="11"/>
                <c:lvl>
                  <c:pt idx="0">
                    <c:v>Canada</c:v>
                  </c:pt>
                  <c:pt idx="1">
                    <c:v>China</c:v>
                  </c:pt>
                  <c:pt idx="2">
                    <c:v>China</c:v>
                  </c:pt>
                  <c:pt idx="3">
                    <c:v>China</c:v>
                  </c:pt>
                  <c:pt idx="4">
                    <c:v>China</c:v>
                  </c:pt>
                  <c:pt idx="5">
                    <c:v>China</c:v>
                  </c:pt>
                  <c:pt idx="6">
                    <c:v>Guyana</c:v>
                  </c:pt>
                  <c:pt idx="7">
                    <c:v>Hong Kong</c:v>
                  </c:pt>
                  <c:pt idx="8">
                    <c:v>Indonesia</c:v>
                  </c:pt>
                  <c:pt idx="9">
                    <c:v>Thailand</c:v>
                  </c:pt>
                  <c:pt idx="10">
                    <c:v>Vietnam</c:v>
                  </c:pt>
                </c:lvl>
                <c:lvl>
                  <c:pt idx="0">
                    <c:v>Smelt</c:v>
                  </c:pt>
                  <c:pt idx="1">
                    <c:v>Brd Shrimp</c:v>
                  </c:pt>
                  <c:pt idx="2">
                    <c:v>Brd Grouper</c:v>
                  </c:pt>
                  <c:pt idx="3">
                    <c:v>Fish Ball</c:v>
                  </c:pt>
                  <c:pt idx="4">
                    <c:v>Dried Squid*</c:v>
                  </c:pt>
                  <c:pt idx="5">
                    <c:v>Pompano</c:v>
                  </c:pt>
                  <c:pt idx="6">
                    <c:v>Butterfish</c:v>
                  </c:pt>
                  <c:pt idx="7">
                    <c:v>Dried Squid</c:v>
                  </c:pt>
                  <c:pt idx="8">
                    <c:v>Mahi-mahi</c:v>
                  </c:pt>
                  <c:pt idx="9">
                    <c:v>Tilapia</c:v>
                  </c:pt>
                  <c:pt idx="10">
                    <c:v>Tuna Cubes</c:v>
                  </c:pt>
                </c:lvl>
              </c:multiLvlStrCache>
            </c:multiLvlStrRef>
          </c:cat>
          <c:val>
            <c:numRef>
              <c:f>'1hr D'!$C$30:$M$30</c:f>
              <c:numCache>
                <c:formatCode>General</c:formatCode>
                <c:ptCount val="11"/>
                <c:pt idx="0">
                  <c:v>0</c:v>
                </c:pt>
                <c:pt idx="1">
                  <c:v>0.34440409804200001</c:v>
                </c:pt>
                <c:pt idx="2">
                  <c:v>0.27253020497899999</c:v>
                </c:pt>
                <c:pt idx="3">
                  <c:v>2.67877354931E-3</c:v>
                </c:pt>
                <c:pt idx="4">
                  <c:v>0</c:v>
                </c:pt>
                <c:pt idx="5">
                  <c:v>0</c:v>
                </c:pt>
                <c:pt idx="6">
                  <c:v>0</c:v>
                </c:pt>
                <c:pt idx="7">
                  <c:v>0</c:v>
                </c:pt>
                <c:pt idx="8">
                  <c:v>8.9494281467099996E-4</c:v>
                </c:pt>
                <c:pt idx="9">
                  <c:v>0</c:v>
                </c:pt>
                <c:pt idx="10">
                  <c:v>0</c:v>
                </c:pt>
              </c:numCache>
            </c:numRef>
          </c:val>
          <c:extLst>
            <c:ext xmlns:c16="http://schemas.microsoft.com/office/drawing/2014/chart" uri="{C3380CC4-5D6E-409C-BE32-E72D297353CC}">
              <c16:uniqueId val="{00000017-A746-4777-ADA5-D9AA992C181B}"/>
            </c:ext>
          </c:extLst>
        </c:ser>
        <c:ser>
          <c:idx val="24"/>
          <c:order val="24"/>
          <c:tx>
            <c:strRef>
              <c:f>'1hr D'!$B$31</c:f>
              <c:strCache>
                <c:ptCount val="1"/>
                <c:pt idx="0">
                  <c:v>Unclassified</c:v>
                </c:pt>
              </c:strCache>
            </c:strRef>
          </c:tx>
          <c:spPr>
            <a:pattFill prst="dkHorz">
              <a:fgClr>
                <a:srgbClr val="6D6D6D"/>
              </a:fgClr>
              <a:bgClr>
                <a:schemeClr val="bg1"/>
              </a:bgClr>
            </a:pattFill>
            <a:ln>
              <a:noFill/>
            </a:ln>
            <a:effectLst/>
          </c:spPr>
          <c:invertIfNegative val="0"/>
          <c:cat>
            <c:multiLvlStrRef>
              <c:f>'1hr D'!$C$5:$M$6</c:f>
              <c:multiLvlStrCache>
                <c:ptCount val="11"/>
                <c:lvl>
                  <c:pt idx="0">
                    <c:v>Canada</c:v>
                  </c:pt>
                  <c:pt idx="1">
                    <c:v>China</c:v>
                  </c:pt>
                  <c:pt idx="2">
                    <c:v>China</c:v>
                  </c:pt>
                  <c:pt idx="3">
                    <c:v>China</c:v>
                  </c:pt>
                  <c:pt idx="4">
                    <c:v>China</c:v>
                  </c:pt>
                  <c:pt idx="5">
                    <c:v>China</c:v>
                  </c:pt>
                  <c:pt idx="6">
                    <c:v>Guyana</c:v>
                  </c:pt>
                  <c:pt idx="7">
                    <c:v>Hong Kong</c:v>
                  </c:pt>
                  <c:pt idx="8">
                    <c:v>Indonesia</c:v>
                  </c:pt>
                  <c:pt idx="9">
                    <c:v>Thailand</c:v>
                  </c:pt>
                  <c:pt idx="10">
                    <c:v>Vietnam</c:v>
                  </c:pt>
                </c:lvl>
                <c:lvl>
                  <c:pt idx="0">
                    <c:v>Smelt</c:v>
                  </c:pt>
                  <c:pt idx="1">
                    <c:v>Brd Shrimp</c:v>
                  </c:pt>
                  <c:pt idx="2">
                    <c:v>Brd Grouper</c:v>
                  </c:pt>
                  <c:pt idx="3">
                    <c:v>Fish Ball</c:v>
                  </c:pt>
                  <c:pt idx="4">
                    <c:v>Dried Squid*</c:v>
                  </c:pt>
                  <c:pt idx="5">
                    <c:v>Pompano</c:v>
                  </c:pt>
                  <c:pt idx="6">
                    <c:v>Butterfish</c:v>
                  </c:pt>
                  <c:pt idx="7">
                    <c:v>Dried Squid</c:v>
                  </c:pt>
                  <c:pt idx="8">
                    <c:v>Mahi-mahi</c:v>
                  </c:pt>
                  <c:pt idx="9">
                    <c:v>Tilapia</c:v>
                  </c:pt>
                  <c:pt idx="10">
                    <c:v>Tuna Cubes</c:v>
                  </c:pt>
                </c:lvl>
              </c:multiLvlStrCache>
            </c:multiLvlStrRef>
          </c:cat>
          <c:val>
            <c:numRef>
              <c:f>'1hr D'!$C$31:$M$31</c:f>
              <c:numCache>
                <c:formatCode>General</c:formatCode>
                <c:ptCount val="11"/>
                <c:pt idx="0">
                  <c:v>3.7102249695999998E-2</c:v>
                </c:pt>
                <c:pt idx="1">
                  <c:v>1.7014654389799998E-2</c:v>
                </c:pt>
                <c:pt idx="2">
                  <c:v>1.4929813935199999E-2</c:v>
                </c:pt>
                <c:pt idx="3">
                  <c:v>0</c:v>
                </c:pt>
                <c:pt idx="4">
                  <c:v>3.4493731305299999E-3</c:v>
                </c:pt>
                <c:pt idx="5">
                  <c:v>0.44871379320499999</c:v>
                </c:pt>
                <c:pt idx="6">
                  <c:v>7.7051976420600002E-3</c:v>
                </c:pt>
                <c:pt idx="7">
                  <c:v>2.1716941386E-3</c:v>
                </c:pt>
                <c:pt idx="8">
                  <c:v>8.0256651397000001E-2</c:v>
                </c:pt>
                <c:pt idx="9">
                  <c:v>0.59942771216299995</c:v>
                </c:pt>
                <c:pt idx="10">
                  <c:v>2.4805508174900001E-2</c:v>
                </c:pt>
              </c:numCache>
            </c:numRef>
          </c:val>
          <c:extLst>
            <c:ext xmlns:c16="http://schemas.microsoft.com/office/drawing/2014/chart" uri="{C3380CC4-5D6E-409C-BE32-E72D297353CC}">
              <c16:uniqueId val="{00000018-A746-4777-ADA5-D9AA992C181B}"/>
            </c:ext>
          </c:extLst>
        </c:ser>
        <c:ser>
          <c:idx val="25"/>
          <c:order val="25"/>
          <c:tx>
            <c:strRef>
              <c:f>'1hr D'!$B$32</c:f>
              <c:strCache>
                <c:ptCount val="1"/>
                <c:pt idx="0">
                  <c:v>Other Taxa</c:v>
                </c:pt>
              </c:strCache>
            </c:strRef>
          </c:tx>
          <c:spPr>
            <a:solidFill>
              <a:srgbClr val="A7A3A3"/>
            </a:solidFill>
            <a:ln>
              <a:noFill/>
            </a:ln>
            <a:effectLst/>
          </c:spPr>
          <c:invertIfNegative val="0"/>
          <c:cat>
            <c:multiLvlStrRef>
              <c:f>'1hr D'!$C$5:$M$6</c:f>
              <c:multiLvlStrCache>
                <c:ptCount val="11"/>
                <c:lvl>
                  <c:pt idx="0">
                    <c:v>Canada</c:v>
                  </c:pt>
                  <c:pt idx="1">
                    <c:v>China</c:v>
                  </c:pt>
                  <c:pt idx="2">
                    <c:v>China</c:v>
                  </c:pt>
                  <c:pt idx="3">
                    <c:v>China</c:v>
                  </c:pt>
                  <c:pt idx="4">
                    <c:v>China</c:v>
                  </c:pt>
                  <c:pt idx="5">
                    <c:v>China</c:v>
                  </c:pt>
                  <c:pt idx="6">
                    <c:v>Guyana</c:v>
                  </c:pt>
                  <c:pt idx="7">
                    <c:v>Hong Kong</c:v>
                  </c:pt>
                  <c:pt idx="8">
                    <c:v>Indonesia</c:v>
                  </c:pt>
                  <c:pt idx="9">
                    <c:v>Thailand</c:v>
                  </c:pt>
                  <c:pt idx="10">
                    <c:v>Vietnam</c:v>
                  </c:pt>
                </c:lvl>
                <c:lvl>
                  <c:pt idx="0">
                    <c:v>Smelt</c:v>
                  </c:pt>
                  <c:pt idx="1">
                    <c:v>Brd Shrimp</c:v>
                  </c:pt>
                  <c:pt idx="2">
                    <c:v>Brd Grouper</c:v>
                  </c:pt>
                  <c:pt idx="3">
                    <c:v>Fish Ball</c:v>
                  </c:pt>
                  <c:pt idx="4">
                    <c:v>Dried Squid*</c:v>
                  </c:pt>
                  <c:pt idx="5">
                    <c:v>Pompano</c:v>
                  </c:pt>
                  <c:pt idx="6">
                    <c:v>Butterfish</c:v>
                  </c:pt>
                  <c:pt idx="7">
                    <c:v>Dried Squid</c:v>
                  </c:pt>
                  <c:pt idx="8">
                    <c:v>Mahi-mahi</c:v>
                  </c:pt>
                  <c:pt idx="9">
                    <c:v>Tilapia</c:v>
                  </c:pt>
                  <c:pt idx="10">
                    <c:v>Tuna Cubes</c:v>
                  </c:pt>
                </c:lvl>
              </c:multiLvlStrCache>
            </c:multiLvlStrRef>
          </c:cat>
          <c:val>
            <c:numRef>
              <c:f>'1hr D'!$C$32:$M$32</c:f>
              <c:numCache>
                <c:formatCode>General</c:formatCode>
                <c:ptCount val="11"/>
                <c:pt idx="0">
                  <c:v>0.10393443453580103</c:v>
                </c:pt>
                <c:pt idx="1">
                  <c:v>8.3426274153822977E-2</c:v>
                </c:pt>
                <c:pt idx="2">
                  <c:v>0.16713953265965301</c:v>
                </c:pt>
                <c:pt idx="3">
                  <c:v>0.12627964886685797</c:v>
                </c:pt>
                <c:pt idx="4">
                  <c:v>7.9399223572828984E-2</c:v>
                </c:pt>
                <c:pt idx="5">
                  <c:v>0.16978519020541802</c:v>
                </c:pt>
                <c:pt idx="6">
                  <c:v>5.0540111912405004E-2</c:v>
                </c:pt>
                <c:pt idx="7">
                  <c:v>0.17109692270940893</c:v>
                </c:pt>
                <c:pt idx="8">
                  <c:v>0.105754937353992</c:v>
                </c:pt>
                <c:pt idx="9">
                  <c:v>0.10934785465051401</c:v>
                </c:pt>
                <c:pt idx="10">
                  <c:v>0.17910928984481891</c:v>
                </c:pt>
              </c:numCache>
            </c:numRef>
          </c:val>
          <c:extLst>
            <c:ext xmlns:c16="http://schemas.microsoft.com/office/drawing/2014/chart" uri="{C3380CC4-5D6E-409C-BE32-E72D297353CC}">
              <c16:uniqueId val="{00000019-A746-4777-ADA5-D9AA992C181B}"/>
            </c:ext>
          </c:extLst>
        </c:ser>
        <c:dLbls>
          <c:showLegendKey val="0"/>
          <c:showVal val="0"/>
          <c:showCatName val="0"/>
          <c:showSerName val="0"/>
          <c:showPercent val="0"/>
          <c:showBubbleSize val="0"/>
        </c:dLbls>
        <c:gapWidth val="30"/>
        <c:overlap val="100"/>
        <c:axId val="928471040"/>
        <c:axId val="928473664"/>
      </c:barChart>
      <c:catAx>
        <c:axId val="92847104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mn-cs"/>
              </a:defRPr>
            </a:pPr>
            <a:endParaRPr lang="en-US"/>
          </a:p>
        </c:txPr>
        <c:crossAx val="928473664"/>
        <c:crosses val="autoZero"/>
        <c:auto val="1"/>
        <c:lblAlgn val="ctr"/>
        <c:lblOffset val="100"/>
        <c:noMultiLvlLbl val="0"/>
      </c:catAx>
      <c:valAx>
        <c:axId val="92847366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Times New Roman" panose="02020603050405020304" pitchFamily="18" charset="0"/>
                    <a:ea typeface="+mn-ea"/>
                    <a:cs typeface="+mn-cs"/>
                  </a:defRPr>
                </a:pPr>
                <a:r>
                  <a:rPr lang="en-US" baseline="0" dirty="0">
                    <a:latin typeface="Times New Roman" panose="02020603050405020304" pitchFamily="18" charset="0"/>
                  </a:rPr>
                  <a:t>Percent Abundance</a:t>
                </a:r>
              </a:p>
            </c:rich>
          </c:tx>
          <c:layout>
            <c:manualLayout>
              <c:xMode val="edge"/>
              <c:yMode val="edge"/>
              <c:x val="2.1923636228815619E-4"/>
              <c:y val="0.36935479607212368"/>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Times New Roman" panose="02020603050405020304" pitchFamily="18" charset="0"/>
                  <a:ea typeface="+mn-ea"/>
                  <a:cs typeface="+mn-cs"/>
                </a:defRPr>
              </a:pPr>
              <a:endParaRPr lang="en-US"/>
            </a:p>
          </c:txPr>
        </c:title>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50" b="0" i="0" u="none" strike="noStrike" kern="1200" baseline="0">
                <a:solidFill>
                  <a:schemeClr val="tx1">
                    <a:lumMod val="65000"/>
                    <a:lumOff val="35000"/>
                  </a:schemeClr>
                </a:solidFill>
                <a:latin typeface="Times New Roman" panose="02020603050405020304" pitchFamily="18" charset="0"/>
                <a:ea typeface="+mn-ea"/>
                <a:cs typeface="+mn-cs"/>
              </a:defRPr>
            </a:pPr>
            <a:endParaRPr lang="en-US"/>
          </a:p>
        </c:txPr>
        <c:crossAx val="928471040"/>
        <c:crosses val="autoZero"/>
        <c:crossBetween val="midCat"/>
      </c:valAx>
      <c:spPr>
        <a:noFill/>
        <a:ln>
          <a:noFill/>
        </a:ln>
        <a:effectLst/>
      </c:spPr>
    </c:plotArea>
    <c:legend>
      <c:legendPos val="r"/>
      <c:legendEntry>
        <c:idx val="0"/>
        <c:txPr>
          <a:bodyPr rot="0" spcFirstLastPara="1" vertOverflow="ellipsis" vert="horz" wrap="square" anchor="ctr" anchorCtr="1"/>
          <a:lstStyle/>
          <a:p>
            <a:pPr>
              <a:defRPr sz="1050" b="0" i="0" u="none" strike="noStrike" kern="1200" baseline="0">
                <a:solidFill>
                  <a:schemeClr val="tx1">
                    <a:lumMod val="65000"/>
                    <a:lumOff val="35000"/>
                  </a:schemeClr>
                </a:solidFill>
                <a:latin typeface="Times New Roman" panose="02020603050405020304" pitchFamily="18" charset="0"/>
                <a:ea typeface="+mn-ea"/>
                <a:cs typeface="+mn-cs"/>
              </a:defRPr>
            </a:pPr>
            <a:endParaRPr lang="en-US"/>
          </a:p>
        </c:txPr>
      </c:legendEntry>
      <c:legendEntry>
        <c:idx val="1"/>
        <c:txPr>
          <a:bodyPr rot="0" spcFirstLastPara="1" vertOverflow="ellipsis" vert="horz" wrap="square" anchor="ctr" anchorCtr="1"/>
          <a:lstStyle/>
          <a:p>
            <a:pPr>
              <a:defRPr sz="1050" b="0" i="0" u="none" strike="noStrike" kern="1200" baseline="0">
                <a:solidFill>
                  <a:schemeClr val="tx1">
                    <a:lumMod val="65000"/>
                    <a:lumOff val="35000"/>
                  </a:schemeClr>
                </a:solidFill>
                <a:latin typeface="Times New Roman" panose="02020603050405020304" pitchFamily="18" charset="0"/>
                <a:ea typeface="+mn-ea"/>
                <a:cs typeface="+mn-cs"/>
              </a:defRPr>
            </a:pPr>
            <a:endParaRPr lang="en-US"/>
          </a:p>
        </c:txPr>
      </c:legendEntry>
      <c:legendEntry>
        <c:idx val="2"/>
        <c:txPr>
          <a:bodyPr rot="0" spcFirstLastPara="1" vertOverflow="ellipsis" vert="horz" wrap="square" anchor="ctr" anchorCtr="1"/>
          <a:lstStyle/>
          <a:p>
            <a:pPr>
              <a:defRPr sz="1050" b="0" i="0" u="none" strike="noStrike" kern="1200" baseline="0">
                <a:solidFill>
                  <a:schemeClr val="tx1">
                    <a:lumMod val="65000"/>
                    <a:lumOff val="35000"/>
                  </a:schemeClr>
                </a:solidFill>
                <a:latin typeface="Times New Roman" panose="02020603050405020304" pitchFamily="18" charset="0"/>
                <a:ea typeface="+mn-ea"/>
                <a:cs typeface="+mn-cs"/>
              </a:defRPr>
            </a:pPr>
            <a:endParaRPr lang="en-US"/>
          </a:p>
        </c:txPr>
      </c:legendEntry>
      <c:legendEntry>
        <c:idx val="3"/>
        <c:txPr>
          <a:bodyPr rot="0" spcFirstLastPara="1" vertOverflow="ellipsis" vert="horz" wrap="square" anchor="ctr" anchorCtr="1"/>
          <a:lstStyle/>
          <a:p>
            <a:pPr>
              <a:defRPr sz="1050" b="0" i="0" u="none" strike="noStrike" kern="1200" baseline="0">
                <a:solidFill>
                  <a:schemeClr val="tx1">
                    <a:lumMod val="65000"/>
                    <a:lumOff val="35000"/>
                  </a:schemeClr>
                </a:solidFill>
                <a:latin typeface="Times New Roman" panose="02020603050405020304" pitchFamily="18" charset="0"/>
                <a:ea typeface="+mn-ea"/>
                <a:cs typeface="+mn-cs"/>
              </a:defRPr>
            </a:pPr>
            <a:endParaRPr lang="en-US"/>
          </a:p>
        </c:txPr>
      </c:legendEntry>
      <c:legendEntry>
        <c:idx val="10"/>
        <c:txPr>
          <a:bodyPr rot="0" spcFirstLastPara="1" vertOverflow="ellipsis" vert="horz" wrap="square" anchor="ctr" anchorCtr="1"/>
          <a:lstStyle/>
          <a:p>
            <a:pPr>
              <a:defRPr sz="1050" b="0" i="1" u="none" strike="noStrike" kern="1200" baseline="0">
                <a:solidFill>
                  <a:schemeClr val="tx1">
                    <a:lumMod val="65000"/>
                    <a:lumOff val="35000"/>
                  </a:schemeClr>
                </a:solidFill>
                <a:latin typeface="Times New Roman" panose="02020603050405020304" pitchFamily="18" charset="0"/>
                <a:ea typeface="+mn-ea"/>
                <a:cs typeface="+mn-cs"/>
              </a:defRPr>
            </a:pPr>
            <a:endParaRPr lang="en-US"/>
          </a:p>
        </c:txPr>
      </c:legendEntry>
      <c:layout>
        <c:manualLayout>
          <c:xMode val="edge"/>
          <c:yMode val="edge"/>
          <c:x val="0.83366362535576621"/>
          <c:y val="6.4444380195840655E-3"/>
          <c:w val="0.16486624389364513"/>
          <c:h val="0.97190501498959303"/>
        </c:manualLayout>
      </c:layout>
      <c:overlay val="0"/>
      <c:spPr>
        <a:noFill/>
        <a:ln>
          <a:noFill/>
        </a:ln>
        <a:effectLst/>
      </c:spPr>
      <c:txPr>
        <a:bodyPr rot="0" spcFirstLastPara="1" vertOverflow="ellipsis" vert="horz" wrap="square" anchor="ctr" anchorCtr="1"/>
        <a:lstStyle/>
        <a:p>
          <a:pPr>
            <a:defRPr sz="1050" b="0" i="1" u="none" strike="noStrike" kern="1200" baseline="0">
              <a:solidFill>
                <a:schemeClr val="tx1">
                  <a:lumMod val="65000"/>
                  <a:lumOff val="35000"/>
                </a:schemeClr>
              </a:solidFill>
              <a:latin typeface="Times New Roman" panose="02020603050405020304" pitchFamily="18" charset="0"/>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'1051721 KJ'!#REF!</c:f>
              <c:strCache>
                <c:ptCount val="1"/>
                <c:pt idx="0">
                  <c:v>#REF!</c:v>
                </c:pt>
              </c:strCache>
            </c:strRef>
          </c:tx>
          <c:spPr>
            <a:solidFill>
              <a:schemeClr val="accent1"/>
            </a:solidFill>
            <a:ln>
              <a:noFill/>
            </a:ln>
            <a:effectLst/>
          </c:spPr>
          <c:invertIfNegative val="0"/>
          <c:cat>
            <c:numRef>
              <c:f>'1051721 KJ'!$C$7:$N$7</c:f>
              <c:numCache>
                <c:formatCode>General</c:formatCode>
                <c:ptCount val="12"/>
                <c:pt idx="0">
                  <c:v>2</c:v>
                </c:pt>
                <c:pt idx="1">
                  <c:v>14</c:v>
                </c:pt>
                <c:pt idx="2">
                  <c:v>15</c:v>
                </c:pt>
                <c:pt idx="3">
                  <c:v>16</c:v>
                </c:pt>
                <c:pt idx="4">
                  <c:v>21</c:v>
                </c:pt>
                <c:pt idx="5">
                  <c:v>34</c:v>
                </c:pt>
                <c:pt idx="6">
                  <c:v>36</c:v>
                </c:pt>
                <c:pt idx="7">
                  <c:v>44</c:v>
                </c:pt>
                <c:pt idx="8">
                  <c:v>64</c:v>
                </c:pt>
                <c:pt idx="9">
                  <c:v>80</c:v>
                </c:pt>
                <c:pt idx="10">
                  <c:v>82</c:v>
                </c:pt>
                <c:pt idx="11">
                  <c:v>84</c:v>
                </c:pt>
              </c:numCache>
            </c:numRef>
          </c:cat>
          <c:val>
            <c:numRef>
              <c:f>'1051721 KJ'!#REF!</c:f>
              <c:numCache>
                <c:formatCode>General</c:formatCode>
                <c:ptCount val="1"/>
                <c:pt idx="0">
                  <c:v>1</c:v>
                </c:pt>
              </c:numCache>
            </c:numRef>
          </c:val>
          <c:extLst>
            <c:ext xmlns:c16="http://schemas.microsoft.com/office/drawing/2014/chart" uri="{C3380CC4-5D6E-409C-BE32-E72D297353CC}">
              <c16:uniqueId val="{00000000-56C2-47C3-B604-7BCC9F740637}"/>
            </c:ext>
          </c:extLst>
        </c:ser>
        <c:ser>
          <c:idx val="1"/>
          <c:order val="1"/>
          <c:tx>
            <c:strRef>
              <c:f>'1051721 KJ'!#REF!</c:f>
              <c:strCache>
                <c:ptCount val="1"/>
                <c:pt idx="0">
                  <c:v>#REF!</c:v>
                </c:pt>
              </c:strCache>
            </c:strRef>
          </c:tx>
          <c:spPr>
            <a:solidFill>
              <a:schemeClr val="accent2"/>
            </a:solidFill>
            <a:ln>
              <a:noFill/>
            </a:ln>
            <a:effectLst/>
          </c:spPr>
          <c:invertIfNegative val="0"/>
          <c:cat>
            <c:numRef>
              <c:f>'1051721 KJ'!$C$7:$N$7</c:f>
              <c:numCache>
                <c:formatCode>General</c:formatCode>
                <c:ptCount val="12"/>
                <c:pt idx="0">
                  <c:v>2</c:v>
                </c:pt>
                <c:pt idx="1">
                  <c:v>14</c:v>
                </c:pt>
                <c:pt idx="2">
                  <c:v>15</c:v>
                </c:pt>
                <c:pt idx="3">
                  <c:v>16</c:v>
                </c:pt>
                <c:pt idx="4">
                  <c:v>21</c:v>
                </c:pt>
                <c:pt idx="5">
                  <c:v>34</c:v>
                </c:pt>
                <c:pt idx="6">
                  <c:v>36</c:v>
                </c:pt>
                <c:pt idx="7">
                  <c:v>44</c:v>
                </c:pt>
                <c:pt idx="8">
                  <c:v>64</c:v>
                </c:pt>
                <c:pt idx="9">
                  <c:v>80</c:v>
                </c:pt>
                <c:pt idx="10">
                  <c:v>82</c:v>
                </c:pt>
                <c:pt idx="11">
                  <c:v>84</c:v>
                </c:pt>
              </c:numCache>
            </c:numRef>
          </c:cat>
          <c:val>
            <c:numRef>
              <c:f>'1051721 KJ'!#REF!</c:f>
              <c:numCache>
                <c:formatCode>General</c:formatCode>
                <c:ptCount val="1"/>
                <c:pt idx="0">
                  <c:v>1</c:v>
                </c:pt>
              </c:numCache>
            </c:numRef>
          </c:val>
          <c:extLst>
            <c:ext xmlns:c16="http://schemas.microsoft.com/office/drawing/2014/chart" uri="{C3380CC4-5D6E-409C-BE32-E72D297353CC}">
              <c16:uniqueId val="{00000001-56C2-47C3-B604-7BCC9F740637}"/>
            </c:ext>
          </c:extLst>
        </c:ser>
        <c:ser>
          <c:idx val="2"/>
          <c:order val="2"/>
          <c:tx>
            <c:strRef>
              <c:f>'1051721 KJ'!$B$8</c:f>
              <c:strCache>
                <c:ptCount val="1"/>
                <c:pt idx="0">
                  <c:v>Listeria;</c:v>
                </c:pt>
              </c:strCache>
            </c:strRef>
          </c:tx>
          <c:spPr>
            <a:pattFill prst="smCheck">
              <a:fgClr>
                <a:srgbClr val="23F1F1"/>
              </a:fgClr>
              <a:bgClr>
                <a:schemeClr val="bg1"/>
              </a:bgClr>
            </a:pattFill>
            <a:ln>
              <a:noFill/>
            </a:ln>
            <a:effectLst/>
          </c:spPr>
          <c:invertIfNegative val="0"/>
          <c:cat>
            <c:numRef>
              <c:f>'1051721 KJ'!$C$7:$N$7</c:f>
              <c:numCache>
                <c:formatCode>General</c:formatCode>
                <c:ptCount val="12"/>
                <c:pt idx="0">
                  <c:v>2</c:v>
                </c:pt>
                <c:pt idx="1">
                  <c:v>14</c:v>
                </c:pt>
                <c:pt idx="2">
                  <c:v>15</c:v>
                </c:pt>
                <c:pt idx="3">
                  <c:v>16</c:v>
                </c:pt>
                <c:pt idx="4">
                  <c:v>21</c:v>
                </c:pt>
                <c:pt idx="5">
                  <c:v>34</c:v>
                </c:pt>
                <c:pt idx="6">
                  <c:v>36</c:v>
                </c:pt>
                <c:pt idx="7">
                  <c:v>44</c:v>
                </c:pt>
                <c:pt idx="8">
                  <c:v>64</c:v>
                </c:pt>
                <c:pt idx="9">
                  <c:v>80</c:v>
                </c:pt>
                <c:pt idx="10">
                  <c:v>82</c:v>
                </c:pt>
                <c:pt idx="11">
                  <c:v>84</c:v>
                </c:pt>
              </c:numCache>
            </c:numRef>
          </c:cat>
          <c:val>
            <c:numRef>
              <c:f>'1051721 KJ'!$C$8:$N$8</c:f>
              <c:numCache>
                <c:formatCode>General</c:formatCode>
                <c:ptCount val="12"/>
                <c:pt idx="0">
                  <c:v>0</c:v>
                </c:pt>
                <c:pt idx="1">
                  <c:v>3.988</c:v>
                </c:pt>
                <c:pt idx="2">
                  <c:v>0</c:v>
                </c:pt>
                <c:pt idx="3">
                  <c:v>0</c:v>
                </c:pt>
                <c:pt idx="4">
                  <c:v>0</c:v>
                </c:pt>
                <c:pt idx="5">
                  <c:v>15.127000000000001</c:v>
                </c:pt>
                <c:pt idx="6">
                  <c:v>0</c:v>
                </c:pt>
                <c:pt idx="7">
                  <c:v>0</c:v>
                </c:pt>
                <c:pt idx="8">
                  <c:v>13.329000000000001</c:v>
                </c:pt>
                <c:pt idx="9">
                  <c:v>0</c:v>
                </c:pt>
                <c:pt idx="10">
                  <c:v>2.4860000000000002</c:v>
                </c:pt>
                <c:pt idx="11">
                  <c:v>12.603</c:v>
                </c:pt>
              </c:numCache>
            </c:numRef>
          </c:val>
          <c:extLst>
            <c:ext xmlns:c16="http://schemas.microsoft.com/office/drawing/2014/chart" uri="{C3380CC4-5D6E-409C-BE32-E72D297353CC}">
              <c16:uniqueId val="{00000002-56C2-47C3-B604-7BCC9F740637}"/>
            </c:ext>
          </c:extLst>
        </c:ser>
        <c:ser>
          <c:idx val="3"/>
          <c:order val="3"/>
          <c:tx>
            <c:strRef>
              <c:f>'1051721 KJ'!$B$9</c:f>
              <c:strCache>
                <c:ptCount val="1"/>
                <c:pt idx="0">
                  <c:v>Aerococcus</c:v>
                </c:pt>
              </c:strCache>
            </c:strRef>
          </c:tx>
          <c:spPr>
            <a:solidFill>
              <a:schemeClr val="accent4"/>
            </a:solidFill>
            <a:ln>
              <a:noFill/>
            </a:ln>
            <a:effectLst/>
          </c:spPr>
          <c:invertIfNegative val="0"/>
          <c:cat>
            <c:numRef>
              <c:f>'1051721 KJ'!$C$7:$N$7</c:f>
              <c:numCache>
                <c:formatCode>General</c:formatCode>
                <c:ptCount val="12"/>
                <c:pt idx="0">
                  <c:v>2</c:v>
                </c:pt>
                <c:pt idx="1">
                  <c:v>14</c:v>
                </c:pt>
                <c:pt idx="2">
                  <c:v>15</c:v>
                </c:pt>
                <c:pt idx="3">
                  <c:v>16</c:v>
                </c:pt>
                <c:pt idx="4">
                  <c:v>21</c:v>
                </c:pt>
                <c:pt idx="5">
                  <c:v>34</c:v>
                </c:pt>
                <c:pt idx="6">
                  <c:v>36</c:v>
                </c:pt>
                <c:pt idx="7">
                  <c:v>44</c:v>
                </c:pt>
                <c:pt idx="8">
                  <c:v>64</c:v>
                </c:pt>
                <c:pt idx="9">
                  <c:v>80</c:v>
                </c:pt>
                <c:pt idx="10">
                  <c:v>82</c:v>
                </c:pt>
                <c:pt idx="11">
                  <c:v>84</c:v>
                </c:pt>
              </c:numCache>
            </c:numRef>
          </c:cat>
          <c:val>
            <c:numRef>
              <c:f>'1051721 KJ'!$C$9:$N$9</c:f>
              <c:numCache>
                <c:formatCode>General</c:formatCode>
                <c:ptCount val="12"/>
                <c:pt idx="0">
                  <c:v>0</c:v>
                </c:pt>
                <c:pt idx="1">
                  <c:v>0</c:v>
                </c:pt>
                <c:pt idx="2">
                  <c:v>0</c:v>
                </c:pt>
                <c:pt idx="3">
                  <c:v>14.417999999999999</c:v>
                </c:pt>
                <c:pt idx="4">
                  <c:v>14.635999999999999</c:v>
                </c:pt>
                <c:pt idx="5">
                  <c:v>0</c:v>
                </c:pt>
                <c:pt idx="6">
                  <c:v>0</c:v>
                </c:pt>
                <c:pt idx="7">
                  <c:v>0</c:v>
                </c:pt>
                <c:pt idx="8">
                  <c:v>0</c:v>
                </c:pt>
                <c:pt idx="9">
                  <c:v>0</c:v>
                </c:pt>
                <c:pt idx="10">
                  <c:v>0</c:v>
                </c:pt>
                <c:pt idx="11">
                  <c:v>0</c:v>
                </c:pt>
              </c:numCache>
            </c:numRef>
          </c:val>
          <c:extLst>
            <c:ext xmlns:c16="http://schemas.microsoft.com/office/drawing/2014/chart" uri="{C3380CC4-5D6E-409C-BE32-E72D297353CC}">
              <c16:uniqueId val="{00000003-56C2-47C3-B604-7BCC9F740637}"/>
            </c:ext>
          </c:extLst>
        </c:ser>
        <c:ser>
          <c:idx val="4"/>
          <c:order val="4"/>
          <c:tx>
            <c:strRef>
              <c:f>'1051721 KJ'!$B$10</c:f>
              <c:strCache>
                <c:ptCount val="1"/>
                <c:pt idx="0">
                  <c:v>Bacilli</c:v>
                </c:pt>
              </c:strCache>
            </c:strRef>
          </c:tx>
          <c:spPr>
            <a:solidFill>
              <a:schemeClr val="accent5"/>
            </a:solidFill>
            <a:ln>
              <a:noFill/>
            </a:ln>
            <a:effectLst/>
          </c:spPr>
          <c:invertIfNegative val="0"/>
          <c:cat>
            <c:numRef>
              <c:f>'1051721 KJ'!$C$7:$N$7</c:f>
              <c:numCache>
                <c:formatCode>General</c:formatCode>
                <c:ptCount val="12"/>
                <c:pt idx="0">
                  <c:v>2</c:v>
                </c:pt>
                <c:pt idx="1">
                  <c:v>14</c:v>
                </c:pt>
                <c:pt idx="2">
                  <c:v>15</c:v>
                </c:pt>
                <c:pt idx="3">
                  <c:v>16</c:v>
                </c:pt>
                <c:pt idx="4">
                  <c:v>21</c:v>
                </c:pt>
                <c:pt idx="5">
                  <c:v>34</c:v>
                </c:pt>
                <c:pt idx="6">
                  <c:v>36</c:v>
                </c:pt>
                <c:pt idx="7">
                  <c:v>44</c:v>
                </c:pt>
                <c:pt idx="8">
                  <c:v>64</c:v>
                </c:pt>
                <c:pt idx="9">
                  <c:v>80</c:v>
                </c:pt>
                <c:pt idx="10">
                  <c:v>82</c:v>
                </c:pt>
                <c:pt idx="11">
                  <c:v>84</c:v>
                </c:pt>
              </c:numCache>
            </c:numRef>
          </c:cat>
          <c:val>
            <c:numRef>
              <c:f>'1051721 KJ'!$C$10:$N$10</c:f>
              <c:numCache>
                <c:formatCode>General</c:formatCode>
                <c:ptCount val="12"/>
                <c:pt idx="0">
                  <c:v>0.57099999999999995</c:v>
                </c:pt>
                <c:pt idx="1">
                  <c:v>0.54100000000000004</c:v>
                </c:pt>
                <c:pt idx="2">
                  <c:v>1.548</c:v>
                </c:pt>
                <c:pt idx="3">
                  <c:v>0.76500000000000001</c:v>
                </c:pt>
                <c:pt idx="4">
                  <c:v>0.66700000000000004</c:v>
                </c:pt>
                <c:pt idx="5">
                  <c:v>1.6180000000000001</c:v>
                </c:pt>
                <c:pt idx="6">
                  <c:v>1.5629999999999999</c:v>
                </c:pt>
                <c:pt idx="7">
                  <c:v>0.79100000000000004</c:v>
                </c:pt>
                <c:pt idx="8">
                  <c:v>1.0640000000000001</c:v>
                </c:pt>
                <c:pt idx="9">
                  <c:v>1.7450000000000001</c:v>
                </c:pt>
                <c:pt idx="10">
                  <c:v>0.81399999999999995</c:v>
                </c:pt>
                <c:pt idx="11">
                  <c:v>1.4019999999999999</c:v>
                </c:pt>
              </c:numCache>
            </c:numRef>
          </c:val>
          <c:extLst>
            <c:ext xmlns:c16="http://schemas.microsoft.com/office/drawing/2014/chart" uri="{C3380CC4-5D6E-409C-BE32-E72D297353CC}">
              <c16:uniqueId val="{00000004-56C2-47C3-B604-7BCC9F740637}"/>
            </c:ext>
          </c:extLst>
        </c:ser>
        <c:ser>
          <c:idx val="5"/>
          <c:order val="5"/>
          <c:tx>
            <c:strRef>
              <c:f>'1051721 KJ'!$B$11</c:f>
              <c:strCache>
                <c:ptCount val="1"/>
                <c:pt idx="0">
                  <c:v>Carnobacterium</c:v>
                </c:pt>
              </c:strCache>
            </c:strRef>
          </c:tx>
          <c:spPr>
            <a:solidFill>
              <a:srgbClr val="002D86"/>
            </a:solidFill>
            <a:ln>
              <a:noFill/>
            </a:ln>
            <a:effectLst/>
          </c:spPr>
          <c:invertIfNegative val="0"/>
          <c:cat>
            <c:numRef>
              <c:f>'1051721 KJ'!$C$7:$N$7</c:f>
              <c:numCache>
                <c:formatCode>General</c:formatCode>
                <c:ptCount val="12"/>
                <c:pt idx="0">
                  <c:v>2</c:v>
                </c:pt>
                <c:pt idx="1">
                  <c:v>14</c:v>
                </c:pt>
                <c:pt idx="2">
                  <c:v>15</c:v>
                </c:pt>
                <c:pt idx="3">
                  <c:v>16</c:v>
                </c:pt>
                <c:pt idx="4">
                  <c:v>21</c:v>
                </c:pt>
                <c:pt idx="5">
                  <c:v>34</c:v>
                </c:pt>
                <c:pt idx="6">
                  <c:v>36</c:v>
                </c:pt>
                <c:pt idx="7">
                  <c:v>44</c:v>
                </c:pt>
                <c:pt idx="8">
                  <c:v>64</c:v>
                </c:pt>
                <c:pt idx="9">
                  <c:v>80</c:v>
                </c:pt>
                <c:pt idx="10">
                  <c:v>82</c:v>
                </c:pt>
                <c:pt idx="11">
                  <c:v>84</c:v>
                </c:pt>
              </c:numCache>
            </c:numRef>
          </c:cat>
          <c:val>
            <c:numRef>
              <c:f>'1051721 KJ'!$C$11:$N$11</c:f>
              <c:numCache>
                <c:formatCode>General</c:formatCode>
                <c:ptCount val="12"/>
                <c:pt idx="0">
                  <c:v>0</c:v>
                </c:pt>
                <c:pt idx="1">
                  <c:v>0.19900000000000001</c:v>
                </c:pt>
                <c:pt idx="2">
                  <c:v>0</c:v>
                </c:pt>
                <c:pt idx="3">
                  <c:v>0</c:v>
                </c:pt>
                <c:pt idx="4">
                  <c:v>0</c:v>
                </c:pt>
                <c:pt idx="5">
                  <c:v>1.2110000000000001</c:v>
                </c:pt>
                <c:pt idx="6">
                  <c:v>57.472999999999999</c:v>
                </c:pt>
                <c:pt idx="7">
                  <c:v>0</c:v>
                </c:pt>
                <c:pt idx="8">
                  <c:v>0</c:v>
                </c:pt>
                <c:pt idx="9">
                  <c:v>2.6930000000000001</c:v>
                </c:pt>
                <c:pt idx="10">
                  <c:v>0</c:v>
                </c:pt>
                <c:pt idx="11">
                  <c:v>5.1470000000000002</c:v>
                </c:pt>
              </c:numCache>
            </c:numRef>
          </c:val>
          <c:extLst>
            <c:ext xmlns:c16="http://schemas.microsoft.com/office/drawing/2014/chart" uri="{C3380CC4-5D6E-409C-BE32-E72D297353CC}">
              <c16:uniqueId val="{00000005-56C2-47C3-B604-7BCC9F740637}"/>
            </c:ext>
          </c:extLst>
        </c:ser>
        <c:ser>
          <c:idx val="6"/>
          <c:order val="6"/>
          <c:tx>
            <c:strRef>
              <c:f>'1051721 KJ'!$B$12</c:f>
              <c:strCache>
                <c:ptCount val="1"/>
                <c:pt idx="0">
                  <c:v>Enterococcaceae</c:v>
                </c:pt>
              </c:strCache>
            </c:strRef>
          </c:tx>
          <c:spPr>
            <a:solidFill>
              <a:srgbClr val="CE89D1"/>
            </a:solidFill>
            <a:ln>
              <a:noFill/>
            </a:ln>
            <a:effectLst/>
          </c:spPr>
          <c:invertIfNegative val="0"/>
          <c:cat>
            <c:numRef>
              <c:f>'1051721 KJ'!$C$7:$N$7</c:f>
              <c:numCache>
                <c:formatCode>General</c:formatCode>
                <c:ptCount val="12"/>
                <c:pt idx="0">
                  <c:v>2</c:v>
                </c:pt>
                <c:pt idx="1">
                  <c:v>14</c:v>
                </c:pt>
                <c:pt idx="2">
                  <c:v>15</c:v>
                </c:pt>
                <c:pt idx="3">
                  <c:v>16</c:v>
                </c:pt>
                <c:pt idx="4">
                  <c:v>21</c:v>
                </c:pt>
                <c:pt idx="5">
                  <c:v>34</c:v>
                </c:pt>
                <c:pt idx="6">
                  <c:v>36</c:v>
                </c:pt>
                <c:pt idx="7">
                  <c:v>44</c:v>
                </c:pt>
                <c:pt idx="8">
                  <c:v>64</c:v>
                </c:pt>
                <c:pt idx="9">
                  <c:v>80</c:v>
                </c:pt>
                <c:pt idx="10">
                  <c:v>82</c:v>
                </c:pt>
                <c:pt idx="11">
                  <c:v>84</c:v>
                </c:pt>
              </c:numCache>
            </c:numRef>
          </c:cat>
          <c:val>
            <c:numRef>
              <c:f>'1051721 KJ'!$C$12:$N$12</c:f>
              <c:numCache>
                <c:formatCode>General</c:formatCode>
                <c:ptCount val="12"/>
                <c:pt idx="0">
                  <c:v>0</c:v>
                </c:pt>
                <c:pt idx="1">
                  <c:v>0.23899999999999999</c:v>
                </c:pt>
                <c:pt idx="2">
                  <c:v>0</c:v>
                </c:pt>
                <c:pt idx="3">
                  <c:v>0.76100000000000001</c:v>
                </c:pt>
                <c:pt idx="4">
                  <c:v>0.68300000000000005</c:v>
                </c:pt>
                <c:pt idx="5">
                  <c:v>0.43099999999999999</c:v>
                </c:pt>
                <c:pt idx="6">
                  <c:v>0</c:v>
                </c:pt>
                <c:pt idx="7">
                  <c:v>0.96099999999999997</c:v>
                </c:pt>
                <c:pt idx="8">
                  <c:v>0.65600000000000003</c:v>
                </c:pt>
                <c:pt idx="9">
                  <c:v>0.66</c:v>
                </c:pt>
                <c:pt idx="10">
                  <c:v>0.74099999999999999</c:v>
                </c:pt>
                <c:pt idx="11">
                  <c:v>0</c:v>
                </c:pt>
              </c:numCache>
            </c:numRef>
          </c:val>
          <c:extLst>
            <c:ext xmlns:c16="http://schemas.microsoft.com/office/drawing/2014/chart" uri="{C3380CC4-5D6E-409C-BE32-E72D297353CC}">
              <c16:uniqueId val="{00000006-56C2-47C3-B604-7BCC9F740637}"/>
            </c:ext>
          </c:extLst>
        </c:ser>
        <c:ser>
          <c:idx val="7"/>
          <c:order val="7"/>
          <c:tx>
            <c:strRef>
              <c:f>'1051721 KJ'!$B$13</c:f>
              <c:strCache>
                <c:ptCount val="1"/>
                <c:pt idx="0">
                  <c:v>Enterococcus</c:v>
                </c:pt>
              </c:strCache>
            </c:strRef>
          </c:tx>
          <c:spPr>
            <a:solidFill>
              <a:srgbClr val="548235"/>
            </a:solidFill>
            <a:ln>
              <a:noFill/>
            </a:ln>
            <a:effectLst/>
          </c:spPr>
          <c:invertIfNegative val="0"/>
          <c:cat>
            <c:numRef>
              <c:f>'1051721 KJ'!$C$7:$N$7</c:f>
              <c:numCache>
                <c:formatCode>General</c:formatCode>
                <c:ptCount val="12"/>
                <c:pt idx="0">
                  <c:v>2</c:v>
                </c:pt>
                <c:pt idx="1">
                  <c:v>14</c:v>
                </c:pt>
                <c:pt idx="2">
                  <c:v>15</c:v>
                </c:pt>
                <c:pt idx="3">
                  <c:v>16</c:v>
                </c:pt>
                <c:pt idx="4">
                  <c:v>21</c:v>
                </c:pt>
                <c:pt idx="5">
                  <c:v>34</c:v>
                </c:pt>
                <c:pt idx="6">
                  <c:v>36</c:v>
                </c:pt>
                <c:pt idx="7">
                  <c:v>44</c:v>
                </c:pt>
                <c:pt idx="8">
                  <c:v>64</c:v>
                </c:pt>
                <c:pt idx="9">
                  <c:v>80</c:v>
                </c:pt>
                <c:pt idx="10">
                  <c:v>82</c:v>
                </c:pt>
                <c:pt idx="11">
                  <c:v>84</c:v>
                </c:pt>
              </c:numCache>
            </c:numRef>
          </c:cat>
          <c:val>
            <c:numRef>
              <c:f>'1051721 KJ'!$C$13:$N$13</c:f>
              <c:numCache>
                <c:formatCode>General</c:formatCode>
                <c:ptCount val="12"/>
                <c:pt idx="0">
                  <c:v>33.155000000000001</c:v>
                </c:pt>
                <c:pt idx="1">
                  <c:v>24.960999999999999</c:v>
                </c:pt>
                <c:pt idx="2">
                  <c:v>72.572999999999993</c:v>
                </c:pt>
                <c:pt idx="3">
                  <c:v>76.614000000000004</c:v>
                </c:pt>
                <c:pt idx="4">
                  <c:v>76.763999999999996</c:v>
                </c:pt>
                <c:pt idx="5">
                  <c:v>32.103000000000002</c:v>
                </c:pt>
                <c:pt idx="6">
                  <c:v>0.45400000000000001</c:v>
                </c:pt>
                <c:pt idx="7">
                  <c:v>35.033999999999999</c:v>
                </c:pt>
                <c:pt idx="8">
                  <c:v>39.267000000000003</c:v>
                </c:pt>
                <c:pt idx="9">
                  <c:v>14.888999999999999</c:v>
                </c:pt>
                <c:pt idx="10">
                  <c:v>4.91</c:v>
                </c:pt>
                <c:pt idx="11">
                  <c:v>14.269</c:v>
                </c:pt>
              </c:numCache>
            </c:numRef>
          </c:val>
          <c:extLst>
            <c:ext xmlns:c16="http://schemas.microsoft.com/office/drawing/2014/chart" uri="{C3380CC4-5D6E-409C-BE32-E72D297353CC}">
              <c16:uniqueId val="{00000007-56C2-47C3-B604-7BCC9F740637}"/>
            </c:ext>
          </c:extLst>
        </c:ser>
        <c:ser>
          <c:idx val="8"/>
          <c:order val="8"/>
          <c:tx>
            <c:strRef>
              <c:f>'1051721 KJ'!$B$14</c:f>
              <c:strCache>
                <c:ptCount val="1"/>
                <c:pt idx="0">
                  <c:v>Lactococcus</c:v>
                </c:pt>
              </c:strCache>
            </c:strRef>
          </c:tx>
          <c:spPr>
            <a:solidFill>
              <a:srgbClr val="5DBBE5"/>
            </a:solidFill>
            <a:ln>
              <a:noFill/>
            </a:ln>
            <a:effectLst/>
          </c:spPr>
          <c:invertIfNegative val="0"/>
          <c:cat>
            <c:numRef>
              <c:f>'1051721 KJ'!$C$7:$N$7</c:f>
              <c:numCache>
                <c:formatCode>General</c:formatCode>
                <c:ptCount val="12"/>
                <c:pt idx="0">
                  <c:v>2</c:v>
                </c:pt>
                <c:pt idx="1">
                  <c:v>14</c:v>
                </c:pt>
                <c:pt idx="2">
                  <c:v>15</c:v>
                </c:pt>
                <c:pt idx="3">
                  <c:v>16</c:v>
                </c:pt>
                <c:pt idx="4">
                  <c:v>21</c:v>
                </c:pt>
                <c:pt idx="5">
                  <c:v>34</c:v>
                </c:pt>
                <c:pt idx="6">
                  <c:v>36</c:v>
                </c:pt>
                <c:pt idx="7">
                  <c:v>44</c:v>
                </c:pt>
                <c:pt idx="8">
                  <c:v>64</c:v>
                </c:pt>
                <c:pt idx="9">
                  <c:v>80</c:v>
                </c:pt>
                <c:pt idx="10">
                  <c:v>82</c:v>
                </c:pt>
                <c:pt idx="11">
                  <c:v>84</c:v>
                </c:pt>
              </c:numCache>
            </c:numRef>
          </c:cat>
          <c:val>
            <c:numRef>
              <c:f>'1051721 KJ'!$C$14:$N$14</c:f>
              <c:numCache>
                <c:formatCode>General</c:formatCode>
                <c:ptCount val="12"/>
                <c:pt idx="0">
                  <c:v>0</c:v>
                </c:pt>
                <c:pt idx="1">
                  <c:v>1.2190000000000001</c:v>
                </c:pt>
                <c:pt idx="2">
                  <c:v>18.913</c:v>
                </c:pt>
                <c:pt idx="3">
                  <c:v>0</c:v>
                </c:pt>
                <c:pt idx="4">
                  <c:v>0</c:v>
                </c:pt>
                <c:pt idx="5">
                  <c:v>24.812999999999999</c:v>
                </c:pt>
                <c:pt idx="6">
                  <c:v>0</c:v>
                </c:pt>
                <c:pt idx="7">
                  <c:v>0</c:v>
                </c:pt>
                <c:pt idx="8">
                  <c:v>8.11</c:v>
                </c:pt>
                <c:pt idx="9">
                  <c:v>23.081</c:v>
                </c:pt>
                <c:pt idx="10">
                  <c:v>0</c:v>
                </c:pt>
                <c:pt idx="11">
                  <c:v>16.686</c:v>
                </c:pt>
              </c:numCache>
            </c:numRef>
          </c:val>
          <c:extLst>
            <c:ext xmlns:c16="http://schemas.microsoft.com/office/drawing/2014/chart" uri="{C3380CC4-5D6E-409C-BE32-E72D297353CC}">
              <c16:uniqueId val="{00000008-56C2-47C3-B604-7BCC9F740637}"/>
            </c:ext>
          </c:extLst>
        </c:ser>
        <c:ser>
          <c:idx val="9"/>
          <c:order val="9"/>
          <c:tx>
            <c:strRef>
              <c:f>'1051721 KJ'!$B$15</c:f>
              <c:strCache>
                <c:ptCount val="1"/>
                <c:pt idx="0">
                  <c:v>Lysinibacillus</c:v>
                </c:pt>
              </c:strCache>
            </c:strRef>
          </c:tx>
          <c:spPr>
            <a:solidFill>
              <a:schemeClr val="accent4">
                <a:lumMod val="60000"/>
              </a:schemeClr>
            </a:solidFill>
            <a:ln>
              <a:noFill/>
            </a:ln>
            <a:effectLst/>
          </c:spPr>
          <c:invertIfNegative val="0"/>
          <c:cat>
            <c:numRef>
              <c:f>'1051721 KJ'!$C$7:$N$7</c:f>
              <c:numCache>
                <c:formatCode>General</c:formatCode>
                <c:ptCount val="12"/>
                <c:pt idx="0">
                  <c:v>2</c:v>
                </c:pt>
                <c:pt idx="1">
                  <c:v>14</c:v>
                </c:pt>
                <c:pt idx="2">
                  <c:v>15</c:v>
                </c:pt>
                <c:pt idx="3">
                  <c:v>16</c:v>
                </c:pt>
                <c:pt idx="4">
                  <c:v>21</c:v>
                </c:pt>
                <c:pt idx="5">
                  <c:v>34</c:v>
                </c:pt>
                <c:pt idx="6">
                  <c:v>36</c:v>
                </c:pt>
                <c:pt idx="7">
                  <c:v>44</c:v>
                </c:pt>
                <c:pt idx="8">
                  <c:v>64</c:v>
                </c:pt>
                <c:pt idx="9">
                  <c:v>80</c:v>
                </c:pt>
                <c:pt idx="10">
                  <c:v>82</c:v>
                </c:pt>
                <c:pt idx="11">
                  <c:v>84</c:v>
                </c:pt>
              </c:numCache>
            </c:numRef>
          </c:cat>
          <c:val>
            <c:numRef>
              <c:f>'1051721 KJ'!$C$15:$N$15</c:f>
              <c:numCache>
                <c:formatCode>General</c:formatCode>
                <c:ptCount val="12"/>
                <c:pt idx="0">
                  <c:v>0</c:v>
                </c:pt>
                <c:pt idx="1">
                  <c:v>0</c:v>
                </c:pt>
                <c:pt idx="2">
                  <c:v>0</c:v>
                </c:pt>
                <c:pt idx="3">
                  <c:v>0</c:v>
                </c:pt>
                <c:pt idx="4">
                  <c:v>0</c:v>
                </c:pt>
                <c:pt idx="5">
                  <c:v>0</c:v>
                </c:pt>
                <c:pt idx="6">
                  <c:v>0</c:v>
                </c:pt>
                <c:pt idx="7">
                  <c:v>0</c:v>
                </c:pt>
                <c:pt idx="8">
                  <c:v>1.548</c:v>
                </c:pt>
                <c:pt idx="9">
                  <c:v>0</c:v>
                </c:pt>
                <c:pt idx="10">
                  <c:v>0</c:v>
                </c:pt>
                <c:pt idx="11">
                  <c:v>0</c:v>
                </c:pt>
              </c:numCache>
            </c:numRef>
          </c:val>
          <c:extLst>
            <c:ext xmlns:c16="http://schemas.microsoft.com/office/drawing/2014/chart" uri="{C3380CC4-5D6E-409C-BE32-E72D297353CC}">
              <c16:uniqueId val="{00000009-56C2-47C3-B604-7BCC9F740637}"/>
            </c:ext>
          </c:extLst>
        </c:ser>
        <c:ser>
          <c:idx val="10"/>
          <c:order val="10"/>
          <c:tx>
            <c:strRef>
              <c:f>'1051721 KJ'!$B$16</c:f>
              <c:strCache>
                <c:ptCount val="1"/>
                <c:pt idx="0">
                  <c:v>Morganella</c:v>
                </c:pt>
              </c:strCache>
            </c:strRef>
          </c:tx>
          <c:spPr>
            <a:solidFill>
              <a:schemeClr val="accent5">
                <a:lumMod val="60000"/>
              </a:schemeClr>
            </a:solidFill>
            <a:ln>
              <a:noFill/>
            </a:ln>
            <a:effectLst/>
          </c:spPr>
          <c:invertIfNegative val="0"/>
          <c:cat>
            <c:numRef>
              <c:f>'1051721 KJ'!$C$7:$N$7</c:f>
              <c:numCache>
                <c:formatCode>General</c:formatCode>
                <c:ptCount val="12"/>
                <c:pt idx="0">
                  <c:v>2</c:v>
                </c:pt>
                <c:pt idx="1">
                  <c:v>14</c:v>
                </c:pt>
                <c:pt idx="2">
                  <c:v>15</c:v>
                </c:pt>
                <c:pt idx="3">
                  <c:v>16</c:v>
                </c:pt>
                <c:pt idx="4">
                  <c:v>21</c:v>
                </c:pt>
                <c:pt idx="5">
                  <c:v>34</c:v>
                </c:pt>
                <c:pt idx="6">
                  <c:v>36</c:v>
                </c:pt>
                <c:pt idx="7">
                  <c:v>44</c:v>
                </c:pt>
                <c:pt idx="8">
                  <c:v>64</c:v>
                </c:pt>
                <c:pt idx="9">
                  <c:v>80</c:v>
                </c:pt>
                <c:pt idx="10">
                  <c:v>82</c:v>
                </c:pt>
                <c:pt idx="11">
                  <c:v>84</c:v>
                </c:pt>
              </c:numCache>
            </c:numRef>
          </c:cat>
          <c:val>
            <c:numRef>
              <c:f>'1051721 KJ'!$C$16:$N$16</c:f>
              <c:numCache>
                <c:formatCode>General</c:formatCode>
                <c:ptCount val="12"/>
                <c:pt idx="0">
                  <c:v>44.738999999999997</c:v>
                </c:pt>
                <c:pt idx="1">
                  <c:v>51.329000000000001</c:v>
                </c:pt>
                <c:pt idx="2">
                  <c:v>0</c:v>
                </c:pt>
                <c:pt idx="3">
                  <c:v>0</c:v>
                </c:pt>
                <c:pt idx="4">
                  <c:v>0</c:v>
                </c:pt>
                <c:pt idx="5">
                  <c:v>0</c:v>
                </c:pt>
                <c:pt idx="6">
                  <c:v>0</c:v>
                </c:pt>
                <c:pt idx="7">
                  <c:v>0</c:v>
                </c:pt>
                <c:pt idx="8">
                  <c:v>0</c:v>
                </c:pt>
                <c:pt idx="9">
                  <c:v>0</c:v>
                </c:pt>
                <c:pt idx="10">
                  <c:v>0</c:v>
                </c:pt>
                <c:pt idx="11">
                  <c:v>0</c:v>
                </c:pt>
              </c:numCache>
            </c:numRef>
          </c:val>
          <c:extLst>
            <c:ext xmlns:c16="http://schemas.microsoft.com/office/drawing/2014/chart" uri="{C3380CC4-5D6E-409C-BE32-E72D297353CC}">
              <c16:uniqueId val="{0000000A-56C2-47C3-B604-7BCC9F740637}"/>
            </c:ext>
          </c:extLst>
        </c:ser>
        <c:ser>
          <c:idx val="11"/>
          <c:order val="11"/>
          <c:tx>
            <c:strRef>
              <c:f>'1051721 KJ'!$B$17</c:f>
              <c:strCache>
                <c:ptCount val="1"/>
                <c:pt idx="0">
                  <c:v>Plesiomonas</c:v>
                </c:pt>
              </c:strCache>
            </c:strRef>
          </c:tx>
          <c:spPr>
            <a:solidFill>
              <a:srgbClr val="55375D"/>
            </a:solidFill>
            <a:ln>
              <a:noFill/>
            </a:ln>
            <a:effectLst/>
          </c:spPr>
          <c:invertIfNegative val="0"/>
          <c:cat>
            <c:numRef>
              <c:f>'1051721 KJ'!$C$7:$N$7</c:f>
              <c:numCache>
                <c:formatCode>General</c:formatCode>
                <c:ptCount val="12"/>
                <c:pt idx="0">
                  <c:v>2</c:v>
                </c:pt>
                <c:pt idx="1">
                  <c:v>14</c:v>
                </c:pt>
                <c:pt idx="2">
                  <c:v>15</c:v>
                </c:pt>
                <c:pt idx="3">
                  <c:v>16</c:v>
                </c:pt>
                <c:pt idx="4">
                  <c:v>21</c:v>
                </c:pt>
                <c:pt idx="5">
                  <c:v>34</c:v>
                </c:pt>
                <c:pt idx="6">
                  <c:v>36</c:v>
                </c:pt>
                <c:pt idx="7">
                  <c:v>44</c:v>
                </c:pt>
                <c:pt idx="8">
                  <c:v>64</c:v>
                </c:pt>
                <c:pt idx="9">
                  <c:v>80</c:v>
                </c:pt>
                <c:pt idx="10">
                  <c:v>82</c:v>
                </c:pt>
                <c:pt idx="11">
                  <c:v>84</c:v>
                </c:pt>
              </c:numCache>
            </c:numRef>
          </c:cat>
          <c:val>
            <c:numRef>
              <c:f>'1051721 KJ'!$C$17:$N$17</c:f>
              <c:numCache>
                <c:formatCode>General</c:formatCode>
                <c:ptCount val="12"/>
                <c:pt idx="0">
                  <c:v>0</c:v>
                </c:pt>
                <c:pt idx="1">
                  <c:v>0</c:v>
                </c:pt>
                <c:pt idx="2">
                  <c:v>0</c:v>
                </c:pt>
                <c:pt idx="3">
                  <c:v>0</c:v>
                </c:pt>
                <c:pt idx="4">
                  <c:v>0</c:v>
                </c:pt>
                <c:pt idx="5">
                  <c:v>0</c:v>
                </c:pt>
                <c:pt idx="6">
                  <c:v>14.295</c:v>
                </c:pt>
                <c:pt idx="7">
                  <c:v>0</c:v>
                </c:pt>
                <c:pt idx="8">
                  <c:v>3.0569999999999999</c:v>
                </c:pt>
                <c:pt idx="9">
                  <c:v>0</c:v>
                </c:pt>
                <c:pt idx="10">
                  <c:v>0</c:v>
                </c:pt>
                <c:pt idx="11">
                  <c:v>0</c:v>
                </c:pt>
              </c:numCache>
            </c:numRef>
          </c:val>
          <c:extLst>
            <c:ext xmlns:c16="http://schemas.microsoft.com/office/drawing/2014/chart" uri="{C3380CC4-5D6E-409C-BE32-E72D297353CC}">
              <c16:uniqueId val="{0000000B-56C2-47C3-B604-7BCC9F740637}"/>
            </c:ext>
          </c:extLst>
        </c:ser>
        <c:ser>
          <c:idx val="12"/>
          <c:order val="12"/>
          <c:tx>
            <c:strRef>
              <c:f>'1051721 KJ'!$B$18</c:f>
              <c:strCache>
                <c:ptCount val="1"/>
                <c:pt idx="0">
                  <c:v>Pseudomonas</c:v>
                </c:pt>
              </c:strCache>
            </c:strRef>
          </c:tx>
          <c:spPr>
            <a:solidFill>
              <a:srgbClr val="A2CD85"/>
            </a:solidFill>
            <a:ln>
              <a:noFill/>
            </a:ln>
            <a:effectLst/>
          </c:spPr>
          <c:invertIfNegative val="0"/>
          <c:cat>
            <c:numRef>
              <c:f>'1051721 KJ'!$C$7:$N$7</c:f>
              <c:numCache>
                <c:formatCode>General</c:formatCode>
                <c:ptCount val="12"/>
                <c:pt idx="0">
                  <c:v>2</c:v>
                </c:pt>
                <c:pt idx="1">
                  <c:v>14</c:v>
                </c:pt>
                <c:pt idx="2">
                  <c:v>15</c:v>
                </c:pt>
                <c:pt idx="3">
                  <c:v>16</c:v>
                </c:pt>
                <c:pt idx="4">
                  <c:v>21</c:v>
                </c:pt>
                <c:pt idx="5">
                  <c:v>34</c:v>
                </c:pt>
                <c:pt idx="6">
                  <c:v>36</c:v>
                </c:pt>
                <c:pt idx="7">
                  <c:v>44</c:v>
                </c:pt>
                <c:pt idx="8">
                  <c:v>64</c:v>
                </c:pt>
                <c:pt idx="9">
                  <c:v>80</c:v>
                </c:pt>
                <c:pt idx="10">
                  <c:v>82</c:v>
                </c:pt>
                <c:pt idx="11">
                  <c:v>84</c:v>
                </c:pt>
              </c:numCache>
            </c:numRef>
          </c:cat>
          <c:val>
            <c:numRef>
              <c:f>'1051721 KJ'!$C$18:$N$18</c:f>
              <c:numCache>
                <c:formatCode>General</c:formatCode>
                <c:ptCount val="12"/>
                <c:pt idx="0">
                  <c:v>3.1560000000000001</c:v>
                </c:pt>
                <c:pt idx="1">
                  <c:v>2.4420000000000002</c:v>
                </c:pt>
                <c:pt idx="2">
                  <c:v>0</c:v>
                </c:pt>
                <c:pt idx="3">
                  <c:v>1.5369999999999999</c:v>
                </c:pt>
                <c:pt idx="4">
                  <c:v>1.57</c:v>
                </c:pt>
                <c:pt idx="5">
                  <c:v>13.699</c:v>
                </c:pt>
                <c:pt idx="6">
                  <c:v>15.03</c:v>
                </c:pt>
                <c:pt idx="7">
                  <c:v>24.667000000000002</c:v>
                </c:pt>
                <c:pt idx="8">
                  <c:v>6.9119999999999999</c:v>
                </c:pt>
                <c:pt idx="9">
                  <c:v>0</c:v>
                </c:pt>
                <c:pt idx="10">
                  <c:v>0</c:v>
                </c:pt>
                <c:pt idx="11">
                  <c:v>0</c:v>
                </c:pt>
              </c:numCache>
            </c:numRef>
          </c:val>
          <c:extLst>
            <c:ext xmlns:c16="http://schemas.microsoft.com/office/drawing/2014/chart" uri="{C3380CC4-5D6E-409C-BE32-E72D297353CC}">
              <c16:uniqueId val="{0000000C-56C2-47C3-B604-7BCC9F740637}"/>
            </c:ext>
          </c:extLst>
        </c:ser>
        <c:ser>
          <c:idx val="13"/>
          <c:order val="13"/>
          <c:tx>
            <c:strRef>
              <c:f>'1051721 KJ'!$B$19</c:f>
              <c:strCache>
                <c:ptCount val="1"/>
                <c:pt idx="0">
                  <c:v>Serratia</c:v>
                </c:pt>
              </c:strCache>
            </c:strRef>
          </c:tx>
          <c:spPr>
            <a:solidFill>
              <a:srgbClr val="FFD347"/>
            </a:solidFill>
            <a:ln>
              <a:noFill/>
            </a:ln>
            <a:effectLst/>
          </c:spPr>
          <c:invertIfNegative val="0"/>
          <c:cat>
            <c:numRef>
              <c:f>'1051721 KJ'!$C$7:$N$7</c:f>
              <c:numCache>
                <c:formatCode>General</c:formatCode>
                <c:ptCount val="12"/>
                <c:pt idx="0">
                  <c:v>2</c:v>
                </c:pt>
                <c:pt idx="1">
                  <c:v>14</c:v>
                </c:pt>
                <c:pt idx="2">
                  <c:v>15</c:v>
                </c:pt>
                <c:pt idx="3">
                  <c:v>16</c:v>
                </c:pt>
                <c:pt idx="4">
                  <c:v>21</c:v>
                </c:pt>
                <c:pt idx="5">
                  <c:v>34</c:v>
                </c:pt>
                <c:pt idx="6">
                  <c:v>36</c:v>
                </c:pt>
                <c:pt idx="7">
                  <c:v>44</c:v>
                </c:pt>
                <c:pt idx="8">
                  <c:v>64</c:v>
                </c:pt>
                <c:pt idx="9">
                  <c:v>80</c:v>
                </c:pt>
                <c:pt idx="10">
                  <c:v>82</c:v>
                </c:pt>
                <c:pt idx="11">
                  <c:v>84</c:v>
                </c:pt>
              </c:numCache>
            </c:numRef>
          </c:cat>
          <c:val>
            <c:numRef>
              <c:f>'1051721 KJ'!$C$19:$N$19</c:f>
              <c:numCache>
                <c:formatCode>General</c:formatCode>
                <c:ptCount val="12"/>
                <c:pt idx="0">
                  <c:v>0</c:v>
                </c:pt>
                <c:pt idx="1">
                  <c:v>0</c:v>
                </c:pt>
                <c:pt idx="2">
                  <c:v>0</c:v>
                </c:pt>
                <c:pt idx="3">
                  <c:v>0</c:v>
                </c:pt>
                <c:pt idx="4">
                  <c:v>0</c:v>
                </c:pt>
                <c:pt idx="5">
                  <c:v>0</c:v>
                </c:pt>
                <c:pt idx="6">
                  <c:v>0</c:v>
                </c:pt>
                <c:pt idx="7">
                  <c:v>0</c:v>
                </c:pt>
                <c:pt idx="8">
                  <c:v>0</c:v>
                </c:pt>
                <c:pt idx="9">
                  <c:v>12.739000000000001</c:v>
                </c:pt>
                <c:pt idx="10">
                  <c:v>28.274999999999999</c:v>
                </c:pt>
                <c:pt idx="11">
                  <c:v>22.655999999999999</c:v>
                </c:pt>
              </c:numCache>
            </c:numRef>
          </c:val>
          <c:extLst>
            <c:ext xmlns:c16="http://schemas.microsoft.com/office/drawing/2014/chart" uri="{C3380CC4-5D6E-409C-BE32-E72D297353CC}">
              <c16:uniqueId val="{0000000D-56C2-47C3-B604-7BCC9F740637}"/>
            </c:ext>
          </c:extLst>
        </c:ser>
        <c:ser>
          <c:idx val="14"/>
          <c:order val="14"/>
          <c:tx>
            <c:strRef>
              <c:f>'1051721 KJ'!$B$20</c:f>
              <c:strCache>
                <c:ptCount val="1"/>
                <c:pt idx="0">
                  <c:v>Vagococcus</c:v>
                </c:pt>
              </c:strCache>
            </c:strRef>
          </c:tx>
          <c:spPr>
            <a:solidFill>
              <a:srgbClr val="DD9901"/>
            </a:solidFill>
            <a:ln>
              <a:noFill/>
            </a:ln>
            <a:effectLst/>
          </c:spPr>
          <c:invertIfNegative val="0"/>
          <c:cat>
            <c:numRef>
              <c:f>'1051721 KJ'!$C$7:$N$7</c:f>
              <c:numCache>
                <c:formatCode>General</c:formatCode>
                <c:ptCount val="12"/>
                <c:pt idx="0">
                  <c:v>2</c:v>
                </c:pt>
                <c:pt idx="1">
                  <c:v>14</c:v>
                </c:pt>
                <c:pt idx="2">
                  <c:v>15</c:v>
                </c:pt>
                <c:pt idx="3">
                  <c:v>16</c:v>
                </c:pt>
                <c:pt idx="4">
                  <c:v>21</c:v>
                </c:pt>
                <c:pt idx="5">
                  <c:v>34</c:v>
                </c:pt>
                <c:pt idx="6">
                  <c:v>36</c:v>
                </c:pt>
                <c:pt idx="7">
                  <c:v>44</c:v>
                </c:pt>
                <c:pt idx="8">
                  <c:v>64</c:v>
                </c:pt>
                <c:pt idx="9">
                  <c:v>80</c:v>
                </c:pt>
                <c:pt idx="10">
                  <c:v>82</c:v>
                </c:pt>
                <c:pt idx="11">
                  <c:v>84</c:v>
                </c:pt>
              </c:numCache>
            </c:numRef>
          </c:cat>
          <c:val>
            <c:numRef>
              <c:f>'1051721 KJ'!$C$20:$N$20</c:f>
              <c:numCache>
                <c:formatCode>General</c:formatCode>
                <c:ptCount val="12"/>
                <c:pt idx="0">
                  <c:v>8.1940000000000008</c:v>
                </c:pt>
                <c:pt idx="1">
                  <c:v>4.3109999999999999</c:v>
                </c:pt>
                <c:pt idx="2">
                  <c:v>0</c:v>
                </c:pt>
                <c:pt idx="3">
                  <c:v>0</c:v>
                </c:pt>
                <c:pt idx="4">
                  <c:v>0</c:v>
                </c:pt>
                <c:pt idx="5">
                  <c:v>0.35799999999999998</c:v>
                </c:pt>
                <c:pt idx="6">
                  <c:v>0</c:v>
                </c:pt>
                <c:pt idx="7">
                  <c:v>32.579000000000001</c:v>
                </c:pt>
                <c:pt idx="8">
                  <c:v>8.6229999999999993</c:v>
                </c:pt>
                <c:pt idx="9">
                  <c:v>34.817999999999998</c:v>
                </c:pt>
                <c:pt idx="10">
                  <c:v>56.798000000000002</c:v>
                </c:pt>
                <c:pt idx="11">
                  <c:v>18.733000000000001</c:v>
                </c:pt>
              </c:numCache>
            </c:numRef>
          </c:val>
          <c:extLst>
            <c:ext xmlns:c16="http://schemas.microsoft.com/office/drawing/2014/chart" uri="{C3380CC4-5D6E-409C-BE32-E72D297353CC}">
              <c16:uniqueId val="{0000000E-56C2-47C3-B604-7BCC9F740637}"/>
            </c:ext>
          </c:extLst>
        </c:ser>
        <c:ser>
          <c:idx val="15"/>
          <c:order val="15"/>
          <c:tx>
            <c:strRef>
              <c:f>'1051721 KJ'!$B$21</c:f>
              <c:strCache>
                <c:ptCount val="1"/>
                <c:pt idx="0">
                  <c:v>Other Taxa</c:v>
                </c:pt>
              </c:strCache>
            </c:strRef>
          </c:tx>
          <c:spPr>
            <a:solidFill>
              <a:srgbClr val="A19D9D"/>
            </a:solidFill>
            <a:ln>
              <a:noFill/>
            </a:ln>
            <a:effectLst/>
          </c:spPr>
          <c:invertIfNegative val="0"/>
          <c:cat>
            <c:numRef>
              <c:f>'1051721 KJ'!$C$7:$N$7</c:f>
              <c:numCache>
                <c:formatCode>General</c:formatCode>
                <c:ptCount val="12"/>
                <c:pt idx="0">
                  <c:v>2</c:v>
                </c:pt>
                <c:pt idx="1">
                  <c:v>14</c:v>
                </c:pt>
                <c:pt idx="2">
                  <c:v>15</c:v>
                </c:pt>
                <c:pt idx="3">
                  <c:v>16</c:v>
                </c:pt>
                <c:pt idx="4">
                  <c:v>21</c:v>
                </c:pt>
                <c:pt idx="5">
                  <c:v>34</c:v>
                </c:pt>
                <c:pt idx="6">
                  <c:v>36</c:v>
                </c:pt>
                <c:pt idx="7">
                  <c:v>44</c:v>
                </c:pt>
                <c:pt idx="8">
                  <c:v>64</c:v>
                </c:pt>
                <c:pt idx="9">
                  <c:v>80</c:v>
                </c:pt>
                <c:pt idx="10">
                  <c:v>82</c:v>
                </c:pt>
                <c:pt idx="11">
                  <c:v>84</c:v>
                </c:pt>
              </c:numCache>
            </c:numRef>
          </c:cat>
          <c:val>
            <c:numRef>
              <c:f>'1051721 KJ'!$C$21:$N$21</c:f>
              <c:numCache>
                <c:formatCode>General</c:formatCode>
                <c:ptCount val="12"/>
                <c:pt idx="0">
                  <c:v>10.183</c:v>
                </c:pt>
                <c:pt idx="1">
                  <c:v>10.771000000000001</c:v>
                </c:pt>
                <c:pt idx="2">
                  <c:v>6.9649999999999999</c:v>
                </c:pt>
                <c:pt idx="3">
                  <c:v>5.9029999999999996</c:v>
                </c:pt>
                <c:pt idx="4">
                  <c:v>5.68</c:v>
                </c:pt>
                <c:pt idx="5">
                  <c:v>10.641999999999999</c:v>
                </c:pt>
                <c:pt idx="6">
                  <c:v>11.185</c:v>
                </c:pt>
                <c:pt idx="7">
                  <c:v>5.9669999999999996</c:v>
                </c:pt>
                <c:pt idx="8">
                  <c:v>13.568</c:v>
                </c:pt>
                <c:pt idx="9">
                  <c:v>7.08</c:v>
                </c:pt>
                <c:pt idx="10">
                  <c:v>5.9770000000000003</c:v>
                </c:pt>
                <c:pt idx="11">
                  <c:v>8.5039999999999996</c:v>
                </c:pt>
              </c:numCache>
            </c:numRef>
          </c:val>
          <c:extLst>
            <c:ext xmlns:c16="http://schemas.microsoft.com/office/drawing/2014/chart" uri="{C3380CC4-5D6E-409C-BE32-E72D297353CC}">
              <c16:uniqueId val="{0000000F-56C2-47C3-B604-7BCC9F740637}"/>
            </c:ext>
          </c:extLst>
        </c:ser>
        <c:dLbls>
          <c:showLegendKey val="0"/>
          <c:showVal val="0"/>
          <c:showCatName val="0"/>
          <c:showSerName val="0"/>
          <c:showPercent val="0"/>
          <c:showBubbleSize val="0"/>
        </c:dLbls>
        <c:gapWidth val="30"/>
        <c:overlap val="100"/>
        <c:axId val="305342904"/>
        <c:axId val="305346184"/>
      </c:barChart>
      <c:catAx>
        <c:axId val="305342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mn-cs"/>
              </a:defRPr>
            </a:pPr>
            <a:endParaRPr lang="en-US"/>
          </a:p>
        </c:txPr>
        <c:crossAx val="305346184"/>
        <c:crosses val="autoZero"/>
        <c:auto val="1"/>
        <c:lblAlgn val="ctr"/>
        <c:lblOffset val="100"/>
        <c:noMultiLvlLbl val="0"/>
      </c:catAx>
      <c:valAx>
        <c:axId val="30534618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mn-cs"/>
              </a:defRPr>
            </a:pPr>
            <a:endParaRPr lang="en-US"/>
          </a:p>
        </c:txPr>
        <c:crossAx val="305342904"/>
        <c:crosses val="autoZero"/>
        <c:crossBetween val="between"/>
      </c:valAx>
      <c:spPr>
        <a:noFill/>
        <a:ln>
          <a:noFill/>
        </a:ln>
        <a:effectLst/>
      </c:spPr>
    </c:plotArea>
    <c:legend>
      <c:legendPos val="r"/>
      <c:legendEntry>
        <c:idx val="0"/>
        <c:txPr>
          <a:bodyPr rot="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mn-cs"/>
              </a:defRPr>
            </a:pPr>
            <a:endParaRPr lang="en-US"/>
          </a:p>
        </c:txPr>
      </c:legendEntry>
      <c:legendEntry>
        <c:idx val="14"/>
        <c:delete val="1"/>
      </c:legendEntry>
      <c:legendEntry>
        <c:idx val="15"/>
        <c:delete val="1"/>
      </c:legendEntry>
      <c:layout>
        <c:manualLayout>
          <c:xMode val="edge"/>
          <c:yMode val="edge"/>
          <c:x val="0.85302293463901069"/>
          <c:y val="8.7019586680172123E-2"/>
          <c:w val="0.14697704277642282"/>
          <c:h val="0.83423209586219971"/>
        </c:manualLayout>
      </c:layout>
      <c:overlay val="0"/>
      <c:spPr>
        <a:noFill/>
        <a:ln>
          <a:noFill/>
        </a:ln>
        <a:effectLst/>
      </c:spPr>
      <c:txPr>
        <a:bodyPr rot="0" spcFirstLastPara="1" vertOverflow="ellipsis" vert="horz" wrap="square" anchor="ctr" anchorCtr="1"/>
        <a:lstStyle/>
        <a:p>
          <a:pPr>
            <a:defRPr sz="1200" b="0" i="1" u="none" strike="noStrike" kern="1200" baseline="0">
              <a:solidFill>
                <a:schemeClr val="tx1">
                  <a:lumMod val="65000"/>
                  <a:lumOff val="35000"/>
                </a:schemeClr>
              </a:solidFill>
              <a:latin typeface="Times New Roman" panose="02020603050405020304" pitchFamily="18" charset="0"/>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'1051722 KJ'!#REF!</c:f>
              <c:strCache>
                <c:ptCount val="1"/>
                <c:pt idx="0">
                  <c:v>#REF!</c:v>
                </c:pt>
              </c:strCache>
            </c:strRef>
          </c:tx>
          <c:spPr>
            <a:solidFill>
              <a:schemeClr val="accent1"/>
            </a:solidFill>
            <a:ln>
              <a:noFill/>
            </a:ln>
            <a:effectLst/>
          </c:spPr>
          <c:invertIfNegative val="0"/>
          <c:cat>
            <c:numRef>
              <c:f>'1051722 KJ'!$S$5:$AD$5</c:f>
              <c:numCache>
                <c:formatCode>General</c:formatCode>
                <c:ptCount val="12"/>
                <c:pt idx="0">
                  <c:v>105</c:v>
                </c:pt>
                <c:pt idx="1">
                  <c:v>108</c:v>
                </c:pt>
                <c:pt idx="2">
                  <c:v>110</c:v>
                </c:pt>
                <c:pt idx="3">
                  <c:v>136</c:v>
                </c:pt>
                <c:pt idx="4">
                  <c:v>139</c:v>
                </c:pt>
                <c:pt idx="5">
                  <c:v>142</c:v>
                </c:pt>
                <c:pt idx="6">
                  <c:v>144</c:v>
                </c:pt>
                <c:pt idx="7">
                  <c:v>146</c:v>
                </c:pt>
                <c:pt idx="8">
                  <c:v>147</c:v>
                </c:pt>
                <c:pt idx="9">
                  <c:v>148</c:v>
                </c:pt>
                <c:pt idx="10">
                  <c:v>152</c:v>
                </c:pt>
                <c:pt idx="11">
                  <c:v>189</c:v>
                </c:pt>
              </c:numCache>
            </c:numRef>
          </c:cat>
          <c:val>
            <c:numRef>
              <c:f>'1051722 KJ'!#REF!</c:f>
              <c:numCache>
                <c:formatCode>General</c:formatCode>
                <c:ptCount val="1"/>
                <c:pt idx="0">
                  <c:v>1</c:v>
                </c:pt>
              </c:numCache>
            </c:numRef>
          </c:val>
          <c:extLst>
            <c:ext xmlns:c16="http://schemas.microsoft.com/office/drawing/2014/chart" uri="{C3380CC4-5D6E-409C-BE32-E72D297353CC}">
              <c16:uniqueId val="{00000000-4153-48DB-9B90-AB6C097BC019}"/>
            </c:ext>
          </c:extLst>
        </c:ser>
        <c:ser>
          <c:idx val="1"/>
          <c:order val="1"/>
          <c:tx>
            <c:strRef>
              <c:f>'1051722 KJ'!$R$6</c:f>
              <c:strCache>
                <c:ptCount val="1"/>
                <c:pt idx="0">
                  <c:v>Listeria;</c:v>
                </c:pt>
              </c:strCache>
            </c:strRef>
          </c:tx>
          <c:spPr>
            <a:pattFill prst="smCheck">
              <a:fgClr>
                <a:srgbClr val="23F1F1"/>
              </a:fgClr>
              <a:bgClr>
                <a:schemeClr val="bg1"/>
              </a:bgClr>
            </a:pattFill>
            <a:ln>
              <a:noFill/>
            </a:ln>
            <a:effectLst/>
          </c:spPr>
          <c:invertIfNegative val="0"/>
          <c:cat>
            <c:numRef>
              <c:f>'1051722 KJ'!$S$5:$AD$5</c:f>
              <c:numCache>
                <c:formatCode>General</c:formatCode>
                <c:ptCount val="12"/>
                <c:pt idx="0">
                  <c:v>105</c:v>
                </c:pt>
                <c:pt idx="1">
                  <c:v>108</c:v>
                </c:pt>
                <c:pt idx="2">
                  <c:v>110</c:v>
                </c:pt>
                <c:pt idx="3">
                  <c:v>136</c:v>
                </c:pt>
                <c:pt idx="4">
                  <c:v>139</c:v>
                </c:pt>
                <c:pt idx="5">
                  <c:v>142</c:v>
                </c:pt>
                <c:pt idx="6">
                  <c:v>144</c:v>
                </c:pt>
                <c:pt idx="7">
                  <c:v>146</c:v>
                </c:pt>
                <c:pt idx="8">
                  <c:v>147</c:v>
                </c:pt>
                <c:pt idx="9">
                  <c:v>148</c:v>
                </c:pt>
                <c:pt idx="10">
                  <c:v>152</c:v>
                </c:pt>
                <c:pt idx="11">
                  <c:v>189</c:v>
                </c:pt>
              </c:numCache>
            </c:numRef>
          </c:cat>
          <c:val>
            <c:numRef>
              <c:f>'1051722 KJ'!$S$6:$AD$6</c:f>
              <c:numCache>
                <c:formatCode>General</c:formatCode>
                <c:ptCount val="12"/>
                <c:pt idx="0">
                  <c:v>90.207999999999998</c:v>
                </c:pt>
                <c:pt idx="1">
                  <c:v>7.3580000000000005</c:v>
                </c:pt>
                <c:pt idx="2">
                  <c:v>76.966000000000008</c:v>
                </c:pt>
                <c:pt idx="3">
                  <c:v>15.218</c:v>
                </c:pt>
                <c:pt idx="4">
                  <c:v>0.73399999999999999</c:v>
                </c:pt>
                <c:pt idx="5">
                  <c:v>2.6829999999999998</c:v>
                </c:pt>
                <c:pt idx="6">
                  <c:v>0</c:v>
                </c:pt>
                <c:pt idx="7">
                  <c:v>0</c:v>
                </c:pt>
                <c:pt idx="8">
                  <c:v>0</c:v>
                </c:pt>
                <c:pt idx="9">
                  <c:v>0.48599999999999999</c:v>
                </c:pt>
                <c:pt idx="10">
                  <c:v>2.484</c:v>
                </c:pt>
                <c:pt idx="11">
                  <c:v>0.75</c:v>
                </c:pt>
              </c:numCache>
            </c:numRef>
          </c:val>
          <c:extLst>
            <c:ext xmlns:c16="http://schemas.microsoft.com/office/drawing/2014/chart" uri="{C3380CC4-5D6E-409C-BE32-E72D297353CC}">
              <c16:uniqueId val="{00000001-4153-48DB-9B90-AB6C097BC019}"/>
            </c:ext>
          </c:extLst>
        </c:ser>
        <c:ser>
          <c:idx val="2"/>
          <c:order val="2"/>
          <c:tx>
            <c:strRef>
              <c:f>'1051722 KJ'!#REF!</c:f>
              <c:strCache>
                <c:ptCount val="1"/>
                <c:pt idx="0">
                  <c:v>#REF!</c:v>
                </c:pt>
              </c:strCache>
            </c:strRef>
          </c:tx>
          <c:spPr>
            <a:solidFill>
              <a:schemeClr val="accent3"/>
            </a:solidFill>
            <a:ln>
              <a:noFill/>
            </a:ln>
            <a:effectLst/>
          </c:spPr>
          <c:invertIfNegative val="0"/>
          <c:cat>
            <c:numRef>
              <c:f>'1051722 KJ'!$S$5:$AD$5</c:f>
              <c:numCache>
                <c:formatCode>General</c:formatCode>
                <c:ptCount val="12"/>
                <c:pt idx="0">
                  <c:v>105</c:v>
                </c:pt>
                <c:pt idx="1">
                  <c:v>108</c:v>
                </c:pt>
                <c:pt idx="2">
                  <c:v>110</c:v>
                </c:pt>
                <c:pt idx="3">
                  <c:v>136</c:v>
                </c:pt>
                <c:pt idx="4">
                  <c:v>139</c:v>
                </c:pt>
                <c:pt idx="5">
                  <c:v>142</c:v>
                </c:pt>
                <c:pt idx="6">
                  <c:v>144</c:v>
                </c:pt>
                <c:pt idx="7">
                  <c:v>146</c:v>
                </c:pt>
                <c:pt idx="8">
                  <c:v>147</c:v>
                </c:pt>
                <c:pt idx="9">
                  <c:v>148</c:v>
                </c:pt>
                <c:pt idx="10">
                  <c:v>152</c:v>
                </c:pt>
                <c:pt idx="11">
                  <c:v>189</c:v>
                </c:pt>
              </c:numCache>
            </c:numRef>
          </c:cat>
          <c:val>
            <c:numRef>
              <c:f>'1051722 KJ'!#REF!</c:f>
              <c:numCache>
                <c:formatCode>General</c:formatCode>
                <c:ptCount val="1"/>
                <c:pt idx="0">
                  <c:v>1</c:v>
                </c:pt>
              </c:numCache>
            </c:numRef>
          </c:val>
          <c:extLst>
            <c:ext xmlns:c16="http://schemas.microsoft.com/office/drawing/2014/chart" uri="{C3380CC4-5D6E-409C-BE32-E72D297353CC}">
              <c16:uniqueId val="{00000002-4153-48DB-9B90-AB6C097BC019}"/>
            </c:ext>
          </c:extLst>
        </c:ser>
        <c:ser>
          <c:idx val="3"/>
          <c:order val="3"/>
          <c:tx>
            <c:strRef>
              <c:f>'1051722 KJ'!$R$7</c:f>
              <c:strCache>
                <c:ptCount val="1"/>
                <c:pt idx="0">
                  <c:v>Aerococcus</c:v>
                </c:pt>
              </c:strCache>
            </c:strRef>
          </c:tx>
          <c:spPr>
            <a:solidFill>
              <a:schemeClr val="accent4"/>
            </a:solidFill>
            <a:ln>
              <a:noFill/>
            </a:ln>
            <a:effectLst/>
          </c:spPr>
          <c:invertIfNegative val="0"/>
          <c:cat>
            <c:numRef>
              <c:f>'1051722 KJ'!$S$5:$AD$5</c:f>
              <c:numCache>
                <c:formatCode>General</c:formatCode>
                <c:ptCount val="12"/>
                <c:pt idx="0">
                  <c:v>105</c:v>
                </c:pt>
                <c:pt idx="1">
                  <c:v>108</c:v>
                </c:pt>
                <c:pt idx="2">
                  <c:v>110</c:v>
                </c:pt>
                <c:pt idx="3">
                  <c:v>136</c:v>
                </c:pt>
                <c:pt idx="4">
                  <c:v>139</c:v>
                </c:pt>
                <c:pt idx="5">
                  <c:v>142</c:v>
                </c:pt>
                <c:pt idx="6">
                  <c:v>144</c:v>
                </c:pt>
                <c:pt idx="7">
                  <c:v>146</c:v>
                </c:pt>
                <c:pt idx="8">
                  <c:v>147</c:v>
                </c:pt>
                <c:pt idx="9">
                  <c:v>148</c:v>
                </c:pt>
                <c:pt idx="10">
                  <c:v>152</c:v>
                </c:pt>
                <c:pt idx="11">
                  <c:v>189</c:v>
                </c:pt>
              </c:numCache>
            </c:numRef>
          </c:cat>
          <c:val>
            <c:numRef>
              <c:f>'1051722 KJ'!$S$7:$AD$7</c:f>
              <c:numCache>
                <c:formatCode>General</c:formatCode>
                <c:ptCount val="12"/>
                <c:pt idx="0">
                  <c:v>0</c:v>
                </c:pt>
                <c:pt idx="1">
                  <c:v>0</c:v>
                </c:pt>
                <c:pt idx="2">
                  <c:v>0</c:v>
                </c:pt>
                <c:pt idx="3">
                  <c:v>0.24199999999999999</c:v>
                </c:pt>
                <c:pt idx="4">
                  <c:v>7.4499999999999993</c:v>
                </c:pt>
                <c:pt idx="5">
                  <c:v>4.1420000000000003</c:v>
                </c:pt>
                <c:pt idx="6">
                  <c:v>0</c:v>
                </c:pt>
                <c:pt idx="7">
                  <c:v>0</c:v>
                </c:pt>
                <c:pt idx="8">
                  <c:v>0</c:v>
                </c:pt>
                <c:pt idx="9">
                  <c:v>0</c:v>
                </c:pt>
                <c:pt idx="10">
                  <c:v>0</c:v>
                </c:pt>
                <c:pt idx="11">
                  <c:v>0</c:v>
                </c:pt>
              </c:numCache>
            </c:numRef>
          </c:val>
          <c:extLst>
            <c:ext xmlns:c16="http://schemas.microsoft.com/office/drawing/2014/chart" uri="{C3380CC4-5D6E-409C-BE32-E72D297353CC}">
              <c16:uniqueId val="{00000003-4153-48DB-9B90-AB6C097BC019}"/>
            </c:ext>
          </c:extLst>
        </c:ser>
        <c:ser>
          <c:idx val="4"/>
          <c:order val="4"/>
          <c:tx>
            <c:strRef>
              <c:f>'1051722 KJ'!$R$8</c:f>
              <c:strCache>
                <c:ptCount val="1"/>
                <c:pt idx="0">
                  <c:v>Bacilli</c:v>
                </c:pt>
              </c:strCache>
            </c:strRef>
          </c:tx>
          <c:spPr>
            <a:solidFill>
              <a:schemeClr val="accent5"/>
            </a:solidFill>
            <a:ln>
              <a:noFill/>
            </a:ln>
            <a:effectLst/>
          </c:spPr>
          <c:invertIfNegative val="0"/>
          <c:cat>
            <c:numRef>
              <c:f>'1051722 KJ'!$S$5:$AD$5</c:f>
              <c:numCache>
                <c:formatCode>General</c:formatCode>
                <c:ptCount val="12"/>
                <c:pt idx="0">
                  <c:v>105</c:v>
                </c:pt>
                <c:pt idx="1">
                  <c:v>108</c:v>
                </c:pt>
                <c:pt idx="2">
                  <c:v>110</c:v>
                </c:pt>
                <c:pt idx="3">
                  <c:v>136</c:v>
                </c:pt>
                <c:pt idx="4">
                  <c:v>139</c:v>
                </c:pt>
                <c:pt idx="5">
                  <c:v>142</c:v>
                </c:pt>
                <c:pt idx="6">
                  <c:v>144</c:v>
                </c:pt>
                <c:pt idx="7">
                  <c:v>146</c:v>
                </c:pt>
                <c:pt idx="8">
                  <c:v>147</c:v>
                </c:pt>
                <c:pt idx="9">
                  <c:v>148</c:v>
                </c:pt>
                <c:pt idx="10">
                  <c:v>152</c:v>
                </c:pt>
                <c:pt idx="11">
                  <c:v>189</c:v>
                </c:pt>
              </c:numCache>
            </c:numRef>
          </c:cat>
          <c:val>
            <c:numRef>
              <c:f>'1051722 KJ'!$S$8:$AD$8</c:f>
              <c:numCache>
                <c:formatCode>General</c:formatCode>
                <c:ptCount val="12"/>
                <c:pt idx="0">
                  <c:v>0</c:v>
                </c:pt>
                <c:pt idx="1">
                  <c:v>0.72099999999999997</c:v>
                </c:pt>
                <c:pt idx="2">
                  <c:v>0</c:v>
                </c:pt>
                <c:pt idx="3">
                  <c:v>10.446999999999999</c:v>
                </c:pt>
                <c:pt idx="4">
                  <c:v>1.6140000000000001</c:v>
                </c:pt>
                <c:pt idx="5">
                  <c:v>1.806</c:v>
                </c:pt>
                <c:pt idx="6">
                  <c:v>0</c:v>
                </c:pt>
                <c:pt idx="7">
                  <c:v>1.1859999999999999</c:v>
                </c:pt>
                <c:pt idx="8">
                  <c:v>5.1740000000000004</c:v>
                </c:pt>
                <c:pt idx="9">
                  <c:v>6.5460000000000003</c:v>
                </c:pt>
                <c:pt idx="10">
                  <c:v>0.45</c:v>
                </c:pt>
                <c:pt idx="11">
                  <c:v>1.375</c:v>
                </c:pt>
              </c:numCache>
            </c:numRef>
          </c:val>
          <c:extLst>
            <c:ext xmlns:c16="http://schemas.microsoft.com/office/drawing/2014/chart" uri="{C3380CC4-5D6E-409C-BE32-E72D297353CC}">
              <c16:uniqueId val="{00000004-4153-48DB-9B90-AB6C097BC019}"/>
            </c:ext>
          </c:extLst>
        </c:ser>
        <c:ser>
          <c:idx val="5"/>
          <c:order val="5"/>
          <c:tx>
            <c:strRef>
              <c:f>'1051722 KJ'!$R$9</c:f>
              <c:strCache>
                <c:ptCount val="1"/>
                <c:pt idx="0">
                  <c:v>Carnobacterium</c:v>
                </c:pt>
              </c:strCache>
            </c:strRef>
          </c:tx>
          <c:spPr>
            <a:solidFill>
              <a:srgbClr val="002D86"/>
            </a:solidFill>
            <a:ln>
              <a:noFill/>
            </a:ln>
            <a:effectLst/>
          </c:spPr>
          <c:invertIfNegative val="0"/>
          <c:cat>
            <c:numRef>
              <c:f>'1051722 KJ'!$S$5:$AD$5</c:f>
              <c:numCache>
                <c:formatCode>General</c:formatCode>
                <c:ptCount val="12"/>
                <c:pt idx="0">
                  <c:v>105</c:v>
                </c:pt>
                <c:pt idx="1">
                  <c:v>108</c:v>
                </c:pt>
                <c:pt idx="2">
                  <c:v>110</c:v>
                </c:pt>
                <c:pt idx="3">
                  <c:v>136</c:v>
                </c:pt>
                <c:pt idx="4">
                  <c:v>139</c:v>
                </c:pt>
                <c:pt idx="5">
                  <c:v>142</c:v>
                </c:pt>
                <c:pt idx="6">
                  <c:v>144</c:v>
                </c:pt>
                <c:pt idx="7">
                  <c:v>146</c:v>
                </c:pt>
                <c:pt idx="8">
                  <c:v>147</c:v>
                </c:pt>
                <c:pt idx="9">
                  <c:v>148</c:v>
                </c:pt>
                <c:pt idx="10">
                  <c:v>152</c:v>
                </c:pt>
                <c:pt idx="11">
                  <c:v>189</c:v>
                </c:pt>
              </c:numCache>
            </c:numRef>
          </c:cat>
          <c:val>
            <c:numRef>
              <c:f>'1051722 KJ'!$S$9:$AD$9</c:f>
              <c:numCache>
                <c:formatCode>General</c:formatCode>
                <c:ptCount val="12"/>
                <c:pt idx="0">
                  <c:v>0</c:v>
                </c:pt>
                <c:pt idx="1">
                  <c:v>0</c:v>
                </c:pt>
                <c:pt idx="2">
                  <c:v>0</c:v>
                </c:pt>
                <c:pt idx="3">
                  <c:v>4.4690000000000003</c:v>
                </c:pt>
                <c:pt idx="4">
                  <c:v>0.48599999999999999</c:v>
                </c:pt>
                <c:pt idx="5">
                  <c:v>0</c:v>
                </c:pt>
                <c:pt idx="6">
                  <c:v>0</c:v>
                </c:pt>
                <c:pt idx="7">
                  <c:v>0</c:v>
                </c:pt>
                <c:pt idx="8">
                  <c:v>36.228999999999999</c:v>
                </c:pt>
                <c:pt idx="9">
                  <c:v>1.244</c:v>
                </c:pt>
                <c:pt idx="10">
                  <c:v>0.26800000000000002</c:v>
                </c:pt>
                <c:pt idx="11">
                  <c:v>0</c:v>
                </c:pt>
              </c:numCache>
            </c:numRef>
          </c:val>
          <c:extLst>
            <c:ext xmlns:c16="http://schemas.microsoft.com/office/drawing/2014/chart" uri="{C3380CC4-5D6E-409C-BE32-E72D297353CC}">
              <c16:uniqueId val="{00000005-4153-48DB-9B90-AB6C097BC019}"/>
            </c:ext>
          </c:extLst>
        </c:ser>
        <c:ser>
          <c:idx val="6"/>
          <c:order val="6"/>
          <c:tx>
            <c:strRef>
              <c:f>'1051722 KJ'!$R$10</c:f>
              <c:strCache>
                <c:ptCount val="1"/>
                <c:pt idx="0">
                  <c:v>Enterobacter</c:v>
                </c:pt>
              </c:strCache>
            </c:strRef>
          </c:tx>
          <c:spPr>
            <a:solidFill>
              <a:schemeClr val="accent1">
                <a:lumMod val="60000"/>
              </a:schemeClr>
            </a:solidFill>
            <a:ln>
              <a:noFill/>
            </a:ln>
            <a:effectLst/>
          </c:spPr>
          <c:invertIfNegative val="0"/>
          <c:cat>
            <c:numRef>
              <c:f>'1051722 KJ'!$S$5:$AD$5</c:f>
              <c:numCache>
                <c:formatCode>General</c:formatCode>
                <c:ptCount val="12"/>
                <c:pt idx="0">
                  <c:v>105</c:v>
                </c:pt>
                <c:pt idx="1">
                  <c:v>108</c:v>
                </c:pt>
                <c:pt idx="2">
                  <c:v>110</c:v>
                </c:pt>
                <c:pt idx="3">
                  <c:v>136</c:v>
                </c:pt>
                <c:pt idx="4">
                  <c:v>139</c:v>
                </c:pt>
                <c:pt idx="5">
                  <c:v>142</c:v>
                </c:pt>
                <c:pt idx="6">
                  <c:v>144</c:v>
                </c:pt>
                <c:pt idx="7">
                  <c:v>146</c:v>
                </c:pt>
                <c:pt idx="8">
                  <c:v>147</c:v>
                </c:pt>
                <c:pt idx="9">
                  <c:v>148</c:v>
                </c:pt>
                <c:pt idx="10">
                  <c:v>152</c:v>
                </c:pt>
                <c:pt idx="11">
                  <c:v>189</c:v>
                </c:pt>
              </c:numCache>
            </c:numRef>
          </c:cat>
          <c:val>
            <c:numRef>
              <c:f>'1051722 KJ'!$S$10:$AD$10</c:f>
              <c:numCache>
                <c:formatCode>General</c:formatCode>
                <c:ptCount val="12"/>
                <c:pt idx="0">
                  <c:v>0</c:v>
                </c:pt>
                <c:pt idx="1">
                  <c:v>12.106999999999999</c:v>
                </c:pt>
                <c:pt idx="2">
                  <c:v>0</c:v>
                </c:pt>
                <c:pt idx="3">
                  <c:v>0.36299999999999999</c:v>
                </c:pt>
                <c:pt idx="4">
                  <c:v>0</c:v>
                </c:pt>
                <c:pt idx="5">
                  <c:v>0</c:v>
                </c:pt>
                <c:pt idx="6">
                  <c:v>0</c:v>
                </c:pt>
                <c:pt idx="7">
                  <c:v>0</c:v>
                </c:pt>
                <c:pt idx="8">
                  <c:v>0</c:v>
                </c:pt>
                <c:pt idx="9">
                  <c:v>0</c:v>
                </c:pt>
                <c:pt idx="10">
                  <c:v>0</c:v>
                </c:pt>
                <c:pt idx="11">
                  <c:v>0</c:v>
                </c:pt>
              </c:numCache>
            </c:numRef>
          </c:val>
          <c:extLst>
            <c:ext xmlns:c16="http://schemas.microsoft.com/office/drawing/2014/chart" uri="{C3380CC4-5D6E-409C-BE32-E72D297353CC}">
              <c16:uniqueId val="{00000006-4153-48DB-9B90-AB6C097BC019}"/>
            </c:ext>
          </c:extLst>
        </c:ser>
        <c:ser>
          <c:idx val="7"/>
          <c:order val="7"/>
          <c:tx>
            <c:strRef>
              <c:f>'1051722 KJ'!$R$11</c:f>
              <c:strCache>
                <c:ptCount val="1"/>
                <c:pt idx="0">
                  <c:v>Enterococcus</c:v>
                </c:pt>
              </c:strCache>
            </c:strRef>
          </c:tx>
          <c:spPr>
            <a:solidFill>
              <a:srgbClr val="548235"/>
            </a:solidFill>
            <a:ln>
              <a:noFill/>
            </a:ln>
            <a:effectLst/>
          </c:spPr>
          <c:invertIfNegative val="0"/>
          <c:cat>
            <c:numRef>
              <c:f>'1051722 KJ'!$S$5:$AD$5</c:f>
              <c:numCache>
                <c:formatCode>General</c:formatCode>
                <c:ptCount val="12"/>
                <c:pt idx="0">
                  <c:v>105</c:v>
                </c:pt>
                <c:pt idx="1">
                  <c:v>108</c:v>
                </c:pt>
                <c:pt idx="2">
                  <c:v>110</c:v>
                </c:pt>
                <c:pt idx="3">
                  <c:v>136</c:v>
                </c:pt>
                <c:pt idx="4">
                  <c:v>139</c:v>
                </c:pt>
                <c:pt idx="5">
                  <c:v>142</c:v>
                </c:pt>
                <c:pt idx="6">
                  <c:v>144</c:v>
                </c:pt>
                <c:pt idx="7">
                  <c:v>146</c:v>
                </c:pt>
                <c:pt idx="8">
                  <c:v>147</c:v>
                </c:pt>
                <c:pt idx="9">
                  <c:v>148</c:v>
                </c:pt>
                <c:pt idx="10">
                  <c:v>152</c:v>
                </c:pt>
                <c:pt idx="11">
                  <c:v>189</c:v>
                </c:pt>
              </c:numCache>
            </c:numRef>
          </c:cat>
          <c:val>
            <c:numRef>
              <c:f>'1051722 KJ'!$S$11:$AD$11</c:f>
              <c:numCache>
                <c:formatCode>General</c:formatCode>
                <c:ptCount val="12"/>
                <c:pt idx="0">
                  <c:v>0</c:v>
                </c:pt>
                <c:pt idx="1">
                  <c:v>0.436</c:v>
                </c:pt>
                <c:pt idx="2">
                  <c:v>0</c:v>
                </c:pt>
                <c:pt idx="3">
                  <c:v>18.539000000000001</c:v>
                </c:pt>
                <c:pt idx="4">
                  <c:v>80.167000000000002</c:v>
                </c:pt>
                <c:pt idx="5">
                  <c:v>75.810999999999993</c:v>
                </c:pt>
                <c:pt idx="6">
                  <c:v>0</c:v>
                </c:pt>
                <c:pt idx="7">
                  <c:v>62.519999999999996</c:v>
                </c:pt>
                <c:pt idx="8">
                  <c:v>2.7080000000000002</c:v>
                </c:pt>
                <c:pt idx="9">
                  <c:v>18.384999999999998</c:v>
                </c:pt>
                <c:pt idx="10">
                  <c:v>0.251</c:v>
                </c:pt>
                <c:pt idx="11">
                  <c:v>40.128999999999998</c:v>
                </c:pt>
              </c:numCache>
            </c:numRef>
          </c:val>
          <c:extLst>
            <c:ext xmlns:c16="http://schemas.microsoft.com/office/drawing/2014/chart" uri="{C3380CC4-5D6E-409C-BE32-E72D297353CC}">
              <c16:uniqueId val="{00000007-4153-48DB-9B90-AB6C097BC019}"/>
            </c:ext>
          </c:extLst>
        </c:ser>
        <c:ser>
          <c:idx val="8"/>
          <c:order val="8"/>
          <c:tx>
            <c:strRef>
              <c:f>'1051722 KJ'!$R$12</c:f>
              <c:strCache>
                <c:ptCount val="1"/>
                <c:pt idx="0">
                  <c:v>Erwinia</c:v>
                </c:pt>
              </c:strCache>
            </c:strRef>
          </c:tx>
          <c:spPr>
            <a:solidFill>
              <a:schemeClr val="accent3">
                <a:lumMod val="60000"/>
              </a:schemeClr>
            </a:solidFill>
            <a:ln>
              <a:noFill/>
            </a:ln>
            <a:effectLst/>
          </c:spPr>
          <c:invertIfNegative val="0"/>
          <c:cat>
            <c:numRef>
              <c:f>'1051722 KJ'!$S$5:$AD$5</c:f>
              <c:numCache>
                <c:formatCode>General</c:formatCode>
                <c:ptCount val="12"/>
                <c:pt idx="0">
                  <c:v>105</c:v>
                </c:pt>
                <c:pt idx="1">
                  <c:v>108</c:v>
                </c:pt>
                <c:pt idx="2">
                  <c:v>110</c:v>
                </c:pt>
                <c:pt idx="3">
                  <c:v>136</c:v>
                </c:pt>
                <c:pt idx="4">
                  <c:v>139</c:v>
                </c:pt>
                <c:pt idx="5">
                  <c:v>142</c:v>
                </c:pt>
                <c:pt idx="6">
                  <c:v>144</c:v>
                </c:pt>
                <c:pt idx="7">
                  <c:v>146</c:v>
                </c:pt>
                <c:pt idx="8">
                  <c:v>147</c:v>
                </c:pt>
                <c:pt idx="9">
                  <c:v>148</c:v>
                </c:pt>
                <c:pt idx="10">
                  <c:v>152</c:v>
                </c:pt>
                <c:pt idx="11">
                  <c:v>189</c:v>
                </c:pt>
              </c:numCache>
            </c:numRef>
          </c:cat>
          <c:val>
            <c:numRef>
              <c:f>'1051722 KJ'!$S$12:$AD$12</c:f>
              <c:numCache>
                <c:formatCode>General</c:formatCode>
                <c:ptCount val="12"/>
                <c:pt idx="0">
                  <c:v>0</c:v>
                </c:pt>
                <c:pt idx="1">
                  <c:v>10.212</c:v>
                </c:pt>
                <c:pt idx="2">
                  <c:v>0</c:v>
                </c:pt>
                <c:pt idx="3">
                  <c:v>0.72399999999999998</c:v>
                </c:pt>
                <c:pt idx="4">
                  <c:v>0</c:v>
                </c:pt>
                <c:pt idx="5">
                  <c:v>0</c:v>
                </c:pt>
                <c:pt idx="6">
                  <c:v>0</c:v>
                </c:pt>
                <c:pt idx="7">
                  <c:v>0</c:v>
                </c:pt>
                <c:pt idx="8">
                  <c:v>0</c:v>
                </c:pt>
                <c:pt idx="9">
                  <c:v>0</c:v>
                </c:pt>
                <c:pt idx="10">
                  <c:v>0</c:v>
                </c:pt>
                <c:pt idx="11">
                  <c:v>0</c:v>
                </c:pt>
              </c:numCache>
            </c:numRef>
          </c:val>
          <c:extLst>
            <c:ext xmlns:c16="http://schemas.microsoft.com/office/drawing/2014/chart" uri="{C3380CC4-5D6E-409C-BE32-E72D297353CC}">
              <c16:uniqueId val="{00000008-4153-48DB-9B90-AB6C097BC019}"/>
            </c:ext>
          </c:extLst>
        </c:ser>
        <c:ser>
          <c:idx val="9"/>
          <c:order val="9"/>
          <c:tx>
            <c:strRef>
              <c:f>'1051722 KJ'!$R$13</c:f>
              <c:strCache>
                <c:ptCount val="1"/>
                <c:pt idx="0">
                  <c:v>Fusobacterium</c:v>
                </c:pt>
              </c:strCache>
            </c:strRef>
          </c:tx>
          <c:spPr>
            <a:solidFill>
              <a:schemeClr val="accent4">
                <a:lumMod val="60000"/>
              </a:schemeClr>
            </a:solidFill>
            <a:ln>
              <a:noFill/>
            </a:ln>
            <a:effectLst/>
          </c:spPr>
          <c:invertIfNegative val="0"/>
          <c:cat>
            <c:numRef>
              <c:f>'1051722 KJ'!$S$5:$AD$5</c:f>
              <c:numCache>
                <c:formatCode>General</c:formatCode>
                <c:ptCount val="12"/>
                <c:pt idx="0">
                  <c:v>105</c:v>
                </c:pt>
                <c:pt idx="1">
                  <c:v>108</c:v>
                </c:pt>
                <c:pt idx="2">
                  <c:v>110</c:v>
                </c:pt>
                <c:pt idx="3">
                  <c:v>136</c:v>
                </c:pt>
                <c:pt idx="4">
                  <c:v>139</c:v>
                </c:pt>
                <c:pt idx="5">
                  <c:v>142</c:v>
                </c:pt>
                <c:pt idx="6">
                  <c:v>144</c:v>
                </c:pt>
                <c:pt idx="7">
                  <c:v>146</c:v>
                </c:pt>
                <c:pt idx="8">
                  <c:v>147</c:v>
                </c:pt>
                <c:pt idx="9">
                  <c:v>148</c:v>
                </c:pt>
                <c:pt idx="10">
                  <c:v>152</c:v>
                </c:pt>
                <c:pt idx="11">
                  <c:v>189</c:v>
                </c:pt>
              </c:numCache>
            </c:numRef>
          </c:cat>
          <c:val>
            <c:numRef>
              <c:f>'1051722 KJ'!$S$13:$AD$13</c:f>
              <c:numCache>
                <c:formatCode>General</c:formatCode>
                <c:ptCount val="12"/>
                <c:pt idx="0">
                  <c:v>0</c:v>
                </c:pt>
                <c:pt idx="1">
                  <c:v>10.055</c:v>
                </c:pt>
                <c:pt idx="2">
                  <c:v>0</c:v>
                </c:pt>
                <c:pt idx="3">
                  <c:v>0.54400000000000004</c:v>
                </c:pt>
                <c:pt idx="4">
                  <c:v>0</c:v>
                </c:pt>
                <c:pt idx="5">
                  <c:v>0</c:v>
                </c:pt>
                <c:pt idx="6">
                  <c:v>0</c:v>
                </c:pt>
                <c:pt idx="7">
                  <c:v>0</c:v>
                </c:pt>
                <c:pt idx="8">
                  <c:v>0</c:v>
                </c:pt>
                <c:pt idx="9">
                  <c:v>0</c:v>
                </c:pt>
                <c:pt idx="10">
                  <c:v>0</c:v>
                </c:pt>
                <c:pt idx="11">
                  <c:v>0</c:v>
                </c:pt>
              </c:numCache>
            </c:numRef>
          </c:val>
          <c:extLst>
            <c:ext xmlns:c16="http://schemas.microsoft.com/office/drawing/2014/chart" uri="{C3380CC4-5D6E-409C-BE32-E72D297353CC}">
              <c16:uniqueId val="{00000009-4153-48DB-9B90-AB6C097BC019}"/>
            </c:ext>
          </c:extLst>
        </c:ser>
        <c:ser>
          <c:idx val="10"/>
          <c:order val="10"/>
          <c:tx>
            <c:strRef>
              <c:f>'1051722 KJ'!$R$14</c:f>
              <c:strCache>
                <c:ptCount val="1"/>
                <c:pt idx="0">
                  <c:v>Klebsiella</c:v>
                </c:pt>
              </c:strCache>
            </c:strRef>
          </c:tx>
          <c:spPr>
            <a:solidFill>
              <a:schemeClr val="accent5">
                <a:lumMod val="60000"/>
              </a:schemeClr>
            </a:solidFill>
            <a:ln>
              <a:noFill/>
            </a:ln>
            <a:effectLst/>
          </c:spPr>
          <c:invertIfNegative val="0"/>
          <c:cat>
            <c:numRef>
              <c:f>'1051722 KJ'!$S$5:$AD$5</c:f>
              <c:numCache>
                <c:formatCode>General</c:formatCode>
                <c:ptCount val="12"/>
                <c:pt idx="0">
                  <c:v>105</c:v>
                </c:pt>
                <c:pt idx="1">
                  <c:v>108</c:v>
                </c:pt>
                <c:pt idx="2">
                  <c:v>110</c:v>
                </c:pt>
                <c:pt idx="3">
                  <c:v>136</c:v>
                </c:pt>
                <c:pt idx="4">
                  <c:v>139</c:v>
                </c:pt>
                <c:pt idx="5">
                  <c:v>142</c:v>
                </c:pt>
                <c:pt idx="6">
                  <c:v>144</c:v>
                </c:pt>
                <c:pt idx="7">
                  <c:v>146</c:v>
                </c:pt>
                <c:pt idx="8">
                  <c:v>147</c:v>
                </c:pt>
                <c:pt idx="9">
                  <c:v>148</c:v>
                </c:pt>
                <c:pt idx="10">
                  <c:v>152</c:v>
                </c:pt>
                <c:pt idx="11">
                  <c:v>189</c:v>
                </c:pt>
              </c:numCache>
            </c:numRef>
          </c:cat>
          <c:val>
            <c:numRef>
              <c:f>'1051722 KJ'!$S$14:$AD$14</c:f>
              <c:numCache>
                <c:formatCode>General</c:formatCode>
                <c:ptCount val="12"/>
                <c:pt idx="0">
                  <c:v>0</c:v>
                </c:pt>
                <c:pt idx="1">
                  <c:v>0</c:v>
                </c:pt>
                <c:pt idx="2">
                  <c:v>0</c:v>
                </c:pt>
                <c:pt idx="3">
                  <c:v>0.54300000000000004</c:v>
                </c:pt>
                <c:pt idx="4">
                  <c:v>0</c:v>
                </c:pt>
                <c:pt idx="5">
                  <c:v>0</c:v>
                </c:pt>
                <c:pt idx="6">
                  <c:v>0</c:v>
                </c:pt>
                <c:pt idx="7">
                  <c:v>0</c:v>
                </c:pt>
                <c:pt idx="8">
                  <c:v>0</c:v>
                </c:pt>
                <c:pt idx="9">
                  <c:v>0</c:v>
                </c:pt>
                <c:pt idx="10">
                  <c:v>0</c:v>
                </c:pt>
                <c:pt idx="11">
                  <c:v>13.348000000000001</c:v>
                </c:pt>
              </c:numCache>
            </c:numRef>
          </c:val>
          <c:extLst>
            <c:ext xmlns:c16="http://schemas.microsoft.com/office/drawing/2014/chart" uri="{C3380CC4-5D6E-409C-BE32-E72D297353CC}">
              <c16:uniqueId val="{0000000A-4153-48DB-9B90-AB6C097BC019}"/>
            </c:ext>
          </c:extLst>
        </c:ser>
        <c:ser>
          <c:idx val="11"/>
          <c:order val="11"/>
          <c:tx>
            <c:strRef>
              <c:f>'1051722 KJ'!$R$15</c:f>
              <c:strCache>
                <c:ptCount val="1"/>
                <c:pt idx="0">
                  <c:v>Lactobacillus</c:v>
                </c:pt>
              </c:strCache>
            </c:strRef>
          </c:tx>
          <c:spPr>
            <a:solidFill>
              <a:schemeClr val="accent6">
                <a:lumMod val="60000"/>
              </a:schemeClr>
            </a:solidFill>
            <a:ln>
              <a:noFill/>
            </a:ln>
            <a:effectLst/>
          </c:spPr>
          <c:invertIfNegative val="0"/>
          <c:cat>
            <c:numRef>
              <c:f>'1051722 KJ'!$S$5:$AD$5</c:f>
              <c:numCache>
                <c:formatCode>General</c:formatCode>
                <c:ptCount val="12"/>
                <c:pt idx="0">
                  <c:v>105</c:v>
                </c:pt>
                <c:pt idx="1">
                  <c:v>108</c:v>
                </c:pt>
                <c:pt idx="2">
                  <c:v>110</c:v>
                </c:pt>
                <c:pt idx="3">
                  <c:v>136</c:v>
                </c:pt>
                <c:pt idx="4">
                  <c:v>139</c:v>
                </c:pt>
                <c:pt idx="5">
                  <c:v>142</c:v>
                </c:pt>
                <c:pt idx="6">
                  <c:v>144</c:v>
                </c:pt>
                <c:pt idx="7">
                  <c:v>146</c:v>
                </c:pt>
                <c:pt idx="8">
                  <c:v>147</c:v>
                </c:pt>
                <c:pt idx="9">
                  <c:v>148</c:v>
                </c:pt>
                <c:pt idx="10">
                  <c:v>152</c:v>
                </c:pt>
                <c:pt idx="11">
                  <c:v>189</c:v>
                </c:pt>
              </c:numCache>
            </c:numRef>
          </c:cat>
          <c:val>
            <c:numRef>
              <c:f>'1051722 KJ'!$S$15:$AD$15</c:f>
              <c:numCache>
                <c:formatCode>General</c:formatCode>
                <c:ptCount val="12"/>
                <c:pt idx="0">
                  <c:v>0</c:v>
                </c:pt>
                <c:pt idx="1">
                  <c:v>0.38600000000000001</c:v>
                </c:pt>
                <c:pt idx="2">
                  <c:v>0</c:v>
                </c:pt>
                <c:pt idx="3">
                  <c:v>4.8919999999999995</c:v>
                </c:pt>
                <c:pt idx="4">
                  <c:v>0.84599999999999997</c:v>
                </c:pt>
                <c:pt idx="5">
                  <c:v>0.93200000000000005</c:v>
                </c:pt>
                <c:pt idx="6">
                  <c:v>0</c:v>
                </c:pt>
                <c:pt idx="7">
                  <c:v>0.58499999999999996</c:v>
                </c:pt>
                <c:pt idx="8">
                  <c:v>3.3679999999999999</c:v>
                </c:pt>
                <c:pt idx="9">
                  <c:v>3.532</c:v>
                </c:pt>
                <c:pt idx="10">
                  <c:v>0.22500000000000001</c:v>
                </c:pt>
                <c:pt idx="11">
                  <c:v>0.78</c:v>
                </c:pt>
              </c:numCache>
            </c:numRef>
          </c:val>
          <c:extLst>
            <c:ext xmlns:c16="http://schemas.microsoft.com/office/drawing/2014/chart" uri="{C3380CC4-5D6E-409C-BE32-E72D297353CC}">
              <c16:uniqueId val="{0000000B-4153-48DB-9B90-AB6C097BC019}"/>
            </c:ext>
          </c:extLst>
        </c:ser>
        <c:ser>
          <c:idx val="12"/>
          <c:order val="12"/>
          <c:tx>
            <c:strRef>
              <c:f>'1051722 KJ'!$R$16</c:f>
              <c:strCache>
                <c:ptCount val="1"/>
                <c:pt idx="0">
                  <c:v>Lactococcus</c:v>
                </c:pt>
              </c:strCache>
            </c:strRef>
          </c:tx>
          <c:spPr>
            <a:solidFill>
              <a:srgbClr val="5DBBE5"/>
            </a:solidFill>
            <a:ln>
              <a:noFill/>
            </a:ln>
            <a:effectLst/>
          </c:spPr>
          <c:invertIfNegative val="0"/>
          <c:cat>
            <c:numRef>
              <c:f>'1051722 KJ'!$S$5:$AD$5</c:f>
              <c:numCache>
                <c:formatCode>General</c:formatCode>
                <c:ptCount val="12"/>
                <c:pt idx="0">
                  <c:v>105</c:v>
                </c:pt>
                <c:pt idx="1">
                  <c:v>108</c:v>
                </c:pt>
                <c:pt idx="2">
                  <c:v>110</c:v>
                </c:pt>
                <c:pt idx="3">
                  <c:v>136</c:v>
                </c:pt>
                <c:pt idx="4">
                  <c:v>139</c:v>
                </c:pt>
                <c:pt idx="5">
                  <c:v>142</c:v>
                </c:pt>
                <c:pt idx="6">
                  <c:v>144</c:v>
                </c:pt>
                <c:pt idx="7">
                  <c:v>146</c:v>
                </c:pt>
                <c:pt idx="8">
                  <c:v>147</c:v>
                </c:pt>
                <c:pt idx="9">
                  <c:v>148</c:v>
                </c:pt>
                <c:pt idx="10">
                  <c:v>152</c:v>
                </c:pt>
                <c:pt idx="11">
                  <c:v>189</c:v>
                </c:pt>
              </c:numCache>
            </c:numRef>
          </c:cat>
          <c:val>
            <c:numRef>
              <c:f>'1051722 KJ'!$S$16:$AD$16</c:f>
              <c:numCache>
                <c:formatCode>General</c:formatCode>
                <c:ptCount val="12"/>
                <c:pt idx="0">
                  <c:v>0</c:v>
                </c:pt>
                <c:pt idx="1">
                  <c:v>0</c:v>
                </c:pt>
                <c:pt idx="2">
                  <c:v>0</c:v>
                </c:pt>
                <c:pt idx="3">
                  <c:v>3.7439999999999998</c:v>
                </c:pt>
                <c:pt idx="4">
                  <c:v>0</c:v>
                </c:pt>
                <c:pt idx="5">
                  <c:v>0</c:v>
                </c:pt>
                <c:pt idx="6">
                  <c:v>0.22700000000000001</c:v>
                </c:pt>
                <c:pt idx="7">
                  <c:v>0</c:v>
                </c:pt>
                <c:pt idx="8">
                  <c:v>33.442999999999998</c:v>
                </c:pt>
                <c:pt idx="9">
                  <c:v>54.055999999999997</c:v>
                </c:pt>
                <c:pt idx="10">
                  <c:v>1.6160000000000001</c:v>
                </c:pt>
                <c:pt idx="11">
                  <c:v>0</c:v>
                </c:pt>
              </c:numCache>
            </c:numRef>
          </c:val>
          <c:extLst>
            <c:ext xmlns:c16="http://schemas.microsoft.com/office/drawing/2014/chart" uri="{C3380CC4-5D6E-409C-BE32-E72D297353CC}">
              <c16:uniqueId val="{0000000C-4153-48DB-9B90-AB6C097BC019}"/>
            </c:ext>
          </c:extLst>
        </c:ser>
        <c:ser>
          <c:idx val="13"/>
          <c:order val="13"/>
          <c:tx>
            <c:strRef>
              <c:f>'1051722 KJ'!$R$17</c:f>
              <c:strCache>
                <c:ptCount val="1"/>
                <c:pt idx="0">
                  <c:v>Leuconostoc</c:v>
                </c:pt>
              </c:strCache>
            </c:strRef>
          </c:tx>
          <c:spPr>
            <a:solidFill>
              <a:schemeClr val="accent2">
                <a:lumMod val="80000"/>
                <a:lumOff val="20000"/>
              </a:schemeClr>
            </a:solidFill>
            <a:ln>
              <a:noFill/>
            </a:ln>
            <a:effectLst/>
          </c:spPr>
          <c:invertIfNegative val="0"/>
          <c:cat>
            <c:numRef>
              <c:f>'1051722 KJ'!$S$5:$AD$5</c:f>
              <c:numCache>
                <c:formatCode>General</c:formatCode>
                <c:ptCount val="12"/>
                <c:pt idx="0">
                  <c:v>105</c:v>
                </c:pt>
                <c:pt idx="1">
                  <c:v>108</c:v>
                </c:pt>
                <c:pt idx="2">
                  <c:v>110</c:v>
                </c:pt>
                <c:pt idx="3">
                  <c:v>136</c:v>
                </c:pt>
                <c:pt idx="4">
                  <c:v>139</c:v>
                </c:pt>
                <c:pt idx="5">
                  <c:v>142</c:v>
                </c:pt>
                <c:pt idx="6">
                  <c:v>144</c:v>
                </c:pt>
                <c:pt idx="7">
                  <c:v>146</c:v>
                </c:pt>
                <c:pt idx="8">
                  <c:v>147</c:v>
                </c:pt>
                <c:pt idx="9">
                  <c:v>148</c:v>
                </c:pt>
                <c:pt idx="10">
                  <c:v>152</c:v>
                </c:pt>
                <c:pt idx="11">
                  <c:v>189</c:v>
                </c:pt>
              </c:numCache>
            </c:numRef>
          </c:cat>
          <c:val>
            <c:numRef>
              <c:f>'1051722 KJ'!$S$17:$AD$17</c:f>
              <c:numCache>
                <c:formatCode>General</c:formatCode>
                <c:ptCount val="12"/>
                <c:pt idx="0">
                  <c:v>0</c:v>
                </c:pt>
                <c:pt idx="1">
                  <c:v>0</c:v>
                </c:pt>
                <c:pt idx="2">
                  <c:v>0</c:v>
                </c:pt>
                <c:pt idx="3">
                  <c:v>0.60399999999999998</c:v>
                </c:pt>
                <c:pt idx="4">
                  <c:v>0</c:v>
                </c:pt>
                <c:pt idx="5">
                  <c:v>0</c:v>
                </c:pt>
                <c:pt idx="6">
                  <c:v>0</c:v>
                </c:pt>
                <c:pt idx="7">
                  <c:v>0</c:v>
                </c:pt>
                <c:pt idx="8">
                  <c:v>8.5419999999999998</c:v>
                </c:pt>
                <c:pt idx="9">
                  <c:v>1.512</c:v>
                </c:pt>
                <c:pt idx="10">
                  <c:v>0</c:v>
                </c:pt>
                <c:pt idx="11">
                  <c:v>0</c:v>
                </c:pt>
              </c:numCache>
            </c:numRef>
          </c:val>
          <c:extLst>
            <c:ext xmlns:c16="http://schemas.microsoft.com/office/drawing/2014/chart" uri="{C3380CC4-5D6E-409C-BE32-E72D297353CC}">
              <c16:uniqueId val="{0000000D-4153-48DB-9B90-AB6C097BC019}"/>
            </c:ext>
          </c:extLst>
        </c:ser>
        <c:ser>
          <c:idx val="14"/>
          <c:order val="14"/>
          <c:tx>
            <c:strRef>
              <c:f>'1051722 KJ'!$R$18</c:f>
              <c:strCache>
                <c:ptCount val="1"/>
                <c:pt idx="0">
                  <c:v>Plesiomonas;</c:v>
                </c:pt>
              </c:strCache>
            </c:strRef>
          </c:tx>
          <c:spPr>
            <a:solidFill>
              <a:srgbClr val="CE89D1"/>
            </a:solidFill>
            <a:ln>
              <a:noFill/>
            </a:ln>
            <a:effectLst/>
          </c:spPr>
          <c:invertIfNegative val="0"/>
          <c:cat>
            <c:numRef>
              <c:f>'1051722 KJ'!$S$5:$AD$5</c:f>
              <c:numCache>
                <c:formatCode>General</c:formatCode>
                <c:ptCount val="12"/>
                <c:pt idx="0">
                  <c:v>105</c:v>
                </c:pt>
                <c:pt idx="1">
                  <c:v>108</c:v>
                </c:pt>
                <c:pt idx="2">
                  <c:v>110</c:v>
                </c:pt>
                <c:pt idx="3">
                  <c:v>136</c:v>
                </c:pt>
                <c:pt idx="4">
                  <c:v>139</c:v>
                </c:pt>
                <c:pt idx="5">
                  <c:v>142</c:v>
                </c:pt>
                <c:pt idx="6">
                  <c:v>144</c:v>
                </c:pt>
                <c:pt idx="7">
                  <c:v>146</c:v>
                </c:pt>
                <c:pt idx="8">
                  <c:v>147</c:v>
                </c:pt>
                <c:pt idx="9">
                  <c:v>148</c:v>
                </c:pt>
                <c:pt idx="10">
                  <c:v>152</c:v>
                </c:pt>
                <c:pt idx="11">
                  <c:v>189</c:v>
                </c:pt>
              </c:numCache>
            </c:numRef>
          </c:cat>
          <c:val>
            <c:numRef>
              <c:f>'1051722 KJ'!$S$18:$AD$18</c:f>
              <c:numCache>
                <c:formatCode>General</c:formatCode>
                <c:ptCount val="12"/>
                <c:pt idx="0">
                  <c:v>0</c:v>
                </c:pt>
                <c:pt idx="1">
                  <c:v>4.3730000000000002</c:v>
                </c:pt>
                <c:pt idx="2">
                  <c:v>0</c:v>
                </c:pt>
                <c:pt idx="3">
                  <c:v>0</c:v>
                </c:pt>
                <c:pt idx="4">
                  <c:v>0</c:v>
                </c:pt>
                <c:pt idx="5">
                  <c:v>0</c:v>
                </c:pt>
                <c:pt idx="6">
                  <c:v>0</c:v>
                </c:pt>
                <c:pt idx="7">
                  <c:v>0</c:v>
                </c:pt>
                <c:pt idx="8">
                  <c:v>0</c:v>
                </c:pt>
                <c:pt idx="9">
                  <c:v>0</c:v>
                </c:pt>
                <c:pt idx="10">
                  <c:v>0</c:v>
                </c:pt>
                <c:pt idx="11">
                  <c:v>0</c:v>
                </c:pt>
              </c:numCache>
            </c:numRef>
          </c:val>
          <c:extLst>
            <c:ext xmlns:c16="http://schemas.microsoft.com/office/drawing/2014/chart" uri="{C3380CC4-5D6E-409C-BE32-E72D297353CC}">
              <c16:uniqueId val="{0000000E-4153-48DB-9B90-AB6C097BC019}"/>
            </c:ext>
          </c:extLst>
        </c:ser>
        <c:ser>
          <c:idx val="15"/>
          <c:order val="15"/>
          <c:tx>
            <c:strRef>
              <c:f>'1051722 KJ'!$R$19</c:f>
              <c:strCache>
                <c:ptCount val="1"/>
                <c:pt idx="0">
                  <c:v>Pseudomonas</c:v>
                </c:pt>
              </c:strCache>
            </c:strRef>
          </c:tx>
          <c:spPr>
            <a:solidFill>
              <a:srgbClr val="A2CD85"/>
            </a:solidFill>
            <a:ln>
              <a:noFill/>
            </a:ln>
            <a:effectLst/>
          </c:spPr>
          <c:invertIfNegative val="0"/>
          <c:cat>
            <c:numRef>
              <c:f>'1051722 KJ'!$S$5:$AD$5</c:f>
              <c:numCache>
                <c:formatCode>General</c:formatCode>
                <c:ptCount val="12"/>
                <c:pt idx="0">
                  <c:v>105</c:v>
                </c:pt>
                <c:pt idx="1">
                  <c:v>108</c:v>
                </c:pt>
                <c:pt idx="2">
                  <c:v>110</c:v>
                </c:pt>
                <c:pt idx="3">
                  <c:v>136</c:v>
                </c:pt>
                <c:pt idx="4">
                  <c:v>139</c:v>
                </c:pt>
                <c:pt idx="5">
                  <c:v>142</c:v>
                </c:pt>
                <c:pt idx="6">
                  <c:v>144</c:v>
                </c:pt>
                <c:pt idx="7">
                  <c:v>146</c:v>
                </c:pt>
                <c:pt idx="8">
                  <c:v>147</c:v>
                </c:pt>
                <c:pt idx="9">
                  <c:v>148</c:v>
                </c:pt>
                <c:pt idx="10">
                  <c:v>152</c:v>
                </c:pt>
                <c:pt idx="11">
                  <c:v>189</c:v>
                </c:pt>
              </c:numCache>
            </c:numRef>
          </c:cat>
          <c:val>
            <c:numRef>
              <c:f>'1051722 KJ'!$S$19:$AD$19</c:f>
              <c:numCache>
                <c:formatCode>General</c:formatCode>
                <c:ptCount val="12"/>
                <c:pt idx="0">
                  <c:v>3.21</c:v>
                </c:pt>
                <c:pt idx="1">
                  <c:v>15.128000000000002</c:v>
                </c:pt>
                <c:pt idx="2">
                  <c:v>17.995000000000001</c:v>
                </c:pt>
                <c:pt idx="3">
                  <c:v>13.526999999999997</c:v>
                </c:pt>
                <c:pt idx="4">
                  <c:v>0</c:v>
                </c:pt>
                <c:pt idx="5">
                  <c:v>6.6389999999999993</c:v>
                </c:pt>
                <c:pt idx="6">
                  <c:v>88.38000000000001</c:v>
                </c:pt>
                <c:pt idx="7">
                  <c:v>26.207000000000001</c:v>
                </c:pt>
                <c:pt idx="8">
                  <c:v>1.6639999999999999</c:v>
                </c:pt>
                <c:pt idx="9">
                  <c:v>4.7479999999999993</c:v>
                </c:pt>
                <c:pt idx="10">
                  <c:v>83.228999999999999</c:v>
                </c:pt>
                <c:pt idx="11">
                  <c:v>12.725999999999999</c:v>
                </c:pt>
              </c:numCache>
            </c:numRef>
          </c:val>
          <c:extLst>
            <c:ext xmlns:c16="http://schemas.microsoft.com/office/drawing/2014/chart" uri="{C3380CC4-5D6E-409C-BE32-E72D297353CC}">
              <c16:uniqueId val="{0000000F-4153-48DB-9B90-AB6C097BC019}"/>
            </c:ext>
          </c:extLst>
        </c:ser>
        <c:ser>
          <c:idx val="16"/>
          <c:order val="16"/>
          <c:tx>
            <c:strRef>
              <c:f>'1051722 KJ'!$R$20</c:f>
              <c:strCache>
                <c:ptCount val="1"/>
                <c:pt idx="0">
                  <c:v>Streptococcus</c:v>
                </c:pt>
              </c:strCache>
            </c:strRef>
          </c:tx>
          <c:spPr>
            <a:solidFill>
              <a:schemeClr val="accent5">
                <a:lumMod val="80000"/>
                <a:lumOff val="20000"/>
              </a:schemeClr>
            </a:solidFill>
            <a:ln>
              <a:noFill/>
            </a:ln>
            <a:effectLst/>
          </c:spPr>
          <c:invertIfNegative val="0"/>
          <c:cat>
            <c:numRef>
              <c:f>'1051722 KJ'!$S$5:$AD$5</c:f>
              <c:numCache>
                <c:formatCode>General</c:formatCode>
                <c:ptCount val="12"/>
                <c:pt idx="0">
                  <c:v>105</c:v>
                </c:pt>
                <c:pt idx="1">
                  <c:v>108</c:v>
                </c:pt>
                <c:pt idx="2">
                  <c:v>110</c:v>
                </c:pt>
                <c:pt idx="3">
                  <c:v>136</c:v>
                </c:pt>
                <c:pt idx="4">
                  <c:v>139</c:v>
                </c:pt>
                <c:pt idx="5">
                  <c:v>142</c:v>
                </c:pt>
                <c:pt idx="6">
                  <c:v>144</c:v>
                </c:pt>
                <c:pt idx="7">
                  <c:v>146</c:v>
                </c:pt>
                <c:pt idx="8">
                  <c:v>147</c:v>
                </c:pt>
                <c:pt idx="9">
                  <c:v>148</c:v>
                </c:pt>
                <c:pt idx="10">
                  <c:v>152</c:v>
                </c:pt>
                <c:pt idx="11">
                  <c:v>189</c:v>
                </c:pt>
              </c:numCache>
            </c:numRef>
          </c:cat>
          <c:val>
            <c:numRef>
              <c:f>'1051722 KJ'!$S$20:$AD$20</c:f>
              <c:numCache>
                <c:formatCode>General</c:formatCode>
                <c:ptCount val="12"/>
                <c:pt idx="0">
                  <c:v>0</c:v>
                </c:pt>
                <c:pt idx="1">
                  <c:v>0</c:v>
                </c:pt>
                <c:pt idx="2">
                  <c:v>0</c:v>
                </c:pt>
                <c:pt idx="3">
                  <c:v>1.208</c:v>
                </c:pt>
                <c:pt idx="4">
                  <c:v>0</c:v>
                </c:pt>
                <c:pt idx="5">
                  <c:v>0</c:v>
                </c:pt>
                <c:pt idx="6">
                  <c:v>0</c:v>
                </c:pt>
                <c:pt idx="7">
                  <c:v>0</c:v>
                </c:pt>
                <c:pt idx="8">
                  <c:v>1.405</c:v>
                </c:pt>
                <c:pt idx="9">
                  <c:v>2.5459999999999998</c:v>
                </c:pt>
                <c:pt idx="10">
                  <c:v>0</c:v>
                </c:pt>
                <c:pt idx="11">
                  <c:v>0</c:v>
                </c:pt>
              </c:numCache>
            </c:numRef>
          </c:val>
          <c:extLst>
            <c:ext xmlns:c16="http://schemas.microsoft.com/office/drawing/2014/chart" uri="{C3380CC4-5D6E-409C-BE32-E72D297353CC}">
              <c16:uniqueId val="{00000010-4153-48DB-9B90-AB6C097BC019}"/>
            </c:ext>
          </c:extLst>
        </c:ser>
        <c:ser>
          <c:idx val="17"/>
          <c:order val="17"/>
          <c:tx>
            <c:strRef>
              <c:f>'1051722 KJ'!$R$21</c:f>
              <c:strCache>
                <c:ptCount val="1"/>
                <c:pt idx="0">
                  <c:v>Vagococcus</c:v>
                </c:pt>
              </c:strCache>
            </c:strRef>
          </c:tx>
          <c:spPr>
            <a:solidFill>
              <a:srgbClr val="DD9901"/>
            </a:solidFill>
            <a:ln>
              <a:noFill/>
            </a:ln>
            <a:effectLst/>
          </c:spPr>
          <c:invertIfNegative val="0"/>
          <c:cat>
            <c:numRef>
              <c:f>'1051722 KJ'!$S$5:$AD$5</c:f>
              <c:numCache>
                <c:formatCode>General</c:formatCode>
                <c:ptCount val="12"/>
                <c:pt idx="0">
                  <c:v>105</c:v>
                </c:pt>
                <c:pt idx="1">
                  <c:v>108</c:v>
                </c:pt>
                <c:pt idx="2">
                  <c:v>110</c:v>
                </c:pt>
                <c:pt idx="3">
                  <c:v>136</c:v>
                </c:pt>
                <c:pt idx="4">
                  <c:v>139</c:v>
                </c:pt>
                <c:pt idx="5">
                  <c:v>142</c:v>
                </c:pt>
                <c:pt idx="6">
                  <c:v>144</c:v>
                </c:pt>
                <c:pt idx="7">
                  <c:v>146</c:v>
                </c:pt>
                <c:pt idx="8">
                  <c:v>147</c:v>
                </c:pt>
                <c:pt idx="9">
                  <c:v>148</c:v>
                </c:pt>
                <c:pt idx="10">
                  <c:v>152</c:v>
                </c:pt>
                <c:pt idx="11">
                  <c:v>189</c:v>
                </c:pt>
              </c:numCache>
            </c:numRef>
          </c:cat>
          <c:val>
            <c:numRef>
              <c:f>'1051722 KJ'!$S$21:$AD$21</c:f>
              <c:numCache>
                <c:formatCode>General</c:formatCode>
                <c:ptCount val="12"/>
                <c:pt idx="0">
                  <c:v>0</c:v>
                </c:pt>
                <c:pt idx="1">
                  <c:v>20.526000000000003</c:v>
                </c:pt>
                <c:pt idx="2">
                  <c:v>0</c:v>
                </c:pt>
                <c:pt idx="3">
                  <c:v>3.8040000000000003</c:v>
                </c:pt>
                <c:pt idx="4">
                  <c:v>0.69</c:v>
                </c:pt>
                <c:pt idx="5">
                  <c:v>0.51</c:v>
                </c:pt>
                <c:pt idx="6">
                  <c:v>0</c:v>
                </c:pt>
                <c:pt idx="7">
                  <c:v>0.41599999999999998</c:v>
                </c:pt>
                <c:pt idx="8">
                  <c:v>0</c:v>
                </c:pt>
                <c:pt idx="9">
                  <c:v>0.59799999999999998</c:v>
                </c:pt>
                <c:pt idx="10">
                  <c:v>0</c:v>
                </c:pt>
                <c:pt idx="11">
                  <c:v>21.049999999999997</c:v>
                </c:pt>
              </c:numCache>
            </c:numRef>
          </c:val>
          <c:extLst>
            <c:ext xmlns:c16="http://schemas.microsoft.com/office/drawing/2014/chart" uri="{C3380CC4-5D6E-409C-BE32-E72D297353CC}">
              <c16:uniqueId val="{00000011-4153-48DB-9B90-AB6C097BC019}"/>
            </c:ext>
          </c:extLst>
        </c:ser>
        <c:ser>
          <c:idx val="18"/>
          <c:order val="18"/>
          <c:tx>
            <c:strRef>
              <c:f>'1051722 KJ'!$R$22</c:f>
              <c:strCache>
                <c:ptCount val="1"/>
                <c:pt idx="0">
                  <c:v>Other Taxa</c:v>
                </c:pt>
              </c:strCache>
            </c:strRef>
          </c:tx>
          <c:spPr>
            <a:solidFill>
              <a:srgbClr val="A19D9D"/>
            </a:solidFill>
            <a:ln>
              <a:noFill/>
            </a:ln>
            <a:effectLst/>
          </c:spPr>
          <c:invertIfNegative val="0"/>
          <c:cat>
            <c:numRef>
              <c:f>'1051722 KJ'!$S$5:$AD$5</c:f>
              <c:numCache>
                <c:formatCode>General</c:formatCode>
                <c:ptCount val="12"/>
                <c:pt idx="0">
                  <c:v>105</c:v>
                </c:pt>
                <c:pt idx="1">
                  <c:v>108</c:v>
                </c:pt>
                <c:pt idx="2">
                  <c:v>110</c:v>
                </c:pt>
                <c:pt idx="3">
                  <c:v>136</c:v>
                </c:pt>
                <c:pt idx="4">
                  <c:v>139</c:v>
                </c:pt>
                <c:pt idx="5">
                  <c:v>142</c:v>
                </c:pt>
                <c:pt idx="6">
                  <c:v>144</c:v>
                </c:pt>
                <c:pt idx="7">
                  <c:v>146</c:v>
                </c:pt>
                <c:pt idx="8">
                  <c:v>147</c:v>
                </c:pt>
                <c:pt idx="9">
                  <c:v>148</c:v>
                </c:pt>
                <c:pt idx="10">
                  <c:v>152</c:v>
                </c:pt>
                <c:pt idx="11">
                  <c:v>189</c:v>
                </c:pt>
              </c:numCache>
            </c:numRef>
          </c:cat>
          <c:val>
            <c:numRef>
              <c:f>'1051722 KJ'!$S$22:$AD$22</c:f>
              <c:numCache>
                <c:formatCode>General</c:formatCode>
                <c:ptCount val="12"/>
                <c:pt idx="0">
                  <c:v>6.5819999999999999</c:v>
                </c:pt>
                <c:pt idx="1">
                  <c:v>18.697000000000003</c:v>
                </c:pt>
                <c:pt idx="2">
                  <c:v>5.0389999999999997</c:v>
                </c:pt>
                <c:pt idx="3">
                  <c:v>21.139999999999993</c:v>
                </c:pt>
                <c:pt idx="4">
                  <c:v>8.0120000000000005</c:v>
                </c:pt>
                <c:pt idx="5">
                  <c:v>7.4770000000000003</c:v>
                </c:pt>
                <c:pt idx="6">
                  <c:v>11.391999999999999</c:v>
                </c:pt>
                <c:pt idx="7">
                  <c:v>9.0849999999999991</c:v>
                </c:pt>
                <c:pt idx="8">
                  <c:v>7.468</c:v>
                </c:pt>
                <c:pt idx="9">
                  <c:v>6.3449999999999998</c:v>
                </c:pt>
                <c:pt idx="10">
                  <c:v>11.476000000000001</c:v>
                </c:pt>
                <c:pt idx="11">
                  <c:v>9.8439999999999994</c:v>
                </c:pt>
              </c:numCache>
            </c:numRef>
          </c:val>
          <c:extLst>
            <c:ext xmlns:c16="http://schemas.microsoft.com/office/drawing/2014/chart" uri="{C3380CC4-5D6E-409C-BE32-E72D297353CC}">
              <c16:uniqueId val="{00000012-4153-48DB-9B90-AB6C097BC019}"/>
            </c:ext>
          </c:extLst>
        </c:ser>
        <c:dLbls>
          <c:showLegendKey val="0"/>
          <c:showVal val="0"/>
          <c:showCatName val="0"/>
          <c:showSerName val="0"/>
          <c:showPercent val="0"/>
          <c:showBubbleSize val="0"/>
        </c:dLbls>
        <c:gapWidth val="30"/>
        <c:overlap val="100"/>
        <c:axId val="601253784"/>
        <c:axId val="601254112"/>
      </c:barChart>
      <c:catAx>
        <c:axId val="601253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mn-cs"/>
              </a:defRPr>
            </a:pPr>
            <a:endParaRPr lang="en-US"/>
          </a:p>
        </c:txPr>
        <c:crossAx val="601254112"/>
        <c:crosses val="autoZero"/>
        <c:auto val="1"/>
        <c:lblAlgn val="ctr"/>
        <c:lblOffset val="100"/>
        <c:noMultiLvlLbl val="0"/>
      </c:catAx>
      <c:valAx>
        <c:axId val="60125411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mn-cs"/>
              </a:defRPr>
            </a:pPr>
            <a:endParaRPr lang="en-US"/>
          </a:p>
        </c:txPr>
        <c:crossAx val="601253784"/>
        <c:crosses val="autoZero"/>
        <c:crossBetween val="between"/>
      </c:valAx>
      <c:spPr>
        <a:noFill/>
        <a:ln>
          <a:noFill/>
        </a:ln>
        <a:effectLst/>
      </c:spPr>
    </c:plotArea>
    <c:legend>
      <c:legendPos val="r"/>
      <c:legendEntry>
        <c:idx val="0"/>
        <c:txPr>
          <a:bodyPr rot="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mn-cs"/>
              </a:defRPr>
            </a:pPr>
            <a:endParaRPr lang="en-US"/>
          </a:p>
        </c:txPr>
      </c:legendEntry>
      <c:legendEntry>
        <c:idx val="16"/>
        <c:delete val="1"/>
      </c:legendEntry>
      <c:legendEntry>
        <c:idx val="18"/>
        <c:delete val="1"/>
      </c:legendEntry>
      <c:layout>
        <c:manualLayout>
          <c:xMode val="edge"/>
          <c:yMode val="edge"/>
          <c:x val="0.84514287410650635"/>
          <c:y val="6.7905011622829803E-2"/>
          <c:w val="0.15339267453198027"/>
          <c:h val="0.84125207745116948"/>
        </c:manualLayout>
      </c:layout>
      <c:overlay val="0"/>
      <c:spPr>
        <a:noFill/>
        <a:ln>
          <a:noFill/>
        </a:ln>
        <a:effectLst/>
      </c:spPr>
      <c:txPr>
        <a:bodyPr rot="0" spcFirstLastPara="1" vertOverflow="ellipsis" vert="horz" wrap="square" anchor="ctr" anchorCtr="1"/>
        <a:lstStyle/>
        <a:p>
          <a:pPr>
            <a:defRPr sz="1200" b="0" i="1" u="none" strike="noStrike" kern="1200" baseline="0">
              <a:solidFill>
                <a:schemeClr val="tx1">
                  <a:lumMod val="65000"/>
                  <a:lumOff val="35000"/>
                </a:schemeClr>
              </a:solidFill>
              <a:latin typeface="Times New Roman" panose="02020603050405020304" pitchFamily="18" charset="0"/>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'[1]1041983&amp;916186 (2)'!$A$30</c:f>
              <c:strCache>
                <c:ptCount val="1"/>
                <c:pt idx="0">
                  <c:v>Listeria monocytogenes</c:v>
                </c:pt>
              </c:strCache>
            </c:strRef>
          </c:tx>
          <c:spPr>
            <a:solidFill>
              <a:srgbClr val="C00000"/>
            </a:solidFill>
            <a:ln>
              <a:noFill/>
            </a:ln>
            <a:effectLst/>
          </c:spPr>
          <c:invertIfNegative val="0"/>
          <c:cat>
            <c:multiLvlStrRef>
              <c:f>'[1]1041983&amp;916186 (2)'!$B$28:$E$29</c:f>
              <c:multiLvlStrCache>
                <c:ptCount val="4"/>
                <c:lvl>
                  <c:pt idx="0">
                    <c:v>Lm</c:v>
                  </c:pt>
                  <c:pt idx="1">
                    <c:v>Lm</c:v>
                  </c:pt>
                  <c:pt idx="2">
                    <c:v>Neg</c:v>
                  </c:pt>
                  <c:pt idx="3">
                    <c:v>Neg</c:v>
                  </c:pt>
                </c:lvl>
                <c:lvl>
                  <c:pt idx="0">
                    <c:v>32</c:v>
                  </c:pt>
                  <c:pt idx="1">
                    <c:v>97</c:v>
                  </c:pt>
                  <c:pt idx="2">
                    <c:v>10</c:v>
                  </c:pt>
                  <c:pt idx="3">
                    <c:v>21</c:v>
                  </c:pt>
                </c:lvl>
              </c:multiLvlStrCache>
            </c:multiLvlStrRef>
          </c:cat>
          <c:val>
            <c:numRef>
              <c:f>'[1]1041983&amp;916186 (2)'!$B$30:$E$30</c:f>
              <c:numCache>
                <c:formatCode>General</c:formatCode>
                <c:ptCount val="4"/>
                <c:pt idx="0">
                  <c:v>4.1360000000000001</c:v>
                </c:pt>
                <c:pt idx="1">
                  <c:v>14.790999999999999</c:v>
                </c:pt>
                <c:pt idx="2">
                  <c:v>0.29699999999999999</c:v>
                </c:pt>
                <c:pt idx="3">
                  <c:v>5.6999999999999995E-2</c:v>
                </c:pt>
              </c:numCache>
            </c:numRef>
          </c:val>
          <c:extLst>
            <c:ext xmlns:c16="http://schemas.microsoft.com/office/drawing/2014/chart" uri="{C3380CC4-5D6E-409C-BE32-E72D297353CC}">
              <c16:uniqueId val="{00000000-4E91-46CB-B614-7DCB9B92039F}"/>
            </c:ext>
          </c:extLst>
        </c:ser>
        <c:ser>
          <c:idx val="1"/>
          <c:order val="1"/>
          <c:tx>
            <c:strRef>
              <c:f>'[1]1041983&amp;916186 (2)'!$A$31</c:f>
              <c:strCache>
                <c:ptCount val="1"/>
                <c:pt idx="0">
                  <c:v>Listeria innocua</c:v>
                </c:pt>
              </c:strCache>
            </c:strRef>
          </c:tx>
          <c:spPr>
            <a:solidFill>
              <a:schemeClr val="accent4">
                <a:lumMod val="75000"/>
              </a:schemeClr>
            </a:solidFill>
            <a:ln>
              <a:noFill/>
            </a:ln>
            <a:effectLst/>
          </c:spPr>
          <c:invertIfNegative val="0"/>
          <c:cat>
            <c:multiLvlStrRef>
              <c:f>'[1]1041983&amp;916186 (2)'!$B$28:$E$29</c:f>
              <c:multiLvlStrCache>
                <c:ptCount val="4"/>
                <c:lvl>
                  <c:pt idx="0">
                    <c:v>Lm</c:v>
                  </c:pt>
                  <c:pt idx="1">
                    <c:v>Lm</c:v>
                  </c:pt>
                  <c:pt idx="2">
                    <c:v>Neg</c:v>
                  </c:pt>
                  <c:pt idx="3">
                    <c:v>Neg</c:v>
                  </c:pt>
                </c:lvl>
                <c:lvl>
                  <c:pt idx="0">
                    <c:v>32</c:v>
                  </c:pt>
                  <c:pt idx="1">
                    <c:v>97</c:v>
                  </c:pt>
                  <c:pt idx="2">
                    <c:v>10</c:v>
                  </c:pt>
                  <c:pt idx="3">
                    <c:v>21</c:v>
                  </c:pt>
                </c:lvl>
              </c:multiLvlStrCache>
            </c:multiLvlStrRef>
          </c:cat>
          <c:val>
            <c:numRef>
              <c:f>'[1]1041983&amp;916186 (2)'!$B$31:$E$31</c:f>
              <c:numCache>
                <c:formatCode>General</c:formatCode>
                <c:ptCount val="4"/>
                <c:pt idx="0">
                  <c:v>5.1999999999999998E-2</c:v>
                </c:pt>
                <c:pt idx="1">
                  <c:v>0</c:v>
                </c:pt>
                <c:pt idx="2">
                  <c:v>0</c:v>
                </c:pt>
                <c:pt idx="3">
                  <c:v>0</c:v>
                </c:pt>
              </c:numCache>
            </c:numRef>
          </c:val>
          <c:extLst>
            <c:ext xmlns:c16="http://schemas.microsoft.com/office/drawing/2014/chart" uri="{C3380CC4-5D6E-409C-BE32-E72D297353CC}">
              <c16:uniqueId val="{00000001-4E91-46CB-B614-7DCB9B92039F}"/>
            </c:ext>
          </c:extLst>
        </c:ser>
        <c:ser>
          <c:idx val="2"/>
          <c:order val="2"/>
          <c:tx>
            <c:strRef>
              <c:f>'[1]1041983&amp;916186 (2)'!$A$32</c:f>
              <c:strCache>
                <c:ptCount val="1"/>
                <c:pt idx="0">
                  <c:v>Brochothrix</c:v>
                </c:pt>
              </c:strCache>
            </c:strRef>
          </c:tx>
          <c:spPr>
            <a:solidFill>
              <a:schemeClr val="accent6">
                <a:lumMod val="50000"/>
              </a:schemeClr>
            </a:solidFill>
            <a:ln>
              <a:noFill/>
            </a:ln>
            <a:effectLst/>
          </c:spPr>
          <c:invertIfNegative val="0"/>
          <c:cat>
            <c:multiLvlStrRef>
              <c:f>'[1]1041983&amp;916186 (2)'!$B$28:$E$29</c:f>
              <c:multiLvlStrCache>
                <c:ptCount val="4"/>
                <c:lvl>
                  <c:pt idx="0">
                    <c:v>Lm</c:v>
                  </c:pt>
                  <c:pt idx="1">
                    <c:v>Lm</c:v>
                  </c:pt>
                  <c:pt idx="2">
                    <c:v>Neg</c:v>
                  </c:pt>
                  <c:pt idx="3">
                    <c:v>Neg</c:v>
                  </c:pt>
                </c:lvl>
                <c:lvl>
                  <c:pt idx="0">
                    <c:v>32</c:v>
                  </c:pt>
                  <c:pt idx="1">
                    <c:v>97</c:v>
                  </c:pt>
                  <c:pt idx="2">
                    <c:v>10</c:v>
                  </c:pt>
                  <c:pt idx="3">
                    <c:v>21</c:v>
                  </c:pt>
                </c:lvl>
              </c:multiLvlStrCache>
            </c:multiLvlStrRef>
          </c:cat>
          <c:val>
            <c:numRef>
              <c:f>'[1]1041983&amp;916186 (2)'!$B$32:$E$32</c:f>
              <c:numCache>
                <c:formatCode>General</c:formatCode>
                <c:ptCount val="4"/>
                <c:pt idx="0">
                  <c:v>8.8999999999999996E-2</c:v>
                </c:pt>
                <c:pt idx="1">
                  <c:v>10.231999999999999</c:v>
                </c:pt>
                <c:pt idx="2">
                  <c:v>51.628</c:v>
                </c:pt>
                <c:pt idx="3">
                  <c:v>44.619</c:v>
                </c:pt>
              </c:numCache>
            </c:numRef>
          </c:val>
          <c:extLst>
            <c:ext xmlns:c16="http://schemas.microsoft.com/office/drawing/2014/chart" uri="{C3380CC4-5D6E-409C-BE32-E72D297353CC}">
              <c16:uniqueId val="{00000002-4E91-46CB-B614-7DCB9B92039F}"/>
            </c:ext>
          </c:extLst>
        </c:ser>
        <c:ser>
          <c:idx val="3"/>
          <c:order val="3"/>
          <c:tx>
            <c:strRef>
              <c:f>'[1]1041983&amp;916186 (2)'!$A$33</c:f>
              <c:strCache>
                <c:ptCount val="1"/>
                <c:pt idx="0">
                  <c:v>Carnobacterium</c:v>
                </c:pt>
              </c:strCache>
            </c:strRef>
          </c:tx>
          <c:spPr>
            <a:solidFill>
              <a:srgbClr val="264478"/>
            </a:solidFill>
            <a:ln>
              <a:noFill/>
            </a:ln>
            <a:effectLst/>
          </c:spPr>
          <c:invertIfNegative val="0"/>
          <c:cat>
            <c:multiLvlStrRef>
              <c:f>'[1]1041983&amp;916186 (2)'!$B$28:$E$29</c:f>
              <c:multiLvlStrCache>
                <c:ptCount val="4"/>
                <c:lvl>
                  <c:pt idx="0">
                    <c:v>Lm</c:v>
                  </c:pt>
                  <c:pt idx="1">
                    <c:v>Lm</c:v>
                  </c:pt>
                  <c:pt idx="2">
                    <c:v>Neg</c:v>
                  </c:pt>
                  <c:pt idx="3">
                    <c:v>Neg</c:v>
                  </c:pt>
                </c:lvl>
                <c:lvl>
                  <c:pt idx="0">
                    <c:v>32</c:v>
                  </c:pt>
                  <c:pt idx="1">
                    <c:v>97</c:v>
                  </c:pt>
                  <c:pt idx="2">
                    <c:v>10</c:v>
                  </c:pt>
                  <c:pt idx="3">
                    <c:v>21</c:v>
                  </c:pt>
                </c:lvl>
              </c:multiLvlStrCache>
            </c:multiLvlStrRef>
          </c:cat>
          <c:val>
            <c:numRef>
              <c:f>'[1]1041983&amp;916186 (2)'!$B$33:$E$33</c:f>
              <c:numCache>
                <c:formatCode>General</c:formatCode>
                <c:ptCount val="4"/>
                <c:pt idx="0">
                  <c:v>83.467999999999989</c:v>
                </c:pt>
                <c:pt idx="1">
                  <c:v>54.640999999999991</c:v>
                </c:pt>
                <c:pt idx="2">
                  <c:v>34.656999999999996</c:v>
                </c:pt>
                <c:pt idx="3">
                  <c:v>3.6540000000000004</c:v>
                </c:pt>
              </c:numCache>
            </c:numRef>
          </c:val>
          <c:extLst>
            <c:ext xmlns:c16="http://schemas.microsoft.com/office/drawing/2014/chart" uri="{C3380CC4-5D6E-409C-BE32-E72D297353CC}">
              <c16:uniqueId val="{00000003-4E91-46CB-B614-7DCB9B92039F}"/>
            </c:ext>
          </c:extLst>
        </c:ser>
        <c:ser>
          <c:idx val="4"/>
          <c:order val="4"/>
          <c:tx>
            <c:strRef>
              <c:f>'[1]1041983&amp;916186 (2)'!$A$34</c:f>
              <c:strCache>
                <c:ptCount val="1"/>
                <c:pt idx="0">
                  <c:v>Enterococcus</c:v>
                </c:pt>
              </c:strCache>
            </c:strRef>
          </c:tx>
          <c:spPr>
            <a:solidFill>
              <a:srgbClr val="43682B"/>
            </a:solidFill>
            <a:ln>
              <a:noFill/>
            </a:ln>
            <a:effectLst/>
          </c:spPr>
          <c:invertIfNegative val="0"/>
          <c:cat>
            <c:multiLvlStrRef>
              <c:f>'[1]1041983&amp;916186 (2)'!$B$28:$E$29</c:f>
              <c:multiLvlStrCache>
                <c:ptCount val="4"/>
                <c:lvl>
                  <c:pt idx="0">
                    <c:v>Lm</c:v>
                  </c:pt>
                  <c:pt idx="1">
                    <c:v>Lm</c:v>
                  </c:pt>
                  <c:pt idx="2">
                    <c:v>Neg</c:v>
                  </c:pt>
                  <c:pt idx="3">
                    <c:v>Neg</c:v>
                  </c:pt>
                </c:lvl>
                <c:lvl>
                  <c:pt idx="0">
                    <c:v>32</c:v>
                  </c:pt>
                  <c:pt idx="1">
                    <c:v>97</c:v>
                  </c:pt>
                  <c:pt idx="2">
                    <c:v>10</c:v>
                  </c:pt>
                  <c:pt idx="3">
                    <c:v>21</c:v>
                  </c:pt>
                </c:lvl>
              </c:multiLvlStrCache>
            </c:multiLvlStrRef>
          </c:cat>
          <c:val>
            <c:numRef>
              <c:f>'[1]1041983&amp;916186 (2)'!$B$34:$E$34</c:f>
              <c:numCache>
                <c:formatCode>General</c:formatCode>
                <c:ptCount val="4"/>
                <c:pt idx="0">
                  <c:v>9.2260000000000009</c:v>
                </c:pt>
                <c:pt idx="1">
                  <c:v>9.572000000000001</c:v>
                </c:pt>
                <c:pt idx="2">
                  <c:v>0</c:v>
                </c:pt>
                <c:pt idx="3">
                  <c:v>5.8000000000000003E-2</c:v>
                </c:pt>
              </c:numCache>
            </c:numRef>
          </c:val>
          <c:extLst>
            <c:ext xmlns:c16="http://schemas.microsoft.com/office/drawing/2014/chart" uri="{C3380CC4-5D6E-409C-BE32-E72D297353CC}">
              <c16:uniqueId val="{00000004-4E91-46CB-B614-7DCB9B92039F}"/>
            </c:ext>
          </c:extLst>
        </c:ser>
        <c:ser>
          <c:idx val="5"/>
          <c:order val="5"/>
          <c:tx>
            <c:strRef>
              <c:f>'[1]1041983&amp;916186 (2)'!$A$35</c:f>
              <c:strCache>
                <c:ptCount val="1"/>
                <c:pt idx="0">
                  <c:v>Pseudomonas</c:v>
                </c:pt>
              </c:strCache>
            </c:strRef>
          </c:tx>
          <c:spPr>
            <a:solidFill>
              <a:srgbClr val="8CC168"/>
            </a:solidFill>
            <a:ln>
              <a:noFill/>
            </a:ln>
            <a:effectLst/>
          </c:spPr>
          <c:invertIfNegative val="0"/>
          <c:cat>
            <c:multiLvlStrRef>
              <c:f>'[1]1041983&amp;916186 (2)'!$B$28:$E$29</c:f>
              <c:multiLvlStrCache>
                <c:ptCount val="4"/>
                <c:lvl>
                  <c:pt idx="0">
                    <c:v>Lm</c:v>
                  </c:pt>
                  <c:pt idx="1">
                    <c:v>Lm</c:v>
                  </c:pt>
                  <c:pt idx="2">
                    <c:v>Neg</c:v>
                  </c:pt>
                  <c:pt idx="3">
                    <c:v>Neg</c:v>
                  </c:pt>
                </c:lvl>
                <c:lvl>
                  <c:pt idx="0">
                    <c:v>32</c:v>
                  </c:pt>
                  <c:pt idx="1">
                    <c:v>97</c:v>
                  </c:pt>
                  <c:pt idx="2">
                    <c:v>10</c:v>
                  </c:pt>
                  <c:pt idx="3">
                    <c:v>21</c:v>
                  </c:pt>
                </c:lvl>
              </c:multiLvlStrCache>
            </c:multiLvlStrRef>
          </c:cat>
          <c:val>
            <c:numRef>
              <c:f>'[1]1041983&amp;916186 (2)'!$B$35:$E$35</c:f>
              <c:numCache>
                <c:formatCode>General</c:formatCode>
                <c:ptCount val="4"/>
                <c:pt idx="0">
                  <c:v>1.3940000000000001</c:v>
                </c:pt>
                <c:pt idx="1">
                  <c:v>10.514000000000001</c:v>
                </c:pt>
                <c:pt idx="2">
                  <c:v>12.228</c:v>
                </c:pt>
                <c:pt idx="3">
                  <c:v>50.625999999999998</c:v>
                </c:pt>
              </c:numCache>
            </c:numRef>
          </c:val>
          <c:extLst>
            <c:ext xmlns:c16="http://schemas.microsoft.com/office/drawing/2014/chart" uri="{C3380CC4-5D6E-409C-BE32-E72D297353CC}">
              <c16:uniqueId val="{00000005-4E91-46CB-B614-7DCB9B92039F}"/>
            </c:ext>
          </c:extLst>
        </c:ser>
        <c:ser>
          <c:idx val="6"/>
          <c:order val="6"/>
          <c:tx>
            <c:strRef>
              <c:f>'[1]1041983&amp;916186 (2)'!$A$36</c:f>
              <c:strCache>
                <c:ptCount val="1"/>
                <c:pt idx="0">
                  <c:v>Other Taxa</c:v>
                </c:pt>
              </c:strCache>
            </c:strRef>
          </c:tx>
          <c:spPr>
            <a:solidFill>
              <a:srgbClr val="A19D9D"/>
            </a:solidFill>
            <a:ln>
              <a:noFill/>
            </a:ln>
            <a:effectLst/>
          </c:spPr>
          <c:invertIfNegative val="0"/>
          <c:cat>
            <c:multiLvlStrRef>
              <c:f>'[1]1041983&amp;916186 (2)'!$B$28:$E$29</c:f>
              <c:multiLvlStrCache>
                <c:ptCount val="4"/>
                <c:lvl>
                  <c:pt idx="0">
                    <c:v>Lm</c:v>
                  </c:pt>
                  <c:pt idx="1">
                    <c:v>Lm</c:v>
                  </c:pt>
                  <c:pt idx="2">
                    <c:v>Neg</c:v>
                  </c:pt>
                  <c:pt idx="3">
                    <c:v>Neg</c:v>
                  </c:pt>
                </c:lvl>
                <c:lvl>
                  <c:pt idx="0">
                    <c:v>32</c:v>
                  </c:pt>
                  <c:pt idx="1">
                    <c:v>97</c:v>
                  </c:pt>
                  <c:pt idx="2">
                    <c:v>10</c:v>
                  </c:pt>
                  <c:pt idx="3">
                    <c:v>21</c:v>
                  </c:pt>
                </c:lvl>
              </c:multiLvlStrCache>
            </c:multiLvlStrRef>
          </c:cat>
          <c:val>
            <c:numRef>
              <c:f>'[1]1041983&amp;916186 (2)'!$B$36:$E$36</c:f>
              <c:numCache>
                <c:formatCode>General</c:formatCode>
                <c:ptCount val="4"/>
                <c:pt idx="0">
                  <c:v>1.6880000000000004</c:v>
                </c:pt>
                <c:pt idx="1">
                  <c:v>0.251</c:v>
                </c:pt>
                <c:pt idx="2">
                  <c:v>1.1930000000000001</c:v>
                </c:pt>
                <c:pt idx="3">
                  <c:v>0.98599999999999999</c:v>
                </c:pt>
              </c:numCache>
            </c:numRef>
          </c:val>
          <c:extLst>
            <c:ext xmlns:c16="http://schemas.microsoft.com/office/drawing/2014/chart" uri="{C3380CC4-5D6E-409C-BE32-E72D297353CC}">
              <c16:uniqueId val="{00000006-4E91-46CB-B614-7DCB9B92039F}"/>
            </c:ext>
          </c:extLst>
        </c:ser>
        <c:dLbls>
          <c:showLegendKey val="0"/>
          <c:showVal val="0"/>
          <c:showCatName val="0"/>
          <c:showSerName val="0"/>
          <c:showPercent val="0"/>
          <c:showBubbleSize val="0"/>
        </c:dLbls>
        <c:gapWidth val="30"/>
        <c:overlap val="100"/>
        <c:axId val="797815544"/>
        <c:axId val="797815872"/>
      </c:barChart>
      <c:catAx>
        <c:axId val="7978155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797815872"/>
        <c:crosses val="autoZero"/>
        <c:auto val="1"/>
        <c:lblAlgn val="ctr"/>
        <c:lblOffset val="100"/>
        <c:noMultiLvlLbl val="0"/>
      </c:catAx>
      <c:valAx>
        <c:axId val="79781587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1200">
                    <a:latin typeface="Times New Roman" panose="02020603050405020304" pitchFamily="18" charset="0"/>
                    <a:cs typeface="Times New Roman" panose="02020603050405020304" pitchFamily="18" charset="0"/>
                  </a:rPr>
                  <a:t>Percent Abundance</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mn-cs"/>
              </a:defRPr>
            </a:pPr>
            <a:endParaRPr lang="en-US"/>
          </a:p>
        </c:txPr>
        <c:crossAx val="797815544"/>
        <c:crosses val="autoZero"/>
        <c:crossBetween val="between"/>
      </c:valAx>
      <c:spPr>
        <a:noFill/>
        <a:ln>
          <a:noFill/>
        </a:ln>
        <a:effectLst/>
      </c:spPr>
    </c:plotArea>
    <c:legend>
      <c:legendPos val="r"/>
      <c:legendEntry>
        <c:idx val="0"/>
        <c:txPr>
          <a:bodyPr rot="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Entry>
      <c:layout>
        <c:manualLayout>
          <c:xMode val="edge"/>
          <c:yMode val="edge"/>
          <c:x val="0.80016093714421899"/>
          <c:y val="0.18670250967910895"/>
          <c:w val="0.19397336696948128"/>
          <c:h val="0.60638857784001943"/>
        </c:manualLayout>
      </c:layout>
      <c:overlay val="0"/>
      <c:spPr>
        <a:noFill/>
        <a:ln>
          <a:noFill/>
        </a:ln>
        <a:effectLst/>
      </c:spPr>
      <c:txPr>
        <a:bodyPr rot="0" spcFirstLastPara="1" vertOverflow="ellipsis" vert="horz" wrap="square" anchor="ctr" anchorCtr="1"/>
        <a:lstStyle/>
        <a:p>
          <a:pPr>
            <a:defRPr sz="1200" b="0" i="1"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'C:\Users\Brandon.Kocurek\Desktop\[GTgraphs_Paul_new.xlsx]1085015'!$Z$4</c:f>
              <c:strCache>
                <c:ptCount val="1"/>
                <c:pt idx="0">
                  <c:v>Listeria</c:v>
                </c:pt>
              </c:strCache>
            </c:strRef>
          </c:tx>
          <c:spPr>
            <a:pattFill prst="smCheck">
              <a:fgClr>
                <a:srgbClr val="C00000"/>
              </a:fgClr>
              <a:bgClr>
                <a:schemeClr val="bg1"/>
              </a:bgClr>
            </a:pattFill>
            <a:ln>
              <a:noFill/>
            </a:ln>
            <a:effectLst/>
          </c:spPr>
          <c:invertIfNegative val="0"/>
          <c:cat>
            <c:multiLvlStrRef>
              <c:f>'[1]1085015'!$AA$2:$AL$3</c:f>
              <c:multiLvlStrCache>
                <c:ptCount val="12"/>
                <c:lvl>
                  <c:pt idx="0">
                    <c:v>108</c:v>
                  </c:pt>
                  <c:pt idx="1">
                    <c:v>122</c:v>
                  </c:pt>
                  <c:pt idx="2">
                    <c:v>125</c:v>
                  </c:pt>
                  <c:pt idx="3">
                    <c:v>107</c:v>
                  </c:pt>
                  <c:pt idx="4">
                    <c:v>123</c:v>
                  </c:pt>
                  <c:pt idx="5">
                    <c:v>109</c:v>
                  </c:pt>
                  <c:pt idx="6">
                    <c:v>121</c:v>
                  </c:pt>
                  <c:pt idx="7">
                    <c:v>124</c:v>
                  </c:pt>
                  <c:pt idx="8">
                    <c:v>38</c:v>
                  </c:pt>
                  <c:pt idx="9">
                    <c:v>59</c:v>
                  </c:pt>
                  <c:pt idx="10">
                    <c:v>65</c:v>
                  </c:pt>
                  <c:pt idx="11">
                    <c:v>82</c:v>
                  </c:pt>
                </c:lvl>
                <c:lvl>
                  <c:pt idx="0">
                    <c:v>Lm +</c:v>
                  </c:pt>
                  <c:pt idx="1">
                    <c:v>Lm +</c:v>
                  </c:pt>
                  <c:pt idx="2">
                    <c:v>Lm +</c:v>
                  </c:pt>
                  <c:pt idx="3">
                    <c:v>Neg</c:v>
                  </c:pt>
                  <c:pt idx="4">
                    <c:v>Neg</c:v>
                  </c:pt>
                  <c:pt idx="5">
                    <c:v>Neg</c:v>
                  </c:pt>
                  <c:pt idx="6">
                    <c:v>Neg</c:v>
                  </c:pt>
                  <c:pt idx="7">
                    <c:v>Neg</c:v>
                  </c:pt>
                  <c:pt idx="8">
                    <c:v>Neg</c:v>
                  </c:pt>
                  <c:pt idx="9">
                    <c:v>Neg</c:v>
                  </c:pt>
                  <c:pt idx="10">
                    <c:v>Neg</c:v>
                  </c:pt>
                  <c:pt idx="11">
                    <c:v>Neg</c:v>
                  </c:pt>
                </c:lvl>
              </c:multiLvlStrCache>
            </c:multiLvlStrRef>
          </c:cat>
          <c:val>
            <c:numRef>
              <c:f>'[1]1085015'!$AA$4:$AL$4</c:f>
              <c:numCache>
                <c:formatCode>General</c:formatCode>
                <c:ptCount val="12"/>
                <c:pt idx="0">
                  <c:v>81.134999999999991</c:v>
                </c:pt>
                <c:pt idx="1">
                  <c:v>82.405000000000001</c:v>
                </c:pt>
                <c:pt idx="2">
                  <c:v>59.075000000000003</c:v>
                </c:pt>
                <c:pt idx="3">
                  <c:v>15.242999999999999</c:v>
                </c:pt>
                <c:pt idx="4">
                  <c:v>81.33</c:v>
                </c:pt>
                <c:pt idx="5">
                  <c:v>0</c:v>
                </c:pt>
                <c:pt idx="6">
                  <c:v>0</c:v>
                </c:pt>
                <c:pt idx="7">
                  <c:v>0</c:v>
                </c:pt>
                <c:pt idx="8">
                  <c:v>0</c:v>
                </c:pt>
                <c:pt idx="9">
                  <c:v>0</c:v>
                </c:pt>
                <c:pt idx="10">
                  <c:v>0.32600000000000001</c:v>
                </c:pt>
                <c:pt idx="11">
                  <c:v>0</c:v>
                </c:pt>
              </c:numCache>
            </c:numRef>
          </c:val>
          <c:extLst>
            <c:ext xmlns:c16="http://schemas.microsoft.com/office/drawing/2014/chart" uri="{C3380CC4-5D6E-409C-BE32-E72D297353CC}">
              <c16:uniqueId val="{00000000-E717-4521-8034-94E7964AA896}"/>
            </c:ext>
          </c:extLst>
        </c:ser>
        <c:ser>
          <c:idx val="1"/>
          <c:order val="1"/>
          <c:tx>
            <c:strRef>
              <c:f>'C:\Users\Brandon.Kocurek\Desktop\[GTgraphs_Paul_new.xlsx]1085015'!$Z$5</c:f>
              <c:strCache>
                <c:ptCount val="1"/>
                <c:pt idx="0">
                  <c:v>Acinetobacter</c:v>
                </c:pt>
              </c:strCache>
            </c:strRef>
          </c:tx>
          <c:spPr>
            <a:solidFill>
              <a:srgbClr val="EB6C15"/>
            </a:solidFill>
            <a:ln>
              <a:noFill/>
            </a:ln>
            <a:effectLst/>
          </c:spPr>
          <c:invertIfNegative val="0"/>
          <c:cat>
            <c:multiLvlStrRef>
              <c:f>'[1]1085015'!$AA$2:$AL$3</c:f>
              <c:multiLvlStrCache>
                <c:ptCount val="12"/>
                <c:lvl>
                  <c:pt idx="0">
                    <c:v>108</c:v>
                  </c:pt>
                  <c:pt idx="1">
                    <c:v>122</c:v>
                  </c:pt>
                  <c:pt idx="2">
                    <c:v>125</c:v>
                  </c:pt>
                  <c:pt idx="3">
                    <c:v>107</c:v>
                  </c:pt>
                  <c:pt idx="4">
                    <c:v>123</c:v>
                  </c:pt>
                  <c:pt idx="5">
                    <c:v>109</c:v>
                  </c:pt>
                  <c:pt idx="6">
                    <c:v>121</c:v>
                  </c:pt>
                  <c:pt idx="7">
                    <c:v>124</c:v>
                  </c:pt>
                  <c:pt idx="8">
                    <c:v>38</c:v>
                  </c:pt>
                  <c:pt idx="9">
                    <c:v>59</c:v>
                  </c:pt>
                  <c:pt idx="10">
                    <c:v>65</c:v>
                  </c:pt>
                  <c:pt idx="11">
                    <c:v>82</c:v>
                  </c:pt>
                </c:lvl>
                <c:lvl>
                  <c:pt idx="0">
                    <c:v>Lm +</c:v>
                  </c:pt>
                  <c:pt idx="1">
                    <c:v>Lm +</c:v>
                  </c:pt>
                  <c:pt idx="2">
                    <c:v>Lm +</c:v>
                  </c:pt>
                  <c:pt idx="3">
                    <c:v>Neg</c:v>
                  </c:pt>
                  <c:pt idx="4">
                    <c:v>Neg</c:v>
                  </c:pt>
                  <c:pt idx="5">
                    <c:v>Neg</c:v>
                  </c:pt>
                  <c:pt idx="6">
                    <c:v>Neg</c:v>
                  </c:pt>
                  <c:pt idx="7">
                    <c:v>Neg</c:v>
                  </c:pt>
                  <c:pt idx="8">
                    <c:v>Neg</c:v>
                  </c:pt>
                  <c:pt idx="9">
                    <c:v>Neg</c:v>
                  </c:pt>
                  <c:pt idx="10">
                    <c:v>Neg</c:v>
                  </c:pt>
                  <c:pt idx="11">
                    <c:v>Neg</c:v>
                  </c:pt>
                </c:lvl>
              </c:multiLvlStrCache>
            </c:multiLvlStrRef>
          </c:cat>
          <c:val>
            <c:numRef>
              <c:f>'[1]1085015'!$AA$5:$AL$5</c:f>
              <c:numCache>
                <c:formatCode>General</c:formatCode>
                <c:ptCount val="12"/>
                <c:pt idx="0">
                  <c:v>0</c:v>
                </c:pt>
                <c:pt idx="1">
                  <c:v>0</c:v>
                </c:pt>
                <c:pt idx="2">
                  <c:v>0</c:v>
                </c:pt>
                <c:pt idx="3">
                  <c:v>0</c:v>
                </c:pt>
                <c:pt idx="4">
                  <c:v>0</c:v>
                </c:pt>
                <c:pt idx="5">
                  <c:v>0</c:v>
                </c:pt>
                <c:pt idx="6">
                  <c:v>0</c:v>
                </c:pt>
                <c:pt idx="7">
                  <c:v>0</c:v>
                </c:pt>
                <c:pt idx="8">
                  <c:v>0</c:v>
                </c:pt>
                <c:pt idx="9">
                  <c:v>1.2010000000000001</c:v>
                </c:pt>
                <c:pt idx="10">
                  <c:v>0</c:v>
                </c:pt>
                <c:pt idx="11">
                  <c:v>0</c:v>
                </c:pt>
              </c:numCache>
            </c:numRef>
          </c:val>
          <c:extLst>
            <c:ext xmlns:c16="http://schemas.microsoft.com/office/drawing/2014/chart" uri="{C3380CC4-5D6E-409C-BE32-E72D297353CC}">
              <c16:uniqueId val="{00000001-E717-4521-8034-94E7964AA896}"/>
            </c:ext>
          </c:extLst>
        </c:ser>
        <c:ser>
          <c:idx val="2"/>
          <c:order val="2"/>
          <c:tx>
            <c:strRef>
              <c:f>'C:\Users\Brandon.Kocurek\Desktop\[GTgraphs_Paul_new.xlsx]1085015'!$Z$6</c:f>
              <c:strCache>
                <c:ptCount val="1"/>
                <c:pt idx="0">
                  <c:v>Bacillus</c:v>
                </c:pt>
              </c:strCache>
            </c:strRef>
          </c:tx>
          <c:spPr>
            <a:solidFill>
              <a:srgbClr val="E2AC00"/>
            </a:solidFill>
            <a:ln>
              <a:noFill/>
            </a:ln>
            <a:effectLst/>
          </c:spPr>
          <c:invertIfNegative val="0"/>
          <c:cat>
            <c:multiLvlStrRef>
              <c:f>'[1]1085015'!$AA$2:$AL$3</c:f>
              <c:multiLvlStrCache>
                <c:ptCount val="12"/>
                <c:lvl>
                  <c:pt idx="0">
                    <c:v>108</c:v>
                  </c:pt>
                  <c:pt idx="1">
                    <c:v>122</c:v>
                  </c:pt>
                  <c:pt idx="2">
                    <c:v>125</c:v>
                  </c:pt>
                  <c:pt idx="3">
                    <c:v>107</c:v>
                  </c:pt>
                  <c:pt idx="4">
                    <c:v>123</c:v>
                  </c:pt>
                  <c:pt idx="5">
                    <c:v>109</c:v>
                  </c:pt>
                  <c:pt idx="6">
                    <c:v>121</c:v>
                  </c:pt>
                  <c:pt idx="7">
                    <c:v>124</c:v>
                  </c:pt>
                  <c:pt idx="8">
                    <c:v>38</c:v>
                  </c:pt>
                  <c:pt idx="9">
                    <c:v>59</c:v>
                  </c:pt>
                  <c:pt idx="10">
                    <c:v>65</c:v>
                  </c:pt>
                  <c:pt idx="11">
                    <c:v>82</c:v>
                  </c:pt>
                </c:lvl>
                <c:lvl>
                  <c:pt idx="0">
                    <c:v>Lm +</c:v>
                  </c:pt>
                  <c:pt idx="1">
                    <c:v>Lm +</c:v>
                  </c:pt>
                  <c:pt idx="2">
                    <c:v>Lm +</c:v>
                  </c:pt>
                  <c:pt idx="3">
                    <c:v>Neg</c:v>
                  </c:pt>
                  <c:pt idx="4">
                    <c:v>Neg</c:v>
                  </c:pt>
                  <c:pt idx="5">
                    <c:v>Neg</c:v>
                  </c:pt>
                  <c:pt idx="6">
                    <c:v>Neg</c:v>
                  </c:pt>
                  <c:pt idx="7">
                    <c:v>Neg</c:v>
                  </c:pt>
                  <c:pt idx="8">
                    <c:v>Neg</c:v>
                  </c:pt>
                  <c:pt idx="9">
                    <c:v>Neg</c:v>
                  </c:pt>
                  <c:pt idx="10">
                    <c:v>Neg</c:v>
                  </c:pt>
                  <c:pt idx="11">
                    <c:v>Neg</c:v>
                  </c:pt>
                </c:lvl>
              </c:multiLvlStrCache>
            </c:multiLvlStrRef>
          </c:cat>
          <c:val>
            <c:numRef>
              <c:f>'[1]1085015'!$AA$6:$AL$6</c:f>
              <c:numCache>
                <c:formatCode>General</c:formatCode>
                <c:ptCount val="12"/>
                <c:pt idx="0">
                  <c:v>0</c:v>
                </c:pt>
                <c:pt idx="1">
                  <c:v>0</c:v>
                </c:pt>
                <c:pt idx="2">
                  <c:v>0</c:v>
                </c:pt>
                <c:pt idx="3">
                  <c:v>2.9920000000000004</c:v>
                </c:pt>
                <c:pt idx="4">
                  <c:v>0</c:v>
                </c:pt>
                <c:pt idx="5">
                  <c:v>0</c:v>
                </c:pt>
                <c:pt idx="6">
                  <c:v>0</c:v>
                </c:pt>
                <c:pt idx="7">
                  <c:v>0</c:v>
                </c:pt>
                <c:pt idx="8">
                  <c:v>0</c:v>
                </c:pt>
                <c:pt idx="9">
                  <c:v>0</c:v>
                </c:pt>
                <c:pt idx="10">
                  <c:v>51.016999999999996</c:v>
                </c:pt>
                <c:pt idx="11">
                  <c:v>0</c:v>
                </c:pt>
              </c:numCache>
            </c:numRef>
          </c:val>
          <c:extLst>
            <c:ext xmlns:c16="http://schemas.microsoft.com/office/drawing/2014/chart" uri="{C3380CC4-5D6E-409C-BE32-E72D297353CC}">
              <c16:uniqueId val="{00000002-E717-4521-8034-94E7964AA896}"/>
            </c:ext>
          </c:extLst>
        </c:ser>
        <c:ser>
          <c:idx val="3"/>
          <c:order val="3"/>
          <c:tx>
            <c:strRef>
              <c:f>'C:\Users\Brandon.Kocurek\Desktop\[GTgraphs_Paul_new.xlsx]1085015'!$Z$7</c:f>
              <c:strCache>
                <c:ptCount val="1"/>
                <c:pt idx="0">
                  <c:v>Enterobacter</c:v>
                </c:pt>
              </c:strCache>
            </c:strRef>
          </c:tx>
          <c:spPr>
            <a:solidFill>
              <a:srgbClr val="00BC7D"/>
            </a:solidFill>
            <a:ln>
              <a:noFill/>
            </a:ln>
            <a:effectLst/>
          </c:spPr>
          <c:invertIfNegative val="0"/>
          <c:cat>
            <c:multiLvlStrRef>
              <c:f>'[1]1085015'!$AA$2:$AL$3</c:f>
              <c:multiLvlStrCache>
                <c:ptCount val="12"/>
                <c:lvl>
                  <c:pt idx="0">
                    <c:v>108</c:v>
                  </c:pt>
                  <c:pt idx="1">
                    <c:v>122</c:v>
                  </c:pt>
                  <c:pt idx="2">
                    <c:v>125</c:v>
                  </c:pt>
                  <c:pt idx="3">
                    <c:v>107</c:v>
                  </c:pt>
                  <c:pt idx="4">
                    <c:v>123</c:v>
                  </c:pt>
                  <c:pt idx="5">
                    <c:v>109</c:v>
                  </c:pt>
                  <c:pt idx="6">
                    <c:v>121</c:v>
                  </c:pt>
                  <c:pt idx="7">
                    <c:v>124</c:v>
                  </c:pt>
                  <c:pt idx="8">
                    <c:v>38</c:v>
                  </c:pt>
                  <c:pt idx="9">
                    <c:v>59</c:v>
                  </c:pt>
                  <c:pt idx="10">
                    <c:v>65</c:v>
                  </c:pt>
                  <c:pt idx="11">
                    <c:v>82</c:v>
                  </c:pt>
                </c:lvl>
                <c:lvl>
                  <c:pt idx="0">
                    <c:v>Lm +</c:v>
                  </c:pt>
                  <c:pt idx="1">
                    <c:v>Lm +</c:v>
                  </c:pt>
                  <c:pt idx="2">
                    <c:v>Lm +</c:v>
                  </c:pt>
                  <c:pt idx="3">
                    <c:v>Neg</c:v>
                  </c:pt>
                  <c:pt idx="4">
                    <c:v>Neg</c:v>
                  </c:pt>
                  <c:pt idx="5">
                    <c:v>Neg</c:v>
                  </c:pt>
                  <c:pt idx="6">
                    <c:v>Neg</c:v>
                  </c:pt>
                  <c:pt idx="7">
                    <c:v>Neg</c:v>
                  </c:pt>
                  <c:pt idx="8">
                    <c:v>Neg</c:v>
                  </c:pt>
                  <c:pt idx="9">
                    <c:v>Neg</c:v>
                  </c:pt>
                  <c:pt idx="10">
                    <c:v>Neg</c:v>
                  </c:pt>
                  <c:pt idx="11">
                    <c:v>Neg</c:v>
                  </c:pt>
                </c:lvl>
              </c:multiLvlStrCache>
            </c:multiLvlStrRef>
          </c:cat>
          <c:val>
            <c:numRef>
              <c:f>'[1]1085015'!$AA$7:$AL$7</c:f>
              <c:numCache>
                <c:formatCode>General</c:formatCode>
                <c:ptCount val="12"/>
                <c:pt idx="0">
                  <c:v>0</c:v>
                </c:pt>
                <c:pt idx="1">
                  <c:v>0</c:v>
                </c:pt>
                <c:pt idx="2">
                  <c:v>20.693999999999999</c:v>
                </c:pt>
                <c:pt idx="3">
                  <c:v>1.206</c:v>
                </c:pt>
                <c:pt idx="4">
                  <c:v>0</c:v>
                </c:pt>
                <c:pt idx="5">
                  <c:v>0</c:v>
                </c:pt>
                <c:pt idx="6">
                  <c:v>0</c:v>
                </c:pt>
                <c:pt idx="7">
                  <c:v>0</c:v>
                </c:pt>
                <c:pt idx="8">
                  <c:v>0</c:v>
                </c:pt>
                <c:pt idx="9">
                  <c:v>54.969000000000001</c:v>
                </c:pt>
                <c:pt idx="10">
                  <c:v>0</c:v>
                </c:pt>
                <c:pt idx="11">
                  <c:v>0</c:v>
                </c:pt>
              </c:numCache>
            </c:numRef>
          </c:val>
          <c:extLst>
            <c:ext xmlns:c16="http://schemas.microsoft.com/office/drawing/2014/chart" uri="{C3380CC4-5D6E-409C-BE32-E72D297353CC}">
              <c16:uniqueId val="{00000003-E717-4521-8034-94E7964AA896}"/>
            </c:ext>
          </c:extLst>
        </c:ser>
        <c:ser>
          <c:idx val="4"/>
          <c:order val="4"/>
          <c:tx>
            <c:strRef>
              <c:f>'C:\Users\Brandon.Kocurek\Desktop\[GTgraphs_Paul_new.xlsx]1085015'!$Z$8</c:f>
              <c:strCache>
                <c:ptCount val="1"/>
                <c:pt idx="0">
                  <c:v>Enterococcus</c:v>
                </c:pt>
              </c:strCache>
            </c:strRef>
          </c:tx>
          <c:spPr>
            <a:solidFill>
              <a:srgbClr val="43682B"/>
            </a:solidFill>
            <a:ln>
              <a:noFill/>
            </a:ln>
            <a:effectLst/>
          </c:spPr>
          <c:invertIfNegative val="0"/>
          <c:cat>
            <c:multiLvlStrRef>
              <c:f>'[1]1085015'!$AA$2:$AL$3</c:f>
              <c:multiLvlStrCache>
                <c:ptCount val="12"/>
                <c:lvl>
                  <c:pt idx="0">
                    <c:v>108</c:v>
                  </c:pt>
                  <c:pt idx="1">
                    <c:v>122</c:v>
                  </c:pt>
                  <c:pt idx="2">
                    <c:v>125</c:v>
                  </c:pt>
                  <c:pt idx="3">
                    <c:v>107</c:v>
                  </c:pt>
                  <c:pt idx="4">
                    <c:v>123</c:v>
                  </c:pt>
                  <c:pt idx="5">
                    <c:v>109</c:v>
                  </c:pt>
                  <c:pt idx="6">
                    <c:v>121</c:v>
                  </c:pt>
                  <c:pt idx="7">
                    <c:v>124</c:v>
                  </c:pt>
                  <c:pt idx="8">
                    <c:v>38</c:v>
                  </c:pt>
                  <c:pt idx="9">
                    <c:v>59</c:v>
                  </c:pt>
                  <c:pt idx="10">
                    <c:v>65</c:v>
                  </c:pt>
                  <c:pt idx="11">
                    <c:v>82</c:v>
                  </c:pt>
                </c:lvl>
                <c:lvl>
                  <c:pt idx="0">
                    <c:v>Lm +</c:v>
                  </c:pt>
                  <c:pt idx="1">
                    <c:v>Lm +</c:v>
                  </c:pt>
                  <c:pt idx="2">
                    <c:v>Lm +</c:v>
                  </c:pt>
                  <c:pt idx="3">
                    <c:v>Neg</c:v>
                  </c:pt>
                  <c:pt idx="4">
                    <c:v>Neg</c:v>
                  </c:pt>
                  <c:pt idx="5">
                    <c:v>Neg</c:v>
                  </c:pt>
                  <c:pt idx="6">
                    <c:v>Neg</c:v>
                  </c:pt>
                  <c:pt idx="7">
                    <c:v>Neg</c:v>
                  </c:pt>
                  <c:pt idx="8">
                    <c:v>Neg</c:v>
                  </c:pt>
                  <c:pt idx="9">
                    <c:v>Neg</c:v>
                  </c:pt>
                  <c:pt idx="10">
                    <c:v>Neg</c:v>
                  </c:pt>
                  <c:pt idx="11">
                    <c:v>Neg</c:v>
                  </c:pt>
                </c:lvl>
              </c:multiLvlStrCache>
            </c:multiLvlStrRef>
          </c:cat>
          <c:val>
            <c:numRef>
              <c:f>'[1]1085015'!$AA$8:$AL$8</c:f>
              <c:numCache>
                <c:formatCode>General</c:formatCode>
                <c:ptCount val="12"/>
                <c:pt idx="0">
                  <c:v>0</c:v>
                </c:pt>
                <c:pt idx="1">
                  <c:v>0</c:v>
                </c:pt>
                <c:pt idx="2">
                  <c:v>0</c:v>
                </c:pt>
                <c:pt idx="3">
                  <c:v>5.4990000000000006</c:v>
                </c:pt>
                <c:pt idx="4">
                  <c:v>0</c:v>
                </c:pt>
                <c:pt idx="5">
                  <c:v>0</c:v>
                </c:pt>
                <c:pt idx="6">
                  <c:v>0</c:v>
                </c:pt>
                <c:pt idx="7">
                  <c:v>0</c:v>
                </c:pt>
                <c:pt idx="8">
                  <c:v>2.657</c:v>
                </c:pt>
                <c:pt idx="9">
                  <c:v>0.55000000000000004</c:v>
                </c:pt>
                <c:pt idx="10">
                  <c:v>0</c:v>
                </c:pt>
                <c:pt idx="11">
                  <c:v>93.953999999999979</c:v>
                </c:pt>
              </c:numCache>
            </c:numRef>
          </c:val>
          <c:extLst>
            <c:ext xmlns:c16="http://schemas.microsoft.com/office/drawing/2014/chart" uri="{C3380CC4-5D6E-409C-BE32-E72D297353CC}">
              <c16:uniqueId val="{00000004-E717-4521-8034-94E7964AA896}"/>
            </c:ext>
          </c:extLst>
        </c:ser>
        <c:ser>
          <c:idx val="5"/>
          <c:order val="5"/>
          <c:tx>
            <c:strRef>
              <c:f>'C:\Users\Brandon.Kocurek\Desktop\[GTgraphs_Paul_new.xlsx]1085015'!$Z$9</c:f>
              <c:strCache>
                <c:ptCount val="1"/>
                <c:pt idx="0">
                  <c:v>Klebsiella</c:v>
                </c:pt>
              </c:strCache>
            </c:strRef>
          </c:tx>
          <c:spPr>
            <a:solidFill>
              <a:srgbClr val="000099"/>
            </a:solidFill>
            <a:ln>
              <a:noFill/>
            </a:ln>
            <a:effectLst/>
          </c:spPr>
          <c:invertIfNegative val="0"/>
          <c:cat>
            <c:multiLvlStrRef>
              <c:f>'[1]1085015'!$AA$2:$AL$3</c:f>
              <c:multiLvlStrCache>
                <c:ptCount val="12"/>
                <c:lvl>
                  <c:pt idx="0">
                    <c:v>108</c:v>
                  </c:pt>
                  <c:pt idx="1">
                    <c:v>122</c:v>
                  </c:pt>
                  <c:pt idx="2">
                    <c:v>125</c:v>
                  </c:pt>
                  <c:pt idx="3">
                    <c:v>107</c:v>
                  </c:pt>
                  <c:pt idx="4">
                    <c:v>123</c:v>
                  </c:pt>
                  <c:pt idx="5">
                    <c:v>109</c:v>
                  </c:pt>
                  <c:pt idx="6">
                    <c:v>121</c:v>
                  </c:pt>
                  <c:pt idx="7">
                    <c:v>124</c:v>
                  </c:pt>
                  <c:pt idx="8">
                    <c:v>38</c:v>
                  </c:pt>
                  <c:pt idx="9">
                    <c:v>59</c:v>
                  </c:pt>
                  <c:pt idx="10">
                    <c:v>65</c:v>
                  </c:pt>
                  <c:pt idx="11">
                    <c:v>82</c:v>
                  </c:pt>
                </c:lvl>
                <c:lvl>
                  <c:pt idx="0">
                    <c:v>Lm +</c:v>
                  </c:pt>
                  <c:pt idx="1">
                    <c:v>Lm +</c:v>
                  </c:pt>
                  <c:pt idx="2">
                    <c:v>Lm +</c:v>
                  </c:pt>
                  <c:pt idx="3">
                    <c:v>Neg</c:v>
                  </c:pt>
                  <c:pt idx="4">
                    <c:v>Neg</c:v>
                  </c:pt>
                  <c:pt idx="5">
                    <c:v>Neg</c:v>
                  </c:pt>
                  <c:pt idx="6">
                    <c:v>Neg</c:v>
                  </c:pt>
                  <c:pt idx="7">
                    <c:v>Neg</c:v>
                  </c:pt>
                  <c:pt idx="8">
                    <c:v>Neg</c:v>
                  </c:pt>
                  <c:pt idx="9">
                    <c:v>Neg</c:v>
                  </c:pt>
                  <c:pt idx="10">
                    <c:v>Neg</c:v>
                  </c:pt>
                  <c:pt idx="11">
                    <c:v>Neg</c:v>
                  </c:pt>
                </c:lvl>
              </c:multiLvlStrCache>
            </c:multiLvlStrRef>
          </c:cat>
          <c:val>
            <c:numRef>
              <c:f>'[1]1085015'!$AA$9:$AL$9</c:f>
              <c:numCache>
                <c:formatCode>General</c:formatCode>
                <c:ptCount val="12"/>
                <c:pt idx="0">
                  <c:v>0</c:v>
                </c:pt>
                <c:pt idx="1">
                  <c:v>0</c:v>
                </c:pt>
                <c:pt idx="2">
                  <c:v>2.8650000000000002</c:v>
                </c:pt>
                <c:pt idx="3">
                  <c:v>0.82</c:v>
                </c:pt>
                <c:pt idx="4">
                  <c:v>0</c:v>
                </c:pt>
                <c:pt idx="5">
                  <c:v>0</c:v>
                </c:pt>
                <c:pt idx="6">
                  <c:v>0</c:v>
                </c:pt>
                <c:pt idx="7">
                  <c:v>0</c:v>
                </c:pt>
                <c:pt idx="8">
                  <c:v>0</c:v>
                </c:pt>
                <c:pt idx="9">
                  <c:v>0</c:v>
                </c:pt>
                <c:pt idx="10">
                  <c:v>0</c:v>
                </c:pt>
                <c:pt idx="11">
                  <c:v>0</c:v>
                </c:pt>
              </c:numCache>
            </c:numRef>
          </c:val>
          <c:extLst>
            <c:ext xmlns:c16="http://schemas.microsoft.com/office/drawing/2014/chart" uri="{C3380CC4-5D6E-409C-BE32-E72D297353CC}">
              <c16:uniqueId val="{00000005-E717-4521-8034-94E7964AA896}"/>
            </c:ext>
          </c:extLst>
        </c:ser>
        <c:ser>
          <c:idx val="6"/>
          <c:order val="6"/>
          <c:tx>
            <c:strRef>
              <c:f>'C:\Users\Brandon.Kocurek\Desktop\[GTgraphs_Paul_new.xlsx]1085015'!$Z$10</c:f>
              <c:strCache>
                <c:ptCount val="1"/>
                <c:pt idx="0">
                  <c:v>Lactococcus</c:v>
                </c:pt>
              </c:strCache>
            </c:strRef>
          </c:tx>
          <c:spPr>
            <a:solidFill>
              <a:srgbClr val="85B4DF"/>
            </a:solidFill>
            <a:ln>
              <a:noFill/>
            </a:ln>
            <a:effectLst/>
          </c:spPr>
          <c:invertIfNegative val="0"/>
          <c:cat>
            <c:multiLvlStrRef>
              <c:f>'[1]1085015'!$AA$2:$AL$3</c:f>
              <c:multiLvlStrCache>
                <c:ptCount val="12"/>
                <c:lvl>
                  <c:pt idx="0">
                    <c:v>108</c:v>
                  </c:pt>
                  <c:pt idx="1">
                    <c:v>122</c:v>
                  </c:pt>
                  <c:pt idx="2">
                    <c:v>125</c:v>
                  </c:pt>
                  <c:pt idx="3">
                    <c:v>107</c:v>
                  </c:pt>
                  <c:pt idx="4">
                    <c:v>123</c:v>
                  </c:pt>
                  <c:pt idx="5">
                    <c:v>109</c:v>
                  </c:pt>
                  <c:pt idx="6">
                    <c:v>121</c:v>
                  </c:pt>
                  <c:pt idx="7">
                    <c:v>124</c:v>
                  </c:pt>
                  <c:pt idx="8">
                    <c:v>38</c:v>
                  </c:pt>
                  <c:pt idx="9">
                    <c:v>59</c:v>
                  </c:pt>
                  <c:pt idx="10">
                    <c:v>65</c:v>
                  </c:pt>
                  <c:pt idx="11">
                    <c:v>82</c:v>
                  </c:pt>
                </c:lvl>
                <c:lvl>
                  <c:pt idx="0">
                    <c:v>Lm +</c:v>
                  </c:pt>
                  <c:pt idx="1">
                    <c:v>Lm +</c:v>
                  </c:pt>
                  <c:pt idx="2">
                    <c:v>Lm +</c:v>
                  </c:pt>
                  <c:pt idx="3">
                    <c:v>Neg</c:v>
                  </c:pt>
                  <c:pt idx="4">
                    <c:v>Neg</c:v>
                  </c:pt>
                  <c:pt idx="5">
                    <c:v>Neg</c:v>
                  </c:pt>
                  <c:pt idx="6">
                    <c:v>Neg</c:v>
                  </c:pt>
                  <c:pt idx="7">
                    <c:v>Neg</c:v>
                  </c:pt>
                  <c:pt idx="8">
                    <c:v>Neg</c:v>
                  </c:pt>
                  <c:pt idx="9">
                    <c:v>Neg</c:v>
                  </c:pt>
                  <c:pt idx="10">
                    <c:v>Neg</c:v>
                  </c:pt>
                  <c:pt idx="11">
                    <c:v>Neg</c:v>
                  </c:pt>
                </c:lvl>
              </c:multiLvlStrCache>
            </c:multiLvlStrRef>
          </c:cat>
          <c:val>
            <c:numRef>
              <c:f>'[1]1085015'!$AA$10:$AL$10</c:f>
              <c:numCache>
                <c:formatCode>General</c:formatCode>
                <c:ptCount val="12"/>
                <c:pt idx="0">
                  <c:v>0</c:v>
                </c:pt>
                <c:pt idx="1">
                  <c:v>0</c:v>
                </c:pt>
                <c:pt idx="2">
                  <c:v>0</c:v>
                </c:pt>
                <c:pt idx="3">
                  <c:v>4.4870000000000001</c:v>
                </c:pt>
                <c:pt idx="4">
                  <c:v>0</c:v>
                </c:pt>
                <c:pt idx="5">
                  <c:v>0</c:v>
                </c:pt>
                <c:pt idx="6">
                  <c:v>0</c:v>
                </c:pt>
                <c:pt idx="7">
                  <c:v>0</c:v>
                </c:pt>
                <c:pt idx="8">
                  <c:v>84.290999999999997</c:v>
                </c:pt>
                <c:pt idx="9">
                  <c:v>17.863</c:v>
                </c:pt>
                <c:pt idx="10">
                  <c:v>0</c:v>
                </c:pt>
                <c:pt idx="11">
                  <c:v>0</c:v>
                </c:pt>
              </c:numCache>
            </c:numRef>
          </c:val>
          <c:extLst>
            <c:ext xmlns:c16="http://schemas.microsoft.com/office/drawing/2014/chart" uri="{C3380CC4-5D6E-409C-BE32-E72D297353CC}">
              <c16:uniqueId val="{00000006-E717-4521-8034-94E7964AA896}"/>
            </c:ext>
          </c:extLst>
        </c:ser>
        <c:ser>
          <c:idx val="7"/>
          <c:order val="7"/>
          <c:tx>
            <c:strRef>
              <c:f>'C:\Users\Brandon.Kocurek\Desktop\[GTgraphs_Paul_new.xlsx]1085015'!$Z$11</c:f>
              <c:strCache>
                <c:ptCount val="1"/>
                <c:pt idx="0">
                  <c:v>Leuconostoc</c:v>
                </c:pt>
              </c:strCache>
            </c:strRef>
          </c:tx>
          <c:spPr>
            <a:solidFill>
              <a:srgbClr val="9E480E"/>
            </a:solidFill>
            <a:ln>
              <a:noFill/>
            </a:ln>
            <a:effectLst/>
          </c:spPr>
          <c:invertIfNegative val="0"/>
          <c:cat>
            <c:multiLvlStrRef>
              <c:f>'[1]1085015'!$AA$2:$AL$3</c:f>
              <c:multiLvlStrCache>
                <c:ptCount val="12"/>
                <c:lvl>
                  <c:pt idx="0">
                    <c:v>108</c:v>
                  </c:pt>
                  <c:pt idx="1">
                    <c:v>122</c:v>
                  </c:pt>
                  <c:pt idx="2">
                    <c:v>125</c:v>
                  </c:pt>
                  <c:pt idx="3">
                    <c:v>107</c:v>
                  </c:pt>
                  <c:pt idx="4">
                    <c:v>123</c:v>
                  </c:pt>
                  <c:pt idx="5">
                    <c:v>109</c:v>
                  </c:pt>
                  <c:pt idx="6">
                    <c:v>121</c:v>
                  </c:pt>
                  <c:pt idx="7">
                    <c:v>124</c:v>
                  </c:pt>
                  <c:pt idx="8">
                    <c:v>38</c:v>
                  </c:pt>
                  <c:pt idx="9">
                    <c:v>59</c:v>
                  </c:pt>
                  <c:pt idx="10">
                    <c:v>65</c:v>
                  </c:pt>
                  <c:pt idx="11">
                    <c:v>82</c:v>
                  </c:pt>
                </c:lvl>
                <c:lvl>
                  <c:pt idx="0">
                    <c:v>Lm +</c:v>
                  </c:pt>
                  <c:pt idx="1">
                    <c:v>Lm +</c:v>
                  </c:pt>
                  <c:pt idx="2">
                    <c:v>Lm +</c:v>
                  </c:pt>
                  <c:pt idx="3">
                    <c:v>Neg</c:v>
                  </c:pt>
                  <c:pt idx="4">
                    <c:v>Neg</c:v>
                  </c:pt>
                  <c:pt idx="5">
                    <c:v>Neg</c:v>
                  </c:pt>
                  <c:pt idx="6">
                    <c:v>Neg</c:v>
                  </c:pt>
                  <c:pt idx="7">
                    <c:v>Neg</c:v>
                  </c:pt>
                  <c:pt idx="8">
                    <c:v>Neg</c:v>
                  </c:pt>
                  <c:pt idx="9">
                    <c:v>Neg</c:v>
                  </c:pt>
                  <c:pt idx="10">
                    <c:v>Neg</c:v>
                  </c:pt>
                  <c:pt idx="11">
                    <c:v>Neg</c:v>
                  </c:pt>
                </c:lvl>
              </c:multiLvlStrCache>
            </c:multiLvlStrRef>
          </c:cat>
          <c:val>
            <c:numRef>
              <c:f>'[1]1085015'!$AA$11:$AL$11</c:f>
              <c:numCache>
                <c:formatCode>General</c:formatCode>
                <c:ptCount val="12"/>
                <c:pt idx="0">
                  <c:v>0</c:v>
                </c:pt>
                <c:pt idx="1">
                  <c:v>0</c:v>
                </c:pt>
                <c:pt idx="2">
                  <c:v>0</c:v>
                </c:pt>
                <c:pt idx="3">
                  <c:v>0</c:v>
                </c:pt>
                <c:pt idx="4">
                  <c:v>0</c:v>
                </c:pt>
                <c:pt idx="5">
                  <c:v>0</c:v>
                </c:pt>
                <c:pt idx="6">
                  <c:v>0</c:v>
                </c:pt>
                <c:pt idx="7">
                  <c:v>0</c:v>
                </c:pt>
                <c:pt idx="8">
                  <c:v>1.054</c:v>
                </c:pt>
                <c:pt idx="9">
                  <c:v>0</c:v>
                </c:pt>
                <c:pt idx="10">
                  <c:v>0</c:v>
                </c:pt>
                <c:pt idx="11">
                  <c:v>0</c:v>
                </c:pt>
              </c:numCache>
            </c:numRef>
          </c:val>
          <c:extLst>
            <c:ext xmlns:c16="http://schemas.microsoft.com/office/drawing/2014/chart" uri="{C3380CC4-5D6E-409C-BE32-E72D297353CC}">
              <c16:uniqueId val="{00000007-E717-4521-8034-94E7964AA896}"/>
            </c:ext>
          </c:extLst>
        </c:ser>
        <c:ser>
          <c:idx val="8"/>
          <c:order val="8"/>
          <c:tx>
            <c:strRef>
              <c:f>'C:\Users\Brandon.Kocurek\Desktop\[GTgraphs_Paul_new.xlsx]1085015'!$Z$12</c:f>
              <c:strCache>
                <c:ptCount val="1"/>
                <c:pt idx="0">
                  <c:v>Meiothermus</c:v>
                </c:pt>
              </c:strCache>
            </c:strRef>
          </c:tx>
          <c:spPr>
            <a:solidFill>
              <a:srgbClr val="66FFFF"/>
            </a:solidFill>
            <a:ln>
              <a:noFill/>
            </a:ln>
            <a:effectLst/>
          </c:spPr>
          <c:invertIfNegative val="0"/>
          <c:cat>
            <c:multiLvlStrRef>
              <c:f>'[1]1085015'!$AA$2:$AL$3</c:f>
              <c:multiLvlStrCache>
                <c:ptCount val="12"/>
                <c:lvl>
                  <c:pt idx="0">
                    <c:v>108</c:v>
                  </c:pt>
                  <c:pt idx="1">
                    <c:v>122</c:v>
                  </c:pt>
                  <c:pt idx="2">
                    <c:v>125</c:v>
                  </c:pt>
                  <c:pt idx="3">
                    <c:v>107</c:v>
                  </c:pt>
                  <c:pt idx="4">
                    <c:v>123</c:v>
                  </c:pt>
                  <c:pt idx="5">
                    <c:v>109</c:v>
                  </c:pt>
                  <c:pt idx="6">
                    <c:v>121</c:v>
                  </c:pt>
                  <c:pt idx="7">
                    <c:v>124</c:v>
                  </c:pt>
                  <c:pt idx="8">
                    <c:v>38</c:v>
                  </c:pt>
                  <c:pt idx="9">
                    <c:v>59</c:v>
                  </c:pt>
                  <c:pt idx="10">
                    <c:v>65</c:v>
                  </c:pt>
                  <c:pt idx="11">
                    <c:v>82</c:v>
                  </c:pt>
                </c:lvl>
                <c:lvl>
                  <c:pt idx="0">
                    <c:v>Lm +</c:v>
                  </c:pt>
                  <c:pt idx="1">
                    <c:v>Lm +</c:v>
                  </c:pt>
                  <c:pt idx="2">
                    <c:v>Lm +</c:v>
                  </c:pt>
                  <c:pt idx="3">
                    <c:v>Neg</c:v>
                  </c:pt>
                  <c:pt idx="4">
                    <c:v>Neg</c:v>
                  </c:pt>
                  <c:pt idx="5">
                    <c:v>Neg</c:v>
                  </c:pt>
                  <c:pt idx="6">
                    <c:v>Neg</c:v>
                  </c:pt>
                  <c:pt idx="7">
                    <c:v>Neg</c:v>
                  </c:pt>
                  <c:pt idx="8">
                    <c:v>Neg</c:v>
                  </c:pt>
                  <c:pt idx="9">
                    <c:v>Neg</c:v>
                  </c:pt>
                  <c:pt idx="10">
                    <c:v>Neg</c:v>
                  </c:pt>
                  <c:pt idx="11">
                    <c:v>Neg</c:v>
                  </c:pt>
                </c:lvl>
              </c:multiLvlStrCache>
            </c:multiLvlStrRef>
          </c:cat>
          <c:val>
            <c:numRef>
              <c:f>'[1]1085015'!$AA$12:$AL$12</c:f>
              <c:numCache>
                <c:formatCode>General</c:formatCode>
                <c:ptCount val="12"/>
                <c:pt idx="0">
                  <c:v>0</c:v>
                </c:pt>
                <c:pt idx="1">
                  <c:v>0</c:v>
                </c:pt>
                <c:pt idx="2">
                  <c:v>0</c:v>
                </c:pt>
                <c:pt idx="3">
                  <c:v>0.57899999999999996</c:v>
                </c:pt>
                <c:pt idx="4">
                  <c:v>0</c:v>
                </c:pt>
                <c:pt idx="5">
                  <c:v>0</c:v>
                </c:pt>
                <c:pt idx="6">
                  <c:v>0</c:v>
                </c:pt>
                <c:pt idx="7">
                  <c:v>0</c:v>
                </c:pt>
                <c:pt idx="8">
                  <c:v>0</c:v>
                </c:pt>
                <c:pt idx="9">
                  <c:v>0</c:v>
                </c:pt>
                <c:pt idx="10">
                  <c:v>8.3460000000000001</c:v>
                </c:pt>
                <c:pt idx="11">
                  <c:v>0</c:v>
                </c:pt>
              </c:numCache>
            </c:numRef>
          </c:val>
          <c:extLst>
            <c:ext xmlns:c16="http://schemas.microsoft.com/office/drawing/2014/chart" uri="{C3380CC4-5D6E-409C-BE32-E72D297353CC}">
              <c16:uniqueId val="{00000008-E717-4521-8034-94E7964AA896}"/>
            </c:ext>
          </c:extLst>
        </c:ser>
        <c:ser>
          <c:idx val="9"/>
          <c:order val="9"/>
          <c:tx>
            <c:strRef>
              <c:f>'C:\Users\Brandon.Kocurek\Desktop\[GTgraphs_Paul_new.xlsx]1085015'!$Z$13</c:f>
              <c:strCache>
                <c:ptCount val="1"/>
                <c:pt idx="0">
                  <c:v>Pseudomonas</c:v>
                </c:pt>
              </c:strCache>
            </c:strRef>
          </c:tx>
          <c:spPr>
            <a:solidFill>
              <a:srgbClr val="8CC168"/>
            </a:solidFill>
            <a:ln>
              <a:noFill/>
            </a:ln>
            <a:effectLst/>
          </c:spPr>
          <c:invertIfNegative val="0"/>
          <c:cat>
            <c:multiLvlStrRef>
              <c:f>'[1]1085015'!$AA$2:$AL$3</c:f>
              <c:multiLvlStrCache>
                <c:ptCount val="12"/>
                <c:lvl>
                  <c:pt idx="0">
                    <c:v>108</c:v>
                  </c:pt>
                  <c:pt idx="1">
                    <c:v>122</c:v>
                  </c:pt>
                  <c:pt idx="2">
                    <c:v>125</c:v>
                  </c:pt>
                  <c:pt idx="3">
                    <c:v>107</c:v>
                  </c:pt>
                  <c:pt idx="4">
                    <c:v>123</c:v>
                  </c:pt>
                  <c:pt idx="5">
                    <c:v>109</c:v>
                  </c:pt>
                  <c:pt idx="6">
                    <c:v>121</c:v>
                  </c:pt>
                  <c:pt idx="7">
                    <c:v>124</c:v>
                  </c:pt>
                  <c:pt idx="8">
                    <c:v>38</c:v>
                  </c:pt>
                  <c:pt idx="9">
                    <c:v>59</c:v>
                  </c:pt>
                  <c:pt idx="10">
                    <c:v>65</c:v>
                  </c:pt>
                  <c:pt idx="11">
                    <c:v>82</c:v>
                  </c:pt>
                </c:lvl>
                <c:lvl>
                  <c:pt idx="0">
                    <c:v>Lm +</c:v>
                  </c:pt>
                  <c:pt idx="1">
                    <c:v>Lm +</c:v>
                  </c:pt>
                  <c:pt idx="2">
                    <c:v>Lm +</c:v>
                  </c:pt>
                  <c:pt idx="3">
                    <c:v>Neg</c:v>
                  </c:pt>
                  <c:pt idx="4">
                    <c:v>Neg</c:v>
                  </c:pt>
                  <c:pt idx="5">
                    <c:v>Neg</c:v>
                  </c:pt>
                  <c:pt idx="6">
                    <c:v>Neg</c:v>
                  </c:pt>
                  <c:pt idx="7">
                    <c:v>Neg</c:v>
                  </c:pt>
                  <c:pt idx="8">
                    <c:v>Neg</c:v>
                  </c:pt>
                  <c:pt idx="9">
                    <c:v>Neg</c:v>
                  </c:pt>
                  <c:pt idx="10">
                    <c:v>Neg</c:v>
                  </c:pt>
                  <c:pt idx="11">
                    <c:v>Neg</c:v>
                  </c:pt>
                </c:lvl>
              </c:multiLvlStrCache>
            </c:multiLvlStrRef>
          </c:cat>
          <c:val>
            <c:numRef>
              <c:f>'[1]1085015'!$AA$13:$AL$13</c:f>
              <c:numCache>
                <c:formatCode>General</c:formatCode>
                <c:ptCount val="12"/>
                <c:pt idx="0">
                  <c:v>15.311</c:v>
                </c:pt>
                <c:pt idx="1">
                  <c:v>14.436999999999999</c:v>
                </c:pt>
                <c:pt idx="2">
                  <c:v>6.5949999999999998</c:v>
                </c:pt>
                <c:pt idx="3">
                  <c:v>21.757000000000001</c:v>
                </c:pt>
                <c:pt idx="4">
                  <c:v>13.914999999999999</c:v>
                </c:pt>
                <c:pt idx="5">
                  <c:v>91.658000000000001</c:v>
                </c:pt>
                <c:pt idx="6">
                  <c:v>92.992999999999995</c:v>
                </c:pt>
                <c:pt idx="7">
                  <c:v>92.282000000000011</c:v>
                </c:pt>
                <c:pt idx="8">
                  <c:v>0</c:v>
                </c:pt>
                <c:pt idx="9">
                  <c:v>13.006999999999998</c:v>
                </c:pt>
                <c:pt idx="10">
                  <c:v>30.981000000000002</c:v>
                </c:pt>
                <c:pt idx="11">
                  <c:v>0</c:v>
                </c:pt>
              </c:numCache>
            </c:numRef>
          </c:val>
          <c:extLst>
            <c:ext xmlns:c16="http://schemas.microsoft.com/office/drawing/2014/chart" uri="{C3380CC4-5D6E-409C-BE32-E72D297353CC}">
              <c16:uniqueId val="{00000009-E717-4521-8034-94E7964AA896}"/>
            </c:ext>
          </c:extLst>
        </c:ser>
        <c:ser>
          <c:idx val="10"/>
          <c:order val="10"/>
          <c:tx>
            <c:strRef>
              <c:f>'C:\Users\Brandon.Kocurek\Desktop\[GTgraphs_Paul_new.xlsx]1085015'!$Z$14</c:f>
              <c:strCache>
                <c:ptCount val="1"/>
                <c:pt idx="0">
                  <c:v>Serratia</c:v>
                </c:pt>
              </c:strCache>
            </c:strRef>
          </c:tx>
          <c:spPr>
            <a:solidFill>
              <a:srgbClr val="FFD757"/>
            </a:solidFill>
            <a:ln>
              <a:noFill/>
            </a:ln>
            <a:effectLst/>
          </c:spPr>
          <c:invertIfNegative val="0"/>
          <c:cat>
            <c:multiLvlStrRef>
              <c:f>'[1]1085015'!$AA$2:$AL$3</c:f>
              <c:multiLvlStrCache>
                <c:ptCount val="12"/>
                <c:lvl>
                  <c:pt idx="0">
                    <c:v>108</c:v>
                  </c:pt>
                  <c:pt idx="1">
                    <c:v>122</c:v>
                  </c:pt>
                  <c:pt idx="2">
                    <c:v>125</c:v>
                  </c:pt>
                  <c:pt idx="3">
                    <c:v>107</c:v>
                  </c:pt>
                  <c:pt idx="4">
                    <c:v>123</c:v>
                  </c:pt>
                  <c:pt idx="5">
                    <c:v>109</c:v>
                  </c:pt>
                  <c:pt idx="6">
                    <c:v>121</c:v>
                  </c:pt>
                  <c:pt idx="7">
                    <c:v>124</c:v>
                  </c:pt>
                  <c:pt idx="8">
                    <c:v>38</c:v>
                  </c:pt>
                  <c:pt idx="9">
                    <c:v>59</c:v>
                  </c:pt>
                  <c:pt idx="10">
                    <c:v>65</c:v>
                  </c:pt>
                  <c:pt idx="11">
                    <c:v>82</c:v>
                  </c:pt>
                </c:lvl>
                <c:lvl>
                  <c:pt idx="0">
                    <c:v>Lm +</c:v>
                  </c:pt>
                  <c:pt idx="1">
                    <c:v>Lm +</c:v>
                  </c:pt>
                  <c:pt idx="2">
                    <c:v>Lm +</c:v>
                  </c:pt>
                  <c:pt idx="3">
                    <c:v>Neg</c:v>
                  </c:pt>
                  <c:pt idx="4">
                    <c:v>Neg</c:v>
                  </c:pt>
                  <c:pt idx="5">
                    <c:v>Neg</c:v>
                  </c:pt>
                  <c:pt idx="6">
                    <c:v>Neg</c:v>
                  </c:pt>
                  <c:pt idx="7">
                    <c:v>Neg</c:v>
                  </c:pt>
                  <c:pt idx="8">
                    <c:v>Neg</c:v>
                  </c:pt>
                  <c:pt idx="9">
                    <c:v>Neg</c:v>
                  </c:pt>
                  <c:pt idx="10">
                    <c:v>Neg</c:v>
                  </c:pt>
                  <c:pt idx="11">
                    <c:v>Neg</c:v>
                  </c:pt>
                </c:lvl>
              </c:multiLvlStrCache>
            </c:multiLvlStrRef>
          </c:cat>
          <c:val>
            <c:numRef>
              <c:f>'[1]1085015'!$AA$14:$AL$14</c:f>
              <c:numCache>
                <c:formatCode>General</c:formatCode>
                <c:ptCount val="12"/>
                <c:pt idx="0">
                  <c:v>0</c:v>
                </c:pt>
                <c:pt idx="1">
                  <c:v>0</c:v>
                </c:pt>
                <c:pt idx="2">
                  <c:v>2.6189999999999998</c:v>
                </c:pt>
                <c:pt idx="3">
                  <c:v>1.0129999999999999</c:v>
                </c:pt>
                <c:pt idx="4">
                  <c:v>0</c:v>
                </c:pt>
                <c:pt idx="5">
                  <c:v>0</c:v>
                </c:pt>
                <c:pt idx="6">
                  <c:v>0</c:v>
                </c:pt>
                <c:pt idx="7">
                  <c:v>0</c:v>
                </c:pt>
                <c:pt idx="8">
                  <c:v>0</c:v>
                </c:pt>
                <c:pt idx="9">
                  <c:v>1.609</c:v>
                </c:pt>
                <c:pt idx="10">
                  <c:v>0</c:v>
                </c:pt>
                <c:pt idx="11">
                  <c:v>0</c:v>
                </c:pt>
              </c:numCache>
            </c:numRef>
          </c:val>
          <c:extLst>
            <c:ext xmlns:c16="http://schemas.microsoft.com/office/drawing/2014/chart" uri="{C3380CC4-5D6E-409C-BE32-E72D297353CC}">
              <c16:uniqueId val="{0000000A-E717-4521-8034-94E7964AA896}"/>
            </c:ext>
          </c:extLst>
        </c:ser>
        <c:ser>
          <c:idx val="11"/>
          <c:order val="11"/>
          <c:tx>
            <c:strRef>
              <c:f>'C:\Users\Brandon.Kocurek\Desktop\[GTgraphs_Paul_new.xlsx]1085015'!$Z$15</c:f>
              <c:strCache>
                <c:ptCount val="1"/>
                <c:pt idx="0">
                  <c:v>Vibrio</c:v>
                </c:pt>
              </c:strCache>
            </c:strRef>
          </c:tx>
          <c:spPr>
            <a:solidFill>
              <a:srgbClr val="FF0000"/>
            </a:solidFill>
            <a:ln>
              <a:noFill/>
            </a:ln>
            <a:effectLst/>
          </c:spPr>
          <c:invertIfNegative val="0"/>
          <c:cat>
            <c:multiLvlStrRef>
              <c:f>'[1]1085015'!$AA$2:$AL$3</c:f>
              <c:multiLvlStrCache>
                <c:ptCount val="12"/>
                <c:lvl>
                  <c:pt idx="0">
                    <c:v>108</c:v>
                  </c:pt>
                  <c:pt idx="1">
                    <c:v>122</c:v>
                  </c:pt>
                  <c:pt idx="2">
                    <c:v>125</c:v>
                  </c:pt>
                  <c:pt idx="3">
                    <c:v>107</c:v>
                  </c:pt>
                  <c:pt idx="4">
                    <c:v>123</c:v>
                  </c:pt>
                  <c:pt idx="5">
                    <c:v>109</c:v>
                  </c:pt>
                  <c:pt idx="6">
                    <c:v>121</c:v>
                  </c:pt>
                  <c:pt idx="7">
                    <c:v>124</c:v>
                  </c:pt>
                  <c:pt idx="8">
                    <c:v>38</c:v>
                  </c:pt>
                  <c:pt idx="9">
                    <c:v>59</c:v>
                  </c:pt>
                  <c:pt idx="10">
                    <c:v>65</c:v>
                  </c:pt>
                  <c:pt idx="11">
                    <c:v>82</c:v>
                  </c:pt>
                </c:lvl>
                <c:lvl>
                  <c:pt idx="0">
                    <c:v>Lm +</c:v>
                  </c:pt>
                  <c:pt idx="1">
                    <c:v>Lm +</c:v>
                  </c:pt>
                  <c:pt idx="2">
                    <c:v>Lm +</c:v>
                  </c:pt>
                  <c:pt idx="3">
                    <c:v>Neg</c:v>
                  </c:pt>
                  <c:pt idx="4">
                    <c:v>Neg</c:v>
                  </c:pt>
                  <c:pt idx="5">
                    <c:v>Neg</c:v>
                  </c:pt>
                  <c:pt idx="6">
                    <c:v>Neg</c:v>
                  </c:pt>
                  <c:pt idx="7">
                    <c:v>Neg</c:v>
                  </c:pt>
                  <c:pt idx="8">
                    <c:v>Neg</c:v>
                  </c:pt>
                  <c:pt idx="9">
                    <c:v>Neg</c:v>
                  </c:pt>
                  <c:pt idx="10">
                    <c:v>Neg</c:v>
                  </c:pt>
                  <c:pt idx="11">
                    <c:v>Neg</c:v>
                  </c:pt>
                </c:lvl>
              </c:multiLvlStrCache>
            </c:multiLvlStrRef>
          </c:cat>
          <c:val>
            <c:numRef>
              <c:f>'[1]1085015'!$AA$15:$AL$15</c:f>
              <c:numCache>
                <c:formatCode>General</c:formatCode>
                <c:ptCount val="12"/>
                <c:pt idx="0">
                  <c:v>0</c:v>
                </c:pt>
                <c:pt idx="1">
                  <c:v>0</c:v>
                </c:pt>
                <c:pt idx="2">
                  <c:v>0</c:v>
                </c:pt>
                <c:pt idx="3">
                  <c:v>0.96499999999999997</c:v>
                </c:pt>
                <c:pt idx="4">
                  <c:v>0</c:v>
                </c:pt>
                <c:pt idx="5">
                  <c:v>0</c:v>
                </c:pt>
                <c:pt idx="6">
                  <c:v>0</c:v>
                </c:pt>
                <c:pt idx="7">
                  <c:v>0</c:v>
                </c:pt>
                <c:pt idx="8">
                  <c:v>0</c:v>
                </c:pt>
                <c:pt idx="9">
                  <c:v>0.69299999999999995</c:v>
                </c:pt>
                <c:pt idx="10">
                  <c:v>0</c:v>
                </c:pt>
                <c:pt idx="11">
                  <c:v>0</c:v>
                </c:pt>
              </c:numCache>
            </c:numRef>
          </c:val>
          <c:extLst>
            <c:ext xmlns:c16="http://schemas.microsoft.com/office/drawing/2014/chart" uri="{C3380CC4-5D6E-409C-BE32-E72D297353CC}">
              <c16:uniqueId val="{0000000B-E717-4521-8034-94E7964AA896}"/>
            </c:ext>
          </c:extLst>
        </c:ser>
        <c:ser>
          <c:idx val="12"/>
          <c:order val="12"/>
          <c:tx>
            <c:strRef>
              <c:f>'C:\Users\Brandon.Kocurek\Desktop\[GTgraphs_Paul_new.xlsx]1085015'!$Z$16</c:f>
              <c:strCache>
                <c:ptCount val="1"/>
                <c:pt idx="0">
                  <c:v>Other Taxa</c:v>
                </c:pt>
              </c:strCache>
            </c:strRef>
          </c:tx>
          <c:spPr>
            <a:solidFill>
              <a:srgbClr val="A19D9D"/>
            </a:solidFill>
            <a:ln>
              <a:noFill/>
            </a:ln>
            <a:effectLst/>
          </c:spPr>
          <c:invertIfNegative val="0"/>
          <c:cat>
            <c:multiLvlStrRef>
              <c:f>'[1]1085015'!$AA$2:$AL$3</c:f>
              <c:multiLvlStrCache>
                <c:ptCount val="12"/>
                <c:lvl>
                  <c:pt idx="0">
                    <c:v>108</c:v>
                  </c:pt>
                  <c:pt idx="1">
                    <c:v>122</c:v>
                  </c:pt>
                  <c:pt idx="2">
                    <c:v>125</c:v>
                  </c:pt>
                  <c:pt idx="3">
                    <c:v>107</c:v>
                  </c:pt>
                  <c:pt idx="4">
                    <c:v>123</c:v>
                  </c:pt>
                  <c:pt idx="5">
                    <c:v>109</c:v>
                  </c:pt>
                  <c:pt idx="6">
                    <c:v>121</c:v>
                  </c:pt>
                  <c:pt idx="7">
                    <c:v>124</c:v>
                  </c:pt>
                  <c:pt idx="8">
                    <c:v>38</c:v>
                  </c:pt>
                  <c:pt idx="9">
                    <c:v>59</c:v>
                  </c:pt>
                  <c:pt idx="10">
                    <c:v>65</c:v>
                  </c:pt>
                  <c:pt idx="11">
                    <c:v>82</c:v>
                  </c:pt>
                </c:lvl>
                <c:lvl>
                  <c:pt idx="0">
                    <c:v>Lm +</c:v>
                  </c:pt>
                  <c:pt idx="1">
                    <c:v>Lm +</c:v>
                  </c:pt>
                  <c:pt idx="2">
                    <c:v>Lm +</c:v>
                  </c:pt>
                  <c:pt idx="3">
                    <c:v>Neg</c:v>
                  </c:pt>
                  <c:pt idx="4">
                    <c:v>Neg</c:v>
                  </c:pt>
                  <c:pt idx="5">
                    <c:v>Neg</c:v>
                  </c:pt>
                  <c:pt idx="6">
                    <c:v>Neg</c:v>
                  </c:pt>
                  <c:pt idx="7">
                    <c:v>Neg</c:v>
                  </c:pt>
                  <c:pt idx="8">
                    <c:v>Neg</c:v>
                  </c:pt>
                  <c:pt idx="9">
                    <c:v>Neg</c:v>
                  </c:pt>
                  <c:pt idx="10">
                    <c:v>Neg</c:v>
                  </c:pt>
                  <c:pt idx="11">
                    <c:v>Neg</c:v>
                  </c:pt>
                </c:lvl>
              </c:multiLvlStrCache>
            </c:multiLvlStrRef>
          </c:cat>
          <c:val>
            <c:numRef>
              <c:f>'[1]1085015'!$AA$16:$AL$16</c:f>
              <c:numCache>
                <c:formatCode>General</c:formatCode>
                <c:ptCount val="12"/>
                <c:pt idx="0">
                  <c:v>0</c:v>
                </c:pt>
                <c:pt idx="1">
                  <c:v>0</c:v>
                </c:pt>
                <c:pt idx="2">
                  <c:v>2.4460000000000002</c:v>
                </c:pt>
                <c:pt idx="3">
                  <c:v>13.117999999999995</c:v>
                </c:pt>
                <c:pt idx="4">
                  <c:v>0</c:v>
                </c:pt>
                <c:pt idx="5">
                  <c:v>0.51400000000000001</c:v>
                </c:pt>
                <c:pt idx="6">
                  <c:v>0</c:v>
                </c:pt>
                <c:pt idx="7">
                  <c:v>0</c:v>
                </c:pt>
                <c:pt idx="8">
                  <c:v>7.375</c:v>
                </c:pt>
                <c:pt idx="9">
                  <c:v>4.3730000000000002</c:v>
                </c:pt>
                <c:pt idx="10">
                  <c:v>3.8280000000000003</c:v>
                </c:pt>
                <c:pt idx="11">
                  <c:v>1.0649999999999999</c:v>
                </c:pt>
              </c:numCache>
            </c:numRef>
          </c:val>
          <c:extLst>
            <c:ext xmlns:c16="http://schemas.microsoft.com/office/drawing/2014/chart" uri="{C3380CC4-5D6E-409C-BE32-E72D297353CC}">
              <c16:uniqueId val="{0000000C-E717-4521-8034-94E7964AA896}"/>
            </c:ext>
          </c:extLst>
        </c:ser>
        <c:ser>
          <c:idx val="13"/>
          <c:order val="13"/>
          <c:tx>
            <c:strRef>
              <c:f>'C:\Users\Brandon.Kocurek\Desktop\[GTgraphs_Paul_new.xlsx]1085015'!$Z$17</c:f>
              <c:strCache>
                <c:ptCount val="1"/>
                <c:pt idx="0">
                  <c:v>Unclassified</c:v>
                </c:pt>
              </c:strCache>
            </c:strRef>
          </c:tx>
          <c:spPr>
            <a:pattFill prst="dkHorz">
              <a:fgClr>
                <a:srgbClr val="6D6D6D"/>
              </a:fgClr>
              <a:bgClr>
                <a:schemeClr val="bg1"/>
              </a:bgClr>
            </a:pattFill>
            <a:ln>
              <a:noFill/>
            </a:ln>
            <a:effectLst/>
          </c:spPr>
          <c:invertIfNegative val="0"/>
          <c:cat>
            <c:multiLvlStrRef>
              <c:f>'[1]1085015'!$AA$2:$AL$3</c:f>
              <c:multiLvlStrCache>
                <c:ptCount val="12"/>
                <c:lvl>
                  <c:pt idx="0">
                    <c:v>108</c:v>
                  </c:pt>
                  <c:pt idx="1">
                    <c:v>122</c:v>
                  </c:pt>
                  <c:pt idx="2">
                    <c:v>125</c:v>
                  </c:pt>
                  <c:pt idx="3">
                    <c:v>107</c:v>
                  </c:pt>
                  <c:pt idx="4">
                    <c:v>123</c:v>
                  </c:pt>
                  <c:pt idx="5">
                    <c:v>109</c:v>
                  </c:pt>
                  <c:pt idx="6">
                    <c:v>121</c:v>
                  </c:pt>
                  <c:pt idx="7">
                    <c:v>124</c:v>
                  </c:pt>
                  <c:pt idx="8">
                    <c:v>38</c:v>
                  </c:pt>
                  <c:pt idx="9">
                    <c:v>59</c:v>
                  </c:pt>
                  <c:pt idx="10">
                    <c:v>65</c:v>
                  </c:pt>
                  <c:pt idx="11">
                    <c:v>82</c:v>
                  </c:pt>
                </c:lvl>
                <c:lvl>
                  <c:pt idx="0">
                    <c:v>Lm +</c:v>
                  </c:pt>
                  <c:pt idx="1">
                    <c:v>Lm +</c:v>
                  </c:pt>
                  <c:pt idx="2">
                    <c:v>Lm +</c:v>
                  </c:pt>
                  <c:pt idx="3">
                    <c:v>Neg</c:v>
                  </c:pt>
                  <c:pt idx="4">
                    <c:v>Neg</c:v>
                  </c:pt>
                  <c:pt idx="5">
                    <c:v>Neg</c:v>
                  </c:pt>
                  <c:pt idx="6">
                    <c:v>Neg</c:v>
                  </c:pt>
                  <c:pt idx="7">
                    <c:v>Neg</c:v>
                  </c:pt>
                  <c:pt idx="8">
                    <c:v>Neg</c:v>
                  </c:pt>
                  <c:pt idx="9">
                    <c:v>Neg</c:v>
                  </c:pt>
                  <c:pt idx="10">
                    <c:v>Neg</c:v>
                  </c:pt>
                  <c:pt idx="11">
                    <c:v>Neg</c:v>
                  </c:pt>
                </c:lvl>
              </c:multiLvlStrCache>
            </c:multiLvlStrRef>
          </c:cat>
          <c:val>
            <c:numRef>
              <c:f>'[1]1085015'!$AA$17:$AL$17</c:f>
              <c:numCache>
                <c:formatCode>General</c:formatCode>
                <c:ptCount val="12"/>
                <c:pt idx="0">
                  <c:v>3.5550000000000002</c:v>
                </c:pt>
                <c:pt idx="1">
                  <c:v>3.1579999999999999</c:v>
                </c:pt>
                <c:pt idx="2">
                  <c:v>5.7060000000000004</c:v>
                </c:pt>
                <c:pt idx="3">
                  <c:v>32.32</c:v>
                </c:pt>
                <c:pt idx="4">
                  <c:v>4.7549999999999999</c:v>
                </c:pt>
                <c:pt idx="5">
                  <c:v>7.8280000000000003</c:v>
                </c:pt>
                <c:pt idx="6">
                  <c:v>7.0069999999999997</c:v>
                </c:pt>
                <c:pt idx="7">
                  <c:v>7.718</c:v>
                </c:pt>
                <c:pt idx="8">
                  <c:v>4.6239999999999997</c:v>
                </c:pt>
                <c:pt idx="9">
                  <c:v>5.7350000000000003</c:v>
                </c:pt>
                <c:pt idx="10">
                  <c:v>5.5039999999999996</c:v>
                </c:pt>
                <c:pt idx="11">
                  <c:v>4.9809999999999999</c:v>
                </c:pt>
              </c:numCache>
            </c:numRef>
          </c:val>
          <c:extLst>
            <c:ext xmlns:c16="http://schemas.microsoft.com/office/drawing/2014/chart" uri="{C3380CC4-5D6E-409C-BE32-E72D297353CC}">
              <c16:uniqueId val="{0000000D-E717-4521-8034-94E7964AA896}"/>
            </c:ext>
          </c:extLst>
        </c:ser>
        <c:dLbls>
          <c:showLegendKey val="0"/>
          <c:showVal val="0"/>
          <c:showCatName val="0"/>
          <c:showSerName val="0"/>
          <c:showPercent val="0"/>
          <c:showBubbleSize val="0"/>
        </c:dLbls>
        <c:gapWidth val="30"/>
        <c:overlap val="100"/>
        <c:axId val="657126592"/>
        <c:axId val="657126920"/>
      </c:barChart>
      <c:catAx>
        <c:axId val="6571265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mn-cs"/>
              </a:defRPr>
            </a:pPr>
            <a:endParaRPr lang="en-US"/>
          </a:p>
        </c:txPr>
        <c:crossAx val="657126920"/>
        <c:crosses val="autoZero"/>
        <c:auto val="1"/>
        <c:lblAlgn val="ctr"/>
        <c:lblOffset val="100"/>
        <c:noMultiLvlLbl val="0"/>
      </c:catAx>
      <c:valAx>
        <c:axId val="65712692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mn-cs"/>
              </a:defRPr>
            </a:pPr>
            <a:endParaRPr lang="en-US"/>
          </a:p>
        </c:txPr>
        <c:crossAx val="657126592"/>
        <c:crosses val="autoZero"/>
        <c:crossBetween val="between"/>
      </c:valAx>
      <c:spPr>
        <a:noFill/>
        <a:ln>
          <a:noFill/>
        </a:ln>
        <a:effectLst/>
      </c:spPr>
    </c:plotArea>
    <c:legend>
      <c:legendPos val="r"/>
      <c:legendEntry>
        <c:idx val="0"/>
        <c:txPr>
          <a:bodyPr rot="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mn-cs"/>
              </a:defRPr>
            </a:pPr>
            <a:endParaRPr lang="en-US"/>
          </a:p>
        </c:txPr>
      </c:legendEntry>
      <c:legendEntry>
        <c:idx val="1"/>
        <c:txPr>
          <a:bodyPr rot="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mn-cs"/>
              </a:defRPr>
            </a:pPr>
            <a:endParaRPr lang="en-US"/>
          </a:p>
        </c:txPr>
      </c:legendEntry>
      <c:layout>
        <c:manualLayout>
          <c:xMode val="edge"/>
          <c:yMode val="edge"/>
          <c:x val="0.86621379877528726"/>
          <c:y val="6.9136428409802581E-2"/>
          <c:w val="0.12498943695629186"/>
          <c:h val="0.90235545581631393"/>
        </c:manualLayout>
      </c:layout>
      <c:overlay val="0"/>
      <c:spPr>
        <a:noFill/>
        <a:ln>
          <a:noFill/>
        </a:ln>
        <a:effectLst/>
      </c:spPr>
      <c:txPr>
        <a:bodyPr rot="0" spcFirstLastPara="1" vertOverflow="ellipsis" vert="horz" wrap="square" anchor="ctr" anchorCtr="1"/>
        <a:lstStyle/>
        <a:p>
          <a:pPr>
            <a:defRPr sz="1200" b="0" i="1" u="none" strike="noStrike" kern="1200" baseline="0">
              <a:solidFill>
                <a:schemeClr val="tx1">
                  <a:lumMod val="65000"/>
                  <a:lumOff val="35000"/>
                </a:schemeClr>
              </a:solidFill>
              <a:latin typeface="Times New Roman" panose="02020603050405020304" pitchFamily="18" charset="0"/>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0F94F1F9-670B-4BD8-A79A-22FF1A005646}" type="datetimeFigureOut">
              <a:rPr lang="en-US" smtClean="0"/>
              <a:t>9/17/2019</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70488F4B-C8AB-4DED-82A3-6F6C06D43A36}" type="slidenum">
              <a:rPr lang="en-US" smtClean="0"/>
              <a:t>‹#›</a:t>
            </a:fld>
            <a:endParaRPr lang="en-US"/>
          </a:p>
        </p:txBody>
      </p:sp>
    </p:spTree>
    <p:extLst>
      <p:ext uri="{BB962C8B-B14F-4D97-AF65-F5344CB8AC3E}">
        <p14:creationId xmlns:p14="http://schemas.microsoft.com/office/powerpoint/2010/main" val="2943650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Good Afternoon Everyone.  I’d like to first say thank you to the GenomeTrakr organizers for inviting me to give a talk today.  It’s exciting to be here and it’s also exciting to share with you this pilot study that was started just a little over a year ago.  I’m a regulatory microbiologist and my first real exposure to metagenomics was when this study started so I’m fairly new to this field. This is a huge collaboration with 3 different centers involving many scientists.  Let me first give you a very brief introduction to our lab.</a:t>
            </a:r>
            <a:endParaRPr lang="en-US" dirty="0"/>
          </a:p>
        </p:txBody>
      </p:sp>
      <p:sp>
        <p:nvSpPr>
          <p:cNvPr id="4" name="Slide Number Placeholder 3"/>
          <p:cNvSpPr>
            <a:spLocks noGrp="1"/>
          </p:cNvSpPr>
          <p:nvPr>
            <p:ph type="sldNum" sz="quarter" idx="5"/>
          </p:nvPr>
        </p:nvSpPr>
        <p:spPr/>
        <p:txBody>
          <a:bodyPr/>
          <a:lstStyle/>
          <a:p>
            <a:fld id="{70488F4B-C8AB-4DED-82A3-6F6C06D43A36}" type="slidenum">
              <a:rPr lang="en-US" smtClean="0"/>
              <a:t>1</a:t>
            </a:fld>
            <a:endParaRPr lang="en-US"/>
          </a:p>
        </p:txBody>
      </p:sp>
    </p:spTree>
    <p:extLst>
      <p:ext uri="{BB962C8B-B14F-4D97-AF65-F5344CB8AC3E}">
        <p14:creationId xmlns:p14="http://schemas.microsoft.com/office/powerpoint/2010/main" val="17242764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0488F4B-C8AB-4DED-82A3-6F6C06D43A36}" type="slidenum">
              <a:rPr lang="en-US" smtClean="0"/>
              <a:t>11</a:t>
            </a:fld>
            <a:endParaRPr lang="en-US"/>
          </a:p>
        </p:txBody>
      </p:sp>
    </p:spTree>
    <p:extLst>
      <p:ext uri="{BB962C8B-B14F-4D97-AF65-F5344CB8AC3E}">
        <p14:creationId xmlns:p14="http://schemas.microsoft.com/office/powerpoint/2010/main" val="23173484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0488F4B-C8AB-4DED-82A3-6F6C06D43A36}" type="slidenum">
              <a:rPr lang="en-US" smtClean="0"/>
              <a:t>12</a:t>
            </a:fld>
            <a:endParaRPr lang="en-US"/>
          </a:p>
        </p:txBody>
      </p:sp>
    </p:spTree>
    <p:extLst>
      <p:ext uri="{BB962C8B-B14F-4D97-AF65-F5344CB8AC3E}">
        <p14:creationId xmlns:p14="http://schemas.microsoft.com/office/powerpoint/2010/main" val="38464875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0488F4B-C8AB-4DED-82A3-6F6C06D43A36}" type="slidenum">
              <a:rPr lang="en-US" smtClean="0"/>
              <a:t>13</a:t>
            </a:fld>
            <a:endParaRPr lang="en-US"/>
          </a:p>
        </p:txBody>
      </p:sp>
    </p:spTree>
    <p:extLst>
      <p:ext uri="{BB962C8B-B14F-4D97-AF65-F5344CB8AC3E}">
        <p14:creationId xmlns:p14="http://schemas.microsoft.com/office/powerpoint/2010/main" val="7343190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0488F4B-C8AB-4DED-82A3-6F6C06D43A36}" type="slidenum">
              <a:rPr lang="en-US" smtClean="0"/>
              <a:t>14</a:t>
            </a:fld>
            <a:endParaRPr lang="en-US"/>
          </a:p>
        </p:txBody>
      </p:sp>
    </p:spTree>
    <p:extLst>
      <p:ext uri="{BB962C8B-B14F-4D97-AF65-F5344CB8AC3E}">
        <p14:creationId xmlns:p14="http://schemas.microsoft.com/office/powerpoint/2010/main" val="35469273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0488F4B-C8AB-4DED-82A3-6F6C06D43A36}" type="slidenum">
              <a:rPr lang="en-US" smtClean="0"/>
              <a:t>15</a:t>
            </a:fld>
            <a:endParaRPr lang="en-US"/>
          </a:p>
        </p:txBody>
      </p:sp>
    </p:spTree>
    <p:extLst>
      <p:ext uri="{BB962C8B-B14F-4D97-AF65-F5344CB8AC3E}">
        <p14:creationId xmlns:p14="http://schemas.microsoft.com/office/powerpoint/2010/main" val="14103034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you’re looking at 11 different seafood commodities and their microbiomes by using 16S metagenomics. Each colored bar is a bacterial genus and the size of the bar is correlated to the percent abundance of reads for that genus. Each entire column represents the microbiome for that seafood sample and this bar chart is showing the percent reads at 1 hour pre-enrichment.  As you can see all the many different colors, these seafood samples are highly diverse.  I’ll walk you through a few of the genera that we are seeing at pre-enrichment.  </a:t>
            </a:r>
          </a:p>
          <a:p>
            <a:endParaRPr lang="en-US" dirty="0"/>
          </a:p>
          <a:p>
            <a:r>
              <a:rPr lang="en-US" dirty="0" err="1"/>
              <a:t>Vagococcus</a:t>
            </a:r>
            <a:r>
              <a:rPr lang="en-US" dirty="0"/>
              <a:t> is not considered to be a foodborne pathogen for humans, however, there is one case report in the literature about 4 years ago that describes a clinical case in France of an individual who came down with </a:t>
            </a:r>
            <a:r>
              <a:rPr lang="en-US" dirty="0" err="1"/>
              <a:t>vagococcal</a:t>
            </a:r>
            <a:r>
              <a:rPr lang="en-US" dirty="0"/>
              <a:t> infection from eating contaminated fish with </a:t>
            </a:r>
            <a:r>
              <a:rPr lang="en-US" dirty="0" err="1"/>
              <a:t>Vagococcus</a:t>
            </a:r>
            <a:r>
              <a:rPr lang="en-US" dirty="0"/>
              <a:t>.  Because that patient had underlying medical issues, the authors reported that this organism can cause an opportunistic infection.</a:t>
            </a:r>
          </a:p>
        </p:txBody>
      </p:sp>
      <p:sp>
        <p:nvSpPr>
          <p:cNvPr id="4" name="Slide Number Placeholder 3"/>
          <p:cNvSpPr>
            <a:spLocks noGrp="1"/>
          </p:cNvSpPr>
          <p:nvPr>
            <p:ph type="sldNum" sz="quarter" idx="5"/>
          </p:nvPr>
        </p:nvSpPr>
        <p:spPr/>
        <p:txBody>
          <a:bodyPr/>
          <a:lstStyle/>
          <a:p>
            <a:fld id="{70488F4B-C8AB-4DED-82A3-6F6C06D43A36}" type="slidenum">
              <a:rPr lang="en-US" smtClean="0"/>
              <a:t>16</a:t>
            </a:fld>
            <a:endParaRPr lang="en-US"/>
          </a:p>
        </p:txBody>
      </p:sp>
    </p:spTree>
    <p:extLst>
      <p:ext uri="{BB962C8B-B14F-4D97-AF65-F5344CB8AC3E}">
        <p14:creationId xmlns:p14="http://schemas.microsoft.com/office/powerpoint/2010/main" val="9722075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here are the microbiomes for the same seafood samples after 24 hour enrichment.  You still see a fair amount of diversity. There’s outgrowth of Lactococcus….</a:t>
            </a:r>
          </a:p>
        </p:txBody>
      </p:sp>
      <p:sp>
        <p:nvSpPr>
          <p:cNvPr id="4" name="Slide Number Placeholder 3"/>
          <p:cNvSpPr>
            <a:spLocks noGrp="1"/>
          </p:cNvSpPr>
          <p:nvPr>
            <p:ph type="sldNum" sz="quarter" idx="5"/>
          </p:nvPr>
        </p:nvSpPr>
        <p:spPr/>
        <p:txBody>
          <a:bodyPr/>
          <a:lstStyle/>
          <a:p>
            <a:fld id="{70488F4B-C8AB-4DED-82A3-6F6C06D43A36}" type="slidenum">
              <a:rPr lang="en-US" smtClean="0"/>
              <a:t>17</a:t>
            </a:fld>
            <a:endParaRPr lang="en-US"/>
          </a:p>
        </p:txBody>
      </p:sp>
    </p:spTree>
    <p:extLst>
      <p:ext uri="{BB962C8B-B14F-4D97-AF65-F5344CB8AC3E}">
        <p14:creationId xmlns:p14="http://schemas.microsoft.com/office/powerpoint/2010/main" val="41996906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I’ll switch over to showing some data from environmental swabs analyzed for Listeria monocytogenes.</a:t>
            </a:r>
          </a:p>
        </p:txBody>
      </p:sp>
      <p:sp>
        <p:nvSpPr>
          <p:cNvPr id="4" name="Slide Number Placeholder 3"/>
          <p:cNvSpPr>
            <a:spLocks noGrp="1"/>
          </p:cNvSpPr>
          <p:nvPr>
            <p:ph type="sldNum" sz="quarter" idx="5"/>
          </p:nvPr>
        </p:nvSpPr>
        <p:spPr/>
        <p:txBody>
          <a:bodyPr/>
          <a:lstStyle/>
          <a:p>
            <a:fld id="{70488F4B-C8AB-4DED-82A3-6F6C06D43A36}" type="slidenum">
              <a:rPr lang="en-US" smtClean="0"/>
              <a:t>18</a:t>
            </a:fld>
            <a:endParaRPr lang="en-US"/>
          </a:p>
        </p:txBody>
      </p:sp>
    </p:spTree>
    <p:extLst>
      <p:ext uri="{BB962C8B-B14F-4D97-AF65-F5344CB8AC3E}">
        <p14:creationId xmlns:p14="http://schemas.microsoft.com/office/powerpoint/2010/main" val="6555137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0488F4B-C8AB-4DED-82A3-6F6C06D43A36}" type="slidenum">
              <a:rPr lang="en-US" smtClean="0"/>
              <a:t>19</a:t>
            </a:fld>
            <a:endParaRPr lang="en-US"/>
          </a:p>
        </p:txBody>
      </p:sp>
    </p:spTree>
    <p:extLst>
      <p:ext uri="{BB962C8B-B14F-4D97-AF65-F5344CB8AC3E}">
        <p14:creationId xmlns:p14="http://schemas.microsoft.com/office/powerpoint/2010/main" val="507726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the Day 1 environmental swabs, one of the first things that you notice is that these microbiomes have less diversity than what we saw with the seafood samples.  You see a huge percent abundance of Enterococcus reads in almost all of the samples, Lactococcus in about half of them, </a:t>
            </a:r>
            <a:r>
              <a:rPr lang="en-US" dirty="0" err="1"/>
              <a:t>Aerococcus</a:t>
            </a:r>
            <a:r>
              <a:rPr lang="en-US" dirty="0"/>
              <a:t>,. You also see 2 samples with lots of </a:t>
            </a:r>
            <a:r>
              <a:rPr lang="en-US" dirty="0" err="1"/>
              <a:t>Morganella</a:t>
            </a:r>
            <a:r>
              <a:rPr lang="en-US" dirty="0"/>
              <a:t>.  Interestingly you also see </a:t>
            </a:r>
            <a:r>
              <a:rPr lang="en-US" dirty="0" err="1"/>
              <a:t>Vagococcus</a:t>
            </a:r>
            <a:r>
              <a:rPr lang="en-US" dirty="0"/>
              <a:t> in about half the samples.  There’s </a:t>
            </a:r>
            <a:r>
              <a:rPr lang="en-US" dirty="0" err="1"/>
              <a:t>Carnobacterium</a:t>
            </a:r>
            <a:r>
              <a:rPr lang="en-US" dirty="0"/>
              <a:t>, Pseudomonas in about 75% of the samples and Serratia and </a:t>
            </a:r>
            <a:r>
              <a:rPr lang="en-US" dirty="0" err="1"/>
              <a:t>Plesiomonas</a:t>
            </a:r>
            <a:r>
              <a:rPr lang="en-US" dirty="0"/>
              <a:t>.</a:t>
            </a:r>
          </a:p>
          <a:p>
            <a:endParaRPr lang="en-US" dirty="0"/>
          </a:p>
          <a:p>
            <a:r>
              <a:rPr lang="en-US" dirty="0"/>
              <a:t>Now the light blue hatched bars show Listeria reads which are highlighted in red boxes.  When you compare these swabs to the regulatory cultural results, you see that 4 of those 5 swabs had either Listeria innocua or Listeria monocytogenes in them.  We also saw 4 swabs that were positive for the presence of Listeria species where we did not identify Listeria reads above 1%.  We learned early on that our DNA extraction protocol needed to be perfected and so we switched to another extraction protocol using beads which allowed for more efficient DNA extraction from Gram positive bacteria and spores.  </a:t>
            </a:r>
          </a:p>
          <a:p>
            <a:endParaRPr lang="en-US" dirty="0"/>
          </a:p>
        </p:txBody>
      </p:sp>
      <p:sp>
        <p:nvSpPr>
          <p:cNvPr id="4" name="Slide Number Placeholder 3"/>
          <p:cNvSpPr>
            <a:spLocks noGrp="1"/>
          </p:cNvSpPr>
          <p:nvPr>
            <p:ph type="sldNum" sz="quarter" idx="5"/>
          </p:nvPr>
        </p:nvSpPr>
        <p:spPr/>
        <p:txBody>
          <a:bodyPr/>
          <a:lstStyle/>
          <a:p>
            <a:fld id="{70488F4B-C8AB-4DED-82A3-6F6C06D43A36}" type="slidenum">
              <a:rPr lang="en-US" smtClean="0"/>
              <a:t>20</a:t>
            </a:fld>
            <a:endParaRPr lang="en-US"/>
          </a:p>
        </p:txBody>
      </p:sp>
    </p:spTree>
    <p:extLst>
      <p:ext uri="{BB962C8B-B14F-4D97-AF65-F5344CB8AC3E}">
        <p14:creationId xmlns:p14="http://schemas.microsoft.com/office/powerpoint/2010/main" val="24834205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0488F4B-C8AB-4DED-82A3-6F6C06D43A36}" type="slidenum">
              <a:rPr lang="en-US" smtClean="0"/>
              <a:t>2</a:t>
            </a:fld>
            <a:endParaRPr lang="en-US"/>
          </a:p>
        </p:txBody>
      </p:sp>
    </p:spTree>
    <p:extLst>
      <p:ext uri="{BB962C8B-B14F-4D97-AF65-F5344CB8AC3E}">
        <p14:creationId xmlns:p14="http://schemas.microsoft.com/office/powerpoint/2010/main" val="18489266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now for the second batch of environmental swabs on Day 2, again you see a lot less diversity than what we saw with the seafood samples. You do see a huge abundance of Enterococcus reads in most of the samples shown by the dark green bars and swabs #139, 142 &amp; 146 are mostly Enterococcus whereas swabs 144 &amp; 152 you see mostly Pseudomonas.  </a:t>
            </a:r>
          </a:p>
          <a:p>
            <a:endParaRPr lang="en-US" dirty="0"/>
          </a:p>
          <a:p>
            <a:r>
              <a:rPr lang="en-US" dirty="0"/>
              <a:t>The light blue hatched bars in red boxes represent 9 swabs with Listeria reads in them.  When you compare these 9 swabs to the regulatory cultural results, you see that 4 of the 9 swabs had either Listeria innocua or Listeria monocytogenes in them but interestingly we also see 5 swabs (136, 139, 142, 148 &amp; 152) showing Listeria reads but no Listeria species were cultured from them which we thought was interesting.  </a:t>
            </a:r>
          </a:p>
        </p:txBody>
      </p:sp>
      <p:sp>
        <p:nvSpPr>
          <p:cNvPr id="4" name="Slide Number Placeholder 3"/>
          <p:cNvSpPr>
            <a:spLocks noGrp="1"/>
          </p:cNvSpPr>
          <p:nvPr>
            <p:ph type="sldNum" sz="quarter" idx="5"/>
          </p:nvPr>
        </p:nvSpPr>
        <p:spPr/>
        <p:txBody>
          <a:bodyPr/>
          <a:lstStyle/>
          <a:p>
            <a:fld id="{70488F4B-C8AB-4DED-82A3-6F6C06D43A36}" type="slidenum">
              <a:rPr lang="en-US" smtClean="0"/>
              <a:t>21</a:t>
            </a:fld>
            <a:endParaRPr lang="en-US"/>
          </a:p>
        </p:txBody>
      </p:sp>
    </p:spTree>
    <p:extLst>
      <p:ext uri="{BB962C8B-B14F-4D97-AF65-F5344CB8AC3E}">
        <p14:creationId xmlns:p14="http://schemas.microsoft.com/office/powerpoint/2010/main" val="615856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decided to do Shotgun sequence on 7 swabs to get better resolution on what was in them. You see lots of Enterococcus in 4 samples, one sample had mostly Pseudomonas, one sample had almost 70% Lactococcus, a couple of them had a small amount of L. innocua reads which correlated with the cultural results and 4 of the swabs had Lmono reads and 3 of them were culture positive for Lmono. No Lmono was cultured in swab 152 that had about 12% Lmono reads.  And swab 189 was culture positive for L innocua but we didn’t find reads above 1%.  One of the major advantages of doing Shotgun sequencing is that you can assemble the sequences into contigs and do single nucleotide polymorphism (SNP) analysis with the isolates that were cultured from that swab.  So we chose 3 swabs (#64, 105 and 110) to assemble the sequences, make contigs and compare with the whole genome sequencing data to the isolate from that swab.  </a:t>
            </a:r>
          </a:p>
        </p:txBody>
      </p:sp>
      <p:sp>
        <p:nvSpPr>
          <p:cNvPr id="4" name="Slide Number Placeholder 3"/>
          <p:cNvSpPr>
            <a:spLocks noGrp="1"/>
          </p:cNvSpPr>
          <p:nvPr>
            <p:ph type="sldNum" sz="quarter" idx="5"/>
          </p:nvPr>
        </p:nvSpPr>
        <p:spPr/>
        <p:txBody>
          <a:bodyPr/>
          <a:lstStyle/>
          <a:p>
            <a:fld id="{70488F4B-C8AB-4DED-82A3-6F6C06D43A36}" type="slidenum">
              <a:rPr lang="en-US" smtClean="0"/>
              <a:t>22</a:t>
            </a:fld>
            <a:endParaRPr lang="en-US"/>
          </a:p>
        </p:txBody>
      </p:sp>
    </p:spTree>
    <p:extLst>
      <p:ext uri="{BB962C8B-B14F-4D97-AF65-F5344CB8AC3E}">
        <p14:creationId xmlns:p14="http://schemas.microsoft.com/office/powerpoint/2010/main" val="33738796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data table for those 3 swabs.  All of them had L. mono cultured from them.  Swabs 105 &amp; 110 had a high percent abundance of Lmono reads (95% and 91%) which showed more than 3.3 million Lmono reads for 105 and 2.9 million for 110.  Swab 64 had very low reads with only about 5,700.  When we assembled these reads into contigs and did a SNP analysis, we found that swab 105 had 0 SNP differences compared to the isolate that came from that swab and 110 had 3 SNP differences with the isolate originating from that swab.  We weren’t able to do SNP analysis for Swab 64 because the reads were too low and we weren’t able to assemble the reads into contigs.  </a:t>
            </a:r>
          </a:p>
          <a:p>
            <a:endParaRPr lang="en-US" dirty="0"/>
          </a:p>
          <a:p>
            <a:r>
              <a:rPr lang="en-US" dirty="0"/>
              <a:t>And this is what you see when you put the results on a phylogenetic tree.  </a:t>
            </a:r>
          </a:p>
        </p:txBody>
      </p:sp>
      <p:sp>
        <p:nvSpPr>
          <p:cNvPr id="4" name="Slide Number Placeholder 3"/>
          <p:cNvSpPr>
            <a:spLocks noGrp="1"/>
          </p:cNvSpPr>
          <p:nvPr>
            <p:ph type="sldNum" sz="quarter" idx="5"/>
          </p:nvPr>
        </p:nvSpPr>
        <p:spPr/>
        <p:txBody>
          <a:bodyPr/>
          <a:lstStyle/>
          <a:p>
            <a:fld id="{70488F4B-C8AB-4DED-82A3-6F6C06D43A36}" type="slidenum">
              <a:rPr lang="en-US" smtClean="0"/>
              <a:t>23</a:t>
            </a:fld>
            <a:endParaRPr lang="en-US"/>
          </a:p>
        </p:txBody>
      </p:sp>
    </p:spTree>
    <p:extLst>
      <p:ext uri="{BB962C8B-B14F-4D97-AF65-F5344CB8AC3E}">
        <p14:creationId xmlns:p14="http://schemas.microsoft.com/office/powerpoint/2010/main" val="16882598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0488F4B-C8AB-4DED-82A3-6F6C06D43A36}" type="slidenum">
              <a:rPr lang="en-US" smtClean="0"/>
              <a:t>24</a:t>
            </a:fld>
            <a:endParaRPr lang="en-US"/>
          </a:p>
        </p:txBody>
      </p:sp>
    </p:spTree>
    <p:extLst>
      <p:ext uri="{BB962C8B-B14F-4D97-AF65-F5344CB8AC3E}">
        <p14:creationId xmlns:p14="http://schemas.microsoft.com/office/powerpoint/2010/main" val="29173048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1200" b="0" dirty="0">
                <a:latin typeface="+mn-lt"/>
                <a:cs typeface="Arial" panose="020B0604020202020204" pitchFamily="34" charset="0"/>
              </a:rPr>
              <a:t>Here’s a bar chart showing the relative abundances of the top 18 taxa in the smoked fish facility.  You see </a:t>
            </a:r>
            <a:r>
              <a:rPr lang="en-US" sz="1200" b="0" i="1" dirty="0">
                <a:latin typeface="+mn-lt"/>
                <a:cs typeface="Arial" panose="020B0604020202020204" pitchFamily="34" charset="0"/>
              </a:rPr>
              <a:t>Pseudomonas</a:t>
            </a:r>
            <a:r>
              <a:rPr lang="en-US" sz="1200" b="0" dirty="0">
                <a:latin typeface="+mn-lt"/>
                <a:cs typeface="Arial" panose="020B0604020202020204" pitchFamily="34" charset="0"/>
              </a:rPr>
              <a:t> at various levels in every single swab,</a:t>
            </a:r>
            <a:r>
              <a:rPr lang="en-US" sz="1200" b="0" i="0" dirty="0">
                <a:latin typeface="+mn-lt"/>
                <a:cs typeface="Arial" panose="020B0604020202020204" pitchFamily="34" charset="0"/>
              </a:rPr>
              <a:t> A few swabs had large number of reads for </a:t>
            </a:r>
            <a:r>
              <a:rPr lang="en-US" sz="1200" b="0" i="1" dirty="0">
                <a:latin typeface="+mn-lt"/>
                <a:cs typeface="Arial" panose="020B0604020202020204" pitchFamily="34" charset="0"/>
              </a:rPr>
              <a:t>Enterococcus</a:t>
            </a:r>
            <a:r>
              <a:rPr lang="en-US" sz="1200" b="0" i="0" dirty="0">
                <a:latin typeface="+mn-lt"/>
                <a:cs typeface="Arial" panose="020B0604020202020204" pitchFamily="34" charset="0"/>
              </a:rPr>
              <a:t> shown by the dark green bars. </a:t>
            </a:r>
            <a:r>
              <a:rPr lang="en-US" sz="1200" b="0" dirty="0">
                <a:latin typeface="+mn-lt"/>
                <a:cs typeface="Arial" panose="020B0604020202020204" pitchFamily="34" charset="0"/>
              </a:rPr>
              <a:t>We saw lots of </a:t>
            </a:r>
            <a:r>
              <a:rPr lang="en-US" sz="1200" b="0" i="1" dirty="0">
                <a:latin typeface="+mn-lt"/>
                <a:cs typeface="Arial" panose="020B0604020202020204" pitchFamily="34" charset="0"/>
              </a:rPr>
              <a:t>Citrobacter</a:t>
            </a:r>
            <a:r>
              <a:rPr lang="en-US" sz="1200" b="0" dirty="0">
                <a:latin typeface="+mn-lt"/>
                <a:cs typeface="Arial" panose="020B0604020202020204" pitchFamily="34" charset="0"/>
              </a:rPr>
              <a:t>, </a:t>
            </a:r>
            <a:r>
              <a:rPr lang="en-US" sz="1200" b="0" i="1" dirty="0" err="1">
                <a:latin typeface="+mn-lt"/>
                <a:cs typeface="Arial" panose="020B0604020202020204" pitchFamily="34" charset="0"/>
              </a:rPr>
              <a:t>Carnobacterium</a:t>
            </a:r>
            <a:r>
              <a:rPr lang="en-US" sz="1200" b="0" i="0" dirty="0">
                <a:latin typeface="+mn-lt"/>
                <a:cs typeface="Arial" panose="020B0604020202020204" pitchFamily="34" charset="0"/>
              </a:rPr>
              <a:t>, </a:t>
            </a:r>
            <a:r>
              <a:rPr lang="en-US" sz="1200" b="0" dirty="0">
                <a:latin typeface="+mn-lt"/>
                <a:cs typeface="Arial" panose="020B0604020202020204" pitchFamily="34" charset="0"/>
              </a:rPr>
              <a:t>and </a:t>
            </a:r>
            <a:r>
              <a:rPr lang="en-US" sz="1200" b="0" i="1" dirty="0">
                <a:latin typeface="+mn-lt"/>
                <a:cs typeface="Arial" panose="020B0604020202020204" pitchFamily="34" charset="0"/>
              </a:rPr>
              <a:t>Listeria</a:t>
            </a:r>
            <a:r>
              <a:rPr lang="en-US" sz="1200" b="0" i="0" dirty="0">
                <a:latin typeface="+mn-lt"/>
                <a:cs typeface="Arial" panose="020B0604020202020204" pitchFamily="34" charset="0"/>
              </a:rPr>
              <a:t> species.  </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US" sz="1200" b="0" i="0" dirty="0">
              <a:latin typeface="+mn-lt"/>
              <a:cs typeface="Arial" panose="020B0604020202020204" pitchFamily="34" charset="0"/>
            </a:endParaRPr>
          </a:p>
          <a:p>
            <a:pPr marL="0" indent="0">
              <a:buFont typeface="Wingdings" panose="05000000000000000000" pitchFamily="2" charset="2"/>
              <a:buNone/>
            </a:pPr>
            <a:r>
              <a:rPr lang="en-US" sz="1200" b="0" i="0" dirty="0">
                <a:latin typeface="+mn-lt"/>
                <a:cs typeface="Arial" panose="020B0604020202020204" pitchFamily="34" charset="0"/>
              </a:rPr>
              <a:t>8 swabs had </a:t>
            </a:r>
            <a:r>
              <a:rPr lang="en-US" sz="1200" b="0" i="1" dirty="0">
                <a:latin typeface="+mn-lt"/>
                <a:cs typeface="Arial" panose="020B0604020202020204" pitchFamily="34" charset="0"/>
              </a:rPr>
              <a:t>Lmono</a:t>
            </a:r>
            <a:r>
              <a:rPr lang="en-US" sz="1200" b="0" i="0" dirty="0">
                <a:latin typeface="+mn-lt"/>
                <a:cs typeface="Arial" panose="020B0604020202020204" pitchFamily="34" charset="0"/>
              </a:rPr>
              <a:t> cultured from them which showed various levels of Listeria reads.  5 of those 8 had reads ranging from 3% up to 40% while 3 swabs </a:t>
            </a:r>
            <a:r>
              <a:rPr lang="en-US" sz="1200" b="0" dirty="0">
                <a:latin typeface="+mn-lt"/>
                <a:cs typeface="Arial" panose="020B0604020202020204" pitchFamily="34" charset="0"/>
              </a:rPr>
              <a:t>had less than &lt;1% of </a:t>
            </a:r>
            <a:r>
              <a:rPr lang="en-US" sz="1200" b="0" i="1" dirty="0">
                <a:latin typeface="+mn-lt"/>
                <a:cs typeface="Arial" panose="020B0604020202020204" pitchFamily="34" charset="0"/>
              </a:rPr>
              <a:t>Listeria </a:t>
            </a:r>
            <a:r>
              <a:rPr lang="en-US" sz="1200" b="0" i="0" dirty="0">
                <a:latin typeface="+mn-lt"/>
                <a:cs typeface="Arial" panose="020B0604020202020204" pitchFamily="34" charset="0"/>
              </a:rPr>
              <a:t>reads.  The positive cultures containing </a:t>
            </a:r>
            <a:r>
              <a:rPr lang="en-US" sz="1200" b="0" i="1" dirty="0">
                <a:latin typeface="+mn-lt"/>
                <a:cs typeface="Arial" panose="020B0604020202020204" pitchFamily="34" charset="0"/>
              </a:rPr>
              <a:t>Listeria</a:t>
            </a:r>
            <a:r>
              <a:rPr lang="en-US" sz="1200" b="0" i="0" dirty="0">
                <a:latin typeface="+mn-lt"/>
                <a:cs typeface="Arial" panose="020B0604020202020204" pitchFamily="34" charset="0"/>
              </a:rPr>
              <a:t> species in them showed varying percentages of </a:t>
            </a:r>
            <a:r>
              <a:rPr lang="en-US" sz="1200" b="0" i="1" dirty="0">
                <a:latin typeface="+mn-lt"/>
                <a:cs typeface="Arial" panose="020B0604020202020204" pitchFamily="34" charset="0"/>
              </a:rPr>
              <a:t>Listeria</a:t>
            </a:r>
            <a:r>
              <a:rPr lang="en-US" sz="1200" b="0" i="0" dirty="0">
                <a:latin typeface="+mn-lt"/>
                <a:cs typeface="Arial" panose="020B0604020202020204" pitchFamily="34" charset="0"/>
              </a:rPr>
              <a:t> reads, most of them had relative abundances ranging from 3% to almost 60%. All the negative cultures had Listeria reads less than 1%.  </a:t>
            </a:r>
            <a:endParaRPr lang="en-US" sz="1200" b="0" i="1" dirty="0">
              <a:latin typeface="+mn-lt"/>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70488F4B-C8AB-4DED-82A3-6F6C06D43A36}" type="slidenum">
              <a:rPr lang="en-US" smtClean="0"/>
              <a:t>25</a:t>
            </a:fld>
            <a:endParaRPr lang="en-US"/>
          </a:p>
        </p:txBody>
      </p:sp>
    </p:spTree>
    <p:extLst>
      <p:ext uri="{BB962C8B-B14F-4D97-AF65-F5344CB8AC3E}">
        <p14:creationId xmlns:p14="http://schemas.microsoft.com/office/powerpoint/2010/main" val="32562069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Shotgun metagenomics for 6 swab samples taken from a different Smoked Fish facility.  Similarly, you see Pseudomonas, Enterococcus, Citrobacter, E. coli and </a:t>
            </a:r>
            <a:r>
              <a:rPr lang="en-US" dirty="0" err="1"/>
              <a:t>L.mono</a:t>
            </a:r>
            <a:r>
              <a:rPr lang="en-US" dirty="0"/>
              <a:t>.  All 6 swabs showed reads for L. mono which ranged from less than 1% in sample #13 and as high as 97% in swab #77. All were culture positive for L. mono with the exception of #106 which had about 2% L mono reads.  For swabs 14, 73 and 77 which had the most abundant reads, we were able to assemble them into contigs and also did a SNP comparison with the cultured isolates.  </a:t>
            </a:r>
          </a:p>
        </p:txBody>
      </p:sp>
      <p:sp>
        <p:nvSpPr>
          <p:cNvPr id="4" name="Slide Number Placeholder 3"/>
          <p:cNvSpPr>
            <a:spLocks noGrp="1"/>
          </p:cNvSpPr>
          <p:nvPr>
            <p:ph type="sldNum" sz="quarter" idx="5"/>
          </p:nvPr>
        </p:nvSpPr>
        <p:spPr/>
        <p:txBody>
          <a:bodyPr/>
          <a:lstStyle/>
          <a:p>
            <a:fld id="{70488F4B-C8AB-4DED-82A3-6F6C06D43A36}" type="slidenum">
              <a:rPr lang="en-US" smtClean="0"/>
              <a:t>26</a:t>
            </a:fld>
            <a:endParaRPr lang="en-US"/>
          </a:p>
        </p:txBody>
      </p:sp>
    </p:spTree>
    <p:extLst>
      <p:ext uri="{BB962C8B-B14F-4D97-AF65-F5344CB8AC3E}">
        <p14:creationId xmlns:p14="http://schemas.microsoft.com/office/powerpoint/2010/main" val="37814688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the data table for those 3 swabs.  You can see that all 3 had a high percentage of Lmono reads ranging from 72% to 96%, and the Lmono reads ranged between 1.8 million to 4.5 million reads.  Here are the GenomeTrakr Lmono isolates that came from those swabs and after doing contig assembling with the metagenomic reads, you see the SNP analysis for each swab ranging from 3 SNPs to 8 SNPs.</a:t>
            </a:r>
          </a:p>
          <a:p>
            <a:endParaRPr lang="en-US" dirty="0"/>
          </a:p>
          <a:p>
            <a:r>
              <a:rPr lang="en-US" dirty="0"/>
              <a:t>And this is what you see when you put the results on a phylogenetic tree.  </a:t>
            </a:r>
          </a:p>
        </p:txBody>
      </p:sp>
      <p:sp>
        <p:nvSpPr>
          <p:cNvPr id="4" name="Slide Number Placeholder 3"/>
          <p:cNvSpPr>
            <a:spLocks noGrp="1"/>
          </p:cNvSpPr>
          <p:nvPr>
            <p:ph type="sldNum" sz="quarter" idx="5"/>
          </p:nvPr>
        </p:nvSpPr>
        <p:spPr/>
        <p:txBody>
          <a:bodyPr/>
          <a:lstStyle/>
          <a:p>
            <a:fld id="{70488F4B-C8AB-4DED-82A3-6F6C06D43A36}" type="slidenum">
              <a:rPr lang="en-US" smtClean="0"/>
              <a:t>27</a:t>
            </a:fld>
            <a:endParaRPr lang="en-US"/>
          </a:p>
        </p:txBody>
      </p:sp>
    </p:spTree>
    <p:extLst>
      <p:ext uri="{BB962C8B-B14F-4D97-AF65-F5344CB8AC3E}">
        <p14:creationId xmlns:p14="http://schemas.microsoft.com/office/powerpoint/2010/main" val="29324422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also looked at a Ready-To-Eat facility and did Shotgun on 4 environmental swabs.  You see reads for Pseudomonas and </a:t>
            </a:r>
            <a:r>
              <a:rPr lang="en-US" dirty="0" err="1"/>
              <a:t>Carnobacterium</a:t>
            </a:r>
            <a:r>
              <a:rPr lang="en-US" dirty="0"/>
              <a:t> in all the swabs, </a:t>
            </a:r>
            <a:r>
              <a:rPr lang="en-US" dirty="0" err="1"/>
              <a:t>Brochothrix</a:t>
            </a:r>
            <a:r>
              <a:rPr lang="en-US" dirty="0"/>
              <a:t> in 3 of the 4 swabs and </a:t>
            </a:r>
            <a:r>
              <a:rPr lang="en-US" dirty="0" err="1"/>
              <a:t>Enterococus</a:t>
            </a:r>
            <a:r>
              <a:rPr lang="en-US" dirty="0"/>
              <a:t> in 2.  Here are </a:t>
            </a:r>
            <a:r>
              <a:rPr lang="en-US" i="1" dirty="0"/>
              <a:t>Lmono</a:t>
            </a:r>
            <a:r>
              <a:rPr lang="en-US" dirty="0"/>
              <a:t> reads in swab 32 (~5%) and swab 97 (~12% reads) that were from the floor and the slicer which correlated perfectly with the cultural results.  </a:t>
            </a:r>
          </a:p>
        </p:txBody>
      </p:sp>
      <p:sp>
        <p:nvSpPr>
          <p:cNvPr id="4" name="Slide Number Placeholder 3"/>
          <p:cNvSpPr>
            <a:spLocks noGrp="1"/>
          </p:cNvSpPr>
          <p:nvPr>
            <p:ph type="sldNum" sz="quarter" idx="5"/>
          </p:nvPr>
        </p:nvSpPr>
        <p:spPr/>
        <p:txBody>
          <a:bodyPr/>
          <a:lstStyle/>
          <a:p>
            <a:fld id="{70488F4B-C8AB-4DED-82A3-6F6C06D43A36}" type="slidenum">
              <a:rPr lang="en-US" smtClean="0"/>
              <a:t>28</a:t>
            </a:fld>
            <a:endParaRPr lang="en-US"/>
          </a:p>
        </p:txBody>
      </p:sp>
    </p:spTree>
    <p:extLst>
      <p:ext uri="{BB962C8B-B14F-4D97-AF65-F5344CB8AC3E}">
        <p14:creationId xmlns:p14="http://schemas.microsoft.com/office/powerpoint/2010/main" val="36989531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ORISE fellow, Brandon worked on this data about 1 month ago.  This is a food/meal preparation facility and you can see that there is not a huge amount of diversity in these swabs and almost all of them had Pseudomonas (3 of them had more than 90% reads), one other swab had almost all Enterococcus and another had mostly Lactococcus.</a:t>
            </a:r>
          </a:p>
          <a:p>
            <a:endParaRPr lang="en-US" dirty="0"/>
          </a:p>
          <a:p>
            <a:r>
              <a:rPr lang="en-US" dirty="0"/>
              <a:t>Interestingly, we found 6 swabs that had Listeria reads and 5 of them had very high reads ranging from 15% to 80%, but when you look at the cultural results, only half of them had Lmono isolated from them.  We plan on doing some Shotgun analysis on these swabs.</a:t>
            </a:r>
          </a:p>
        </p:txBody>
      </p:sp>
      <p:sp>
        <p:nvSpPr>
          <p:cNvPr id="4" name="Slide Number Placeholder 3"/>
          <p:cNvSpPr>
            <a:spLocks noGrp="1"/>
          </p:cNvSpPr>
          <p:nvPr>
            <p:ph type="sldNum" sz="quarter" idx="5"/>
          </p:nvPr>
        </p:nvSpPr>
        <p:spPr/>
        <p:txBody>
          <a:bodyPr/>
          <a:lstStyle/>
          <a:p>
            <a:fld id="{70488F4B-C8AB-4DED-82A3-6F6C06D43A36}" type="slidenum">
              <a:rPr lang="en-US" smtClean="0"/>
              <a:t>29</a:t>
            </a:fld>
            <a:endParaRPr lang="en-US"/>
          </a:p>
        </p:txBody>
      </p:sp>
    </p:spTree>
    <p:extLst>
      <p:ext uri="{BB962C8B-B14F-4D97-AF65-F5344CB8AC3E}">
        <p14:creationId xmlns:p14="http://schemas.microsoft.com/office/powerpoint/2010/main" val="17254903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We’ve just started to explore looking for antimicrobial resistance genes in a cheese manufacturing facility and we’ve found some evidence for the presence of macrolides, aminoglycosides and </a:t>
            </a:r>
            <a:r>
              <a:rPr lang="en-US" dirty="0" err="1"/>
              <a:t>glycopeptides</a:t>
            </a:r>
            <a:r>
              <a:rPr lang="en-US" dirty="0"/>
              <a:t> in 3 swabs.  </a:t>
            </a:r>
          </a:p>
          <a:p>
            <a:r>
              <a:rPr lang="en-US" sz="1200" kern="1200" dirty="0">
                <a:solidFill>
                  <a:schemeClr val="tx1"/>
                </a:solidFill>
                <a:effectLst/>
                <a:latin typeface="+mn-lt"/>
                <a:ea typeface="+mn-ea"/>
                <a:cs typeface="+mn-cs"/>
              </a:rPr>
              <a:t>(RPKM/reads per kb per million)</a:t>
            </a:r>
            <a:endParaRPr lang="en-US" dirty="0"/>
          </a:p>
        </p:txBody>
      </p:sp>
      <p:sp>
        <p:nvSpPr>
          <p:cNvPr id="4" name="Slide Number Placeholder 3"/>
          <p:cNvSpPr>
            <a:spLocks noGrp="1"/>
          </p:cNvSpPr>
          <p:nvPr>
            <p:ph type="sldNum" sz="quarter" idx="5"/>
          </p:nvPr>
        </p:nvSpPr>
        <p:spPr/>
        <p:txBody>
          <a:bodyPr/>
          <a:lstStyle/>
          <a:p>
            <a:fld id="{70488F4B-C8AB-4DED-82A3-6F6C06D43A36}" type="slidenum">
              <a:rPr lang="en-US" smtClean="0"/>
              <a:t>30</a:t>
            </a:fld>
            <a:endParaRPr lang="en-US"/>
          </a:p>
        </p:txBody>
      </p:sp>
    </p:spTree>
    <p:extLst>
      <p:ext uri="{BB962C8B-B14F-4D97-AF65-F5344CB8AC3E}">
        <p14:creationId xmlns:p14="http://schemas.microsoft.com/office/powerpoint/2010/main" val="69572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0488F4B-C8AB-4DED-82A3-6F6C06D43A36}" type="slidenum">
              <a:rPr lang="en-US" smtClean="0"/>
              <a:t>3</a:t>
            </a:fld>
            <a:endParaRPr lang="en-US"/>
          </a:p>
        </p:txBody>
      </p:sp>
    </p:spTree>
    <p:extLst>
      <p:ext uri="{BB962C8B-B14F-4D97-AF65-F5344CB8AC3E}">
        <p14:creationId xmlns:p14="http://schemas.microsoft.com/office/powerpoint/2010/main" val="12372310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Proof of Principle that Metagenomics can work for detecting food pathogens; however, our regulatory work still remains the cultural method of isolating a single colony and confirming that isolate.</a:t>
            </a:r>
          </a:p>
        </p:txBody>
      </p:sp>
      <p:sp>
        <p:nvSpPr>
          <p:cNvPr id="4" name="Slide Number Placeholder 3"/>
          <p:cNvSpPr>
            <a:spLocks noGrp="1"/>
          </p:cNvSpPr>
          <p:nvPr>
            <p:ph type="sldNum" sz="quarter" idx="5"/>
          </p:nvPr>
        </p:nvSpPr>
        <p:spPr/>
        <p:txBody>
          <a:bodyPr/>
          <a:lstStyle/>
          <a:p>
            <a:fld id="{70488F4B-C8AB-4DED-82A3-6F6C06D43A36}" type="slidenum">
              <a:rPr lang="en-US" smtClean="0"/>
              <a:t>31</a:t>
            </a:fld>
            <a:endParaRPr lang="en-US"/>
          </a:p>
        </p:txBody>
      </p:sp>
    </p:spTree>
    <p:extLst>
      <p:ext uri="{BB962C8B-B14F-4D97-AF65-F5344CB8AC3E}">
        <p14:creationId xmlns:p14="http://schemas.microsoft.com/office/powerpoint/2010/main" val="20271566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0488F4B-C8AB-4DED-82A3-6F6C06D43A36}" type="slidenum">
              <a:rPr lang="en-US" smtClean="0"/>
              <a:t>32</a:t>
            </a:fld>
            <a:endParaRPr lang="en-US"/>
          </a:p>
        </p:txBody>
      </p:sp>
    </p:spTree>
    <p:extLst>
      <p:ext uri="{BB962C8B-B14F-4D97-AF65-F5344CB8AC3E}">
        <p14:creationId xmlns:p14="http://schemas.microsoft.com/office/powerpoint/2010/main" val="21902914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0488F4B-C8AB-4DED-82A3-6F6C06D43A36}" type="slidenum">
              <a:rPr lang="en-US" smtClean="0"/>
              <a:t>33</a:t>
            </a:fld>
            <a:endParaRPr lang="en-US"/>
          </a:p>
        </p:txBody>
      </p:sp>
    </p:spTree>
    <p:extLst>
      <p:ext uri="{BB962C8B-B14F-4D97-AF65-F5344CB8AC3E}">
        <p14:creationId xmlns:p14="http://schemas.microsoft.com/office/powerpoint/2010/main" val="1698038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0488F4B-C8AB-4DED-82A3-6F6C06D43A36}" type="slidenum">
              <a:rPr lang="en-US" smtClean="0"/>
              <a:t>34</a:t>
            </a:fld>
            <a:endParaRPr lang="en-US"/>
          </a:p>
        </p:txBody>
      </p:sp>
    </p:spTree>
    <p:extLst>
      <p:ext uri="{BB962C8B-B14F-4D97-AF65-F5344CB8AC3E}">
        <p14:creationId xmlns:p14="http://schemas.microsoft.com/office/powerpoint/2010/main" val="347115546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0488F4B-C8AB-4DED-82A3-6F6C06D43A36}" type="slidenum">
              <a:rPr lang="en-US" smtClean="0"/>
              <a:t>35</a:t>
            </a:fld>
            <a:endParaRPr lang="en-US"/>
          </a:p>
        </p:txBody>
      </p:sp>
    </p:spTree>
    <p:extLst>
      <p:ext uri="{BB962C8B-B14F-4D97-AF65-F5344CB8AC3E}">
        <p14:creationId xmlns:p14="http://schemas.microsoft.com/office/powerpoint/2010/main" val="14983940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0488F4B-C8AB-4DED-82A3-6F6C06D43A36}" type="slidenum">
              <a:rPr lang="en-US" smtClean="0"/>
              <a:t>36</a:t>
            </a:fld>
            <a:endParaRPr lang="en-US"/>
          </a:p>
        </p:txBody>
      </p:sp>
    </p:spTree>
    <p:extLst>
      <p:ext uri="{BB962C8B-B14F-4D97-AF65-F5344CB8AC3E}">
        <p14:creationId xmlns:p14="http://schemas.microsoft.com/office/powerpoint/2010/main" val="32099979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0488F4B-C8AB-4DED-82A3-6F6C06D43A36}" type="slidenum">
              <a:rPr lang="en-US" smtClean="0"/>
              <a:t>37</a:t>
            </a:fld>
            <a:endParaRPr lang="en-US"/>
          </a:p>
        </p:txBody>
      </p:sp>
    </p:spTree>
    <p:extLst>
      <p:ext uri="{BB962C8B-B14F-4D97-AF65-F5344CB8AC3E}">
        <p14:creationId xmlns:p14="http://schemas.microsoft.com/office/powerpoint/2010/main" val="871059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reason why we are interested in metagenomics is</a:t>
            </a:r>
          </a:p>
        </p:txBody>
      </p:sp>
      <p:sp>
        <p:nvSpPr>
          <p:cNvPr id="4" name="Slide Number Placeholder 3"/>
          <p:cNvSpPr>
            <a:spLocks noGrp="1"/>
          </p:cNvSpPr>
          <p:nvPr>
            <p:ph type="sldNum" sz="quarter" idx="5"/>
          </p:nvPr>
        </p:nvSpPr>
        <p:spPr/>
        <p:txBody>
          <a:bodyPr/>
          <a:lstStyle/>
          <a:p>
            <a:fld id="{70488F4B-C8AB-4DED-82A3-6F6C06D43A36}" type="slidenum">
              <a:rPr lang="en-US" smtClean="0"/>
              <a:t>4</a:t>
            </a:fld>
            <a:endParaRPr lang="en-US"/>
          </a:p>
        </p:txBody>
      </p:sp>
    </p:spTree>
    <p:extLst>
      <p:ext uri="{BB962C8B-B14F-4D97-AF65-F5344CB8AC3E}">
        <p14:creationId xmlns:p14="http://schemas.microsoft.com/office/powerpoint/2010/main" val="20833170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I mentioned earlier, this MetagenomeTrakr pilot study is a huge collaborative effort involving 3 centers: CFSAN, CVM and ORA.  </a:t>
            </a:r>
          </a:p>
        </p:txBody>
      </p:sp>
      <p:sp>
        <p:nvSpPr>
          <p:cNvPr id="4" name="Slide Number Placeholder 3"/>
          <p:cNvSpPr>
            <a:spLocks noGrp="1"/>
          </p:cNvSpPr>
          <p:nvPr>
            <p:ph type="sldNum" sz="quarter" idx="5"/>
          </p:nvPr>
        </p:nvSpPr>
        <p:spPr/>
        <p:txBody>
          <a:bodyPr/>
          <a:lstStyle/>
          <a:p>
            <a:fld id="{70488F4B-C8AB-4DED-82A3-6F6C06D43A36}" type="slidenum">
              <a:rPr lang="en-US" smtClean="0"/>
              <a:t>5</a:t>
            </a:fld>
            <a:endParaRPr lang="en-US"/>
          </a:p>
        </p:txBody>
      </p:sp>
    </p:spTree>
    <p:extLst>
      <p:ext uri="{BB962C8B-B14F-4D97-AF65-F5344CB8AC3E}">
        <p14:creationId xmlns:p14="http://schemas.microsoft.com/office/powerpoint/2010/main" val="22116827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some highlights of the progress that we’ve accomplished thus far.</a:t>
            </a:r>
          </a:p>
        </p:txBody>
      </p:sp>
      <p:sp>
        <p:nvSpPr>
          <p:cNvPr id="4" name="Slide Number Placeholder 3"/>
          <p:cNvSpPr>
            <a:spLocks noGrp="1"/>
          </p:cNvSpPr>
          <p:nvPr>
            <p:ph type="sldNum" sz="quarter" idx="5"/>
          </p:nvPr>
        </p:nvSpPr>
        <p:spPr/>
        <p:txBody>
          <a:bodyPr/>
          <a:lstStyle/>
          <a:p>
            <a:fld id="{70488F4B-C8AB-4DED-82A3-6F6C06D43A36}" type="slidenum">
              <a:rPr lang="en-US" smtClean="0"/>
              <a:t>6</a:t>
            </a:fld>
            <a:endParaRPr lang="en-US"/>
          </a:p>
        </p:txBody>
      </p:sp>
    </p:spTree>
    <p:extLst>
      <p:ext uri="{BB962C8B-B14F-4D97-AF65-F5344CB8AC3E}">
        <p14:creationId xmlns:p14="http://schemas.microsoft.com/office/powerpoint/2010/main" val="9217787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some  pros and cons for using 16S metagenomics</a:t>
            </a:r>
          </a:p>
        </p:txBody>
      </p:sp>
      <p:sp>
        <p:nvSpPr>
          <p:cNvPr id="4" name="Slide Number Placeholder 3"/>
          <p:cNvSpPr>
            <a:spLocks noGrp="1"/>
          </p:cNvSpPr>
          <p:nvPr>
            <p:ph type="sldNum" sz="quarter" idx="5"/>
          </p:nvPr>
        </p:nvSpPr>
        <p:spPr/>
        <p:txBody>
          <a:bodyPr/>
          <a:lstStyle/>
          <a:p>
            <a:fld id="{70488F4B-C8AB-4DED-82A3-6F6C06D43A36}" type="slidenum">
              <a:rPr lang="en-US" smtClean="0"/>
              <a:t>7</a:t>
            </a:fld>
            <a:endParaRPr lang="en-US"/>
          </a:p>
        </p:txBody>
      </p:sp>
    </p:spTree>
    <p:extLst>
      <p:ext uri="{BB962C8B-B14F-4D97-AF65-F5344CB8AC3E}">
        <p14:creationId xmlns:p14="http://schemas.microsoft.com/office/powerpoint/2010/main" val="22986767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Here are some  pros and cons for using Shotgun metagenomics</a:t>
            </a:r>
          </a:p>
          <a:p>
            <a:endParaRPr lang="en-US" dirty="0"/>
          </a:p>
        </p:txBody>
      </p:sp>
      <p:sp>
        <p:nvSpPr>
          <p:cNvPr id="4" name="Slide Number Placeholder 3"/>
          <p:cNvSpPr>
            <a:spLocks noGrp="1"/>
          </p:cNvSpPr>
          <p:nvPr>
            <p:ph type="sldNum" sz="quarter" idx="5"/>
          </p:nvPr>
        </p:nvSpPr>
        <p:spPr/>
        <p:txBody>
          <a:bodyPr/>
          <a:lstStyle/>
          <a:p>
            <a:fld id="{70488F4B-C8AB-4DED-82A3-6F6C06D43A36}" type="slidenum">
              <a:rPr lang="en-US" smtClean="0"/>
              <a:t>8</a:t>
            </a:fld>
            <a:endParaRPr lang="en-US"/>
          </a:p>
        </p:txBody>
      </p:sp>
    </p:spTree>
    <p:extLst>
      <p:ext uri="{BB962C8B-B14F-4D97-AF65-F5344CB8AC3E}">
        <p14:creationId xmlns:p14="http://schemas.microsoft.com/office/powerpoint/2010/main" val="33380355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used both 16S and shotgun metagenomics to describe microbiomes from various seafood commodities and facilities…….</a:t>
            </a:r>
          </a:p>
        </p:txBody>
      </p:sp>
      <p:sp>
        <p:nvSpPr>
          <p:cNvPr id="4" name="Slide Number Placeholder 3"/>
          <p:cNvSpPr>
            <a:spLocks noGrp="1"/>
          </p:cNvSpPr>
          <p:nvPr>
            <p:ph type="sldNum" sz="quarter" idx="5"/>
          </p:nvPr>
        </p:nvSpPr>
        <p:spPr/>
        <p:txBody>
          <a:bodyPr/>
          <a:lstStyle/>
          <a:p>
            <a:fld id="{70488F4B-C8AB-4DED-82A3-6F6C06D43A36}" type="slidenum">
              <a:rPr lang="en-US" smtClean="0"/>
              <a:t>10</a:t>
            </a:fld>
            <a:endParaRPr lang="en-US"/>
          </a:p>
        </p:txBody>
      </p:sp>
    </p:spTree>
    <p:extLst>
      <p:ext uri="{BB962C8B-B14F-4D97-AF65-F5344CB8AC3E}">
        <p14:creationId xmlns:p14="http://schemas.microsoft.com/office/powerpoint/2010/main" val="37992488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3773606" y="6355260"/>
            <a:ext cx="2133600" cy="365125"/>
          </a:xfrm>
        </p:spPr>
        <p:txBody>
          <a:bodyPr/>
          <a:lstStyle/>
          <a:p>
            <a:fld id="{A349544A-F1CD-3844-BFB3-6D230A0137DD}" type="datetimeFigureOut">
              <a:rPr lang="en-US" smtClean="0"/>
              <a:t>9/17/2019</a:t>
            </a:fld>
            <a:endParaRPr lang="en-US" dirty="0"/>
          </a:p>
        </p:txBody>
      </p:sp>
      <p:pic>
        <p:nvPicPr>
          <p:cNvPr id="8" name="Picture 7" descr="FDA_B&amp;W_Primary_logo.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120947" y="261425"/>
            <a:ext cx="2703422" cy="563312"/>
          </a:xfrm>
          <a:prstGeom prst="rect">
            <a:avLst/>
          </a:prstGeom>
        </p:spPr>
      </p:pic>
      <p:sp>
        <p:nvSpPr>
          <p:cNvPr id="9"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Tree>
    <p:extLst>
      <p:ext uri="{BB962C8B-B14F-4D97-AF65-F5344CB8AC3E}">
        <p14:creationId xmlns:p14="http://schemas.microsoft.com/office/powerpoint/2010/main" val="10736983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555241" y="6356350"/>
            <a:ext cx="2133600" cy="365125"/>
          </a:xfrm>
        </p:spPr>
        <p:txBody>
          <a:bodyPr/>
          <a:lstStyle/>
          <a:p>
            <a:fld id="{A349544A-F1CD-3844-BFB3-6D230A0137DD}" type="datetimeFigureOut">
              <a:rPr lang="en-US" smtClean="0"/>
              <a:t>9/17/2019</a:t>
            </a:fld>
            <a:endParaRPr lang="en-US"/>
          </a:p>
        </p:txBody>
      </p:sp>
      <p:pic>
        <p:nvPicPr>
          <p:cNvPr id="7" name="Picture 6" descr="FDA_FullColor_Monogram.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5400000">
            <a:off x="8231470" y="5291167"/>
            <a:ext cx="620543" cy="743080"/>
          </a:xfrm>
          <a:prstGeom prst="rect">
            <a:avLst/>
          </a:prstGeom>
        </p:spPr>
      </p:pic>
      <p:sp>
        <p:nvSpPr>
          <p:cNvPr id="9" name="Footer Placeholder 4"/>
          <p:cNvSpPr>
            <a:spLocks noGrp="1"/>
          </p:cNvSpPr>
          <p:nvPr>
            <p:ph type="ftr" sz="quarter" idx="11"/>
          </p:nvPr>
        </p:nvSpPr>
        <p:spPr>
          <a:xfrm rot="5400000">
            <a:off x="-1161972" y="1451193"/>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8" name="TextBox 7"/>
          <p:cNvSpPr txBox="1"/>
          <p:nvPr userDrawn="1"/>
        </p:nvSpPr>
        <p:spPr>
          <a:xfrm rot="5400000">
            <a:off x="117044" y="6376216"/>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6384496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500650" y="6354123"/>
            <a:ext cx="2133600" cy="365125"/>
          </a:xfrm>
        </p:spPr>
        <p:txBody>
          <a:bodyPr/>
          <a:lstStyle/>
          <a:p>
            <a:fld id="{A349544A-F1CD-3844-BFB3-6D230A0137DD}" type="datetimeFigureOut">
              <a:rPr lang="en-US" smtClean="0"/>
              <a:t>9/17/2019</a:t>
            </a:fld>
            <a:endParaRPr lang="en-US"/>
          </a:p>
        </p:txBody>
      </p:sp>
      <p:sp>
        <p:nvSpPr>
          <p:cNvPr id="7"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pic>
        <p:nvPicPr>
          <p:cNvPr id="9" name="Picture 8" descr="FDA_FullColor_Monogram.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5400000">
            <a:off x="8218888" y="5307876"/>
            <a:ext cx="620543" cy="743080"/>
          </a:xfrm>
          <a:prstGeom prst="rect">
            <a:avLst/>
          </a:prstGeom>
        </p:spPr>
      </p:pic>
      <p:sp>
        <p:nvSpPr>
          <p:cNvPr id="10" name="TextBox 9"/>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1043237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pic>
        <p:nvPicPr>
          <p:cNvPr id="6" name="Picture 5" descr="FDA_B&amp;W_Primary_logo.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654236" y="2648601"/>
            <a:ext cx="4198518" cy="874845"/>
          </a:xfrm>
          <a:prstGeom prst="rect">
            <a:avLst/>
          </a:prstGeom>
        </p:spPr>
      </p:pic>
    </p:spTree>
    <p:extLst>
      <p:ext uri="{BB962C8B-B14F-4D97-AF65-F5344CB8AC3E}">
        <p14:creationId xmlns:p14="http://schemas.microsoft.com/office/powerpoint/2010/main" val="6091470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23849" y="1023679"/>
            <a:ext cx="8509103" cy="926020"/>
          </a:xfrm>
        </p:spPr>
        <p:txBody>
          <a:bodyPr/>
          <a:lstStyle/>
          <a:p>
            <a:r>
              <a:rPr lang="en-US"/>
              <a:t>Click to edit Master title style</a:t>
            </a:r>
          </a:p>
        </p:txBody>
      </p:sp>
      <p:sp>
        <p:nvSpPr>
          <p:cNvPr id="3" name="Content Placeholder 2"/>
          <p:cNvSpPr>
            <a:spLocks noGrp="1"/>
          </p:cNvSpPr>
          <p:nvPr>
            <p:ph idx="1"/>
          </p:nvPr>
        </p:nvSpPr>
        <p:spPr>
          <a:xfrm>
            <a:off x="323850" y="2009775"/>
            <a:ext cx="8509103" cy="428604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3676650" y="6375400"/>
            <a:ext cx="2133600" cy="365125"/>
          </a:xfrm>
        </p:spPr>
        <p:txBody>
          <a:bodyPr/>
          <a:lstStyle>
            <a:lvl1pPr algn="ctr">
              <a:defRPr/>
            </a:lvl1pPr>
          </a:lstStyle>
          <a:p>
            <a:fld id="{A349544A-F1CD-3844-BFB3-6D230A0137DD}" type="datetimeFigureOut">
              <a:rPr lang="en-US" smtClean="0"/>
              <a:pPr/>
              <a:t>9/17/2019</a:t>
            </a:fld>
            <a:endParaRPr lang="en-US" dirty="0"/>
          </a:p>
        </p:txBody>
      </p:sp>
      <p:sp>
        <p:nvSpPr>
          <p:cNvPr id="5" name="Footer Placeholder 4"/>
          <p:cNvSpPr>
            <a:spLocks noGrp="1"/>
          </p:cNvSpPr>
          <p:nvPr>
            <p:ph type="ftr" sz="quarter" idx="11"/>
          </p:nvPr>
        </p:nvSpPr>
        <p:spPr>
          <a:xfrm>
            <a:off x="24765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pic>
        <p:nvPicPr>
          <p:cNvPr id="7" name="Picture 6" descr="FDA_FullColor_Monogram.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212410" y="242500"/>
            <a:ext cx="620543" cy="743080"/>
          </a:xfrm>
          <a:prstGeom prst="rect">
            <a:avLst/>
          </a:prstGeom>
        </p:spPr>
      </p:pic>
      <p:sp>
        <p:nvSpPr>
          <p:cNvPr id="9" name="TextBox 8"/>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229544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762375" y="6334125"/>
            <a:ext cx="2133600" cy="365125"/>
          </a:xfrm>
        </p:spPr>
        <p:txBody>
          <a:bodyPr/>
          <a:lstStyle/>
          <a:p>
            <a:fld id="{A349544A-F1CD-3844-BFB3-6D230A0137DD}" type="datetimeFigureOut">
              <a:rPr lang="en-US" smtClean="0"/>
              <a:t>9/17/2019</a:t>
            </a:fld>
            <a:endParaRPr lang="en-US"/>
          </a:p>
        </p:txBody>
      </p:sp>
      <p:sp>
        <p:nvSpPr>
          <p:cNvPr id="6"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Tree>
    <p:extLst>
      <p:ext uri="{BB962C8B-B14F-4D97-AF65-F5344CB8AC3E}">
        <p14:creationId xmlns:p14="http://schemas.microsoft.com/office/powerpoint/2010/main" val="389358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609834" y="6349336"/>
            <a:ext cx="2133600" cy="365125"/>
          </a:xfrm>
        </p:spPr>
        <p:txBody>
          <a:bodyPr/>
          <a:lstStyle/>
          <a:p>
            <a:fld id="{A349544A-F1CD-3844-BFB3-6D230A0137DD}" type="datetimeFigureOut">
              <a:rPr lang="en-US" smtClean="0"/>
              <a:t>9/17/2019</a:t>
            </a:fld>
            <a:endParaRPr lang="en-US"/>
          </a:p>
        </p:txBody>
      </p:sp>
      <p:pic>
        <p:nvPicPr>
          <p:cNvPr id="7" name="Picture 6" descr="FDA_FullColor_Monogram.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212410" y="269796"/>
            <a:ext cx="620543" cy="743080"/>
          </a:xfrm>
          <a:prstGeom prst="rect">
            <a:avLst/>
          </a:prstGeom>
        </p:spPr>
      </p:pic>
      <p:sp>
        <p:nvSpPr>
          <p:cNvPr id="8"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0" name="TextBox 9"/>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2498196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3514307" y="6380336"/>
            <a:ext cx="2133600" cy="365125"/>
          </a:xfrm>
        </p:spPr>
        <p:txBody>
          <a:bodyPr/>
          <a:lstStyle/>
          <a:p>
            <a:fld id="{A349544A-F1CD-3844-BFB3-6D230A0137DD}" type="datetimeFigureOut">
              <a:rPr lang="en-US" smtClean="0"/>
              <a:t>9/17/2019</a:t>
            </a:fld>
            <a:endParaRPr lang="en-US"/>
          </a:p>
        </p:txBody>
      </p:sp>
      <p:pic>
        <p:nvPicPr>
          <p:cNvPr id="8" name="Picture 7" descr="FDA_FullColor_Monogram.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212410" y="242500"/>
            <a:ext cx="620543" cy="743080"/>
          </a:xfrm>
          <a:prstGeom prst="rect">
            <a:avLst/>
          </a:prstGeom>
        </p:spPr>
      </p:pic>
      <p:sp>
        <p:nvSpPr>
          <p:cNvPr id="9"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1" name="TextBox 10"/>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21811724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3886200" y="6384925"/>
            <a:ext cx="2133600" cy="365125"/>
          </a:xfrm>
        </p:spPr>
        <p:txBody>
          <a:bodyPr/>
          <a:lstStyle/>
          <a:p>
            <a:fld id="{A349544A-F1CD-3844-BFB3-6D230A0137DD}" type="datetimeFigureOut">
              <a:rPr lang="en-US" smtClean="0"/>
              <a:t>9/17/2019</a:t>
            </a:fld>
            <a:endParaRPr lang="en-US" dirty="0"/>
          </a:p>
        </p:txBody>
      </p:sp>
      <p:pic>
        <p:nvPicPr>
          <p:cNvPr id="10" name="Picture 9" descr="FDA_FullColor_Monogram.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212410" y="242500"/>
            <a:ext cx="620543" cy="743080"/>
          </a:xfrm>
          <a:prstGeom prst="rect">
            <a:avLst/>
          </a:prstGeom>
        </p:spPr>
      </p:pic>
      <p:sp>
        <p:nvSpPr>
          <p:cNvPr id="11"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3" name="TextBox 12"/>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504503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3596185" y="6391749"/>
            <a:ext cx="2133600" cy="365125"/>
          </a:xfrm>
        </p:spPr>
        <p:txBody>
          <a:bodyPr/>
          <a:lstStyle/>
          <a:p>
            <a:fld id="{A349544A-F1CD-3844-BFB3-6D230A0137DD}" type="datetimeFigureOut">
              <a:rPr lang="en-US" smtClean="0"/>
              <a:t>9/17/2019</a:t>
            </a:fld>
            <a:endParaRPr lang="en-US"/>
          </a:p>
        </p:txBody>
      </p:sp>
      <p:pic>
        <p:nvPicPr>
          <p:cNvPr id="6" name="Picture 5" descr="FDA_FullColor_Monogram.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212410" y="242500"/>
            <a:ext cx="620543" cy="743080"/>
          </a:xfrm>
          <a:prstGeom prst="rect">
            <a:avLst/>
          </a:prstGeom>
        </p:spPr>
      </p:pic>
      <p:sp>
        <p:nvSpPr>
          <p:cNvPr id="7"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9" name="TextBox 8"/>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950559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465513" y="6349337"/>
            <a:ext cx="2133600" cy="365125"/>
          </a:xfrm>
        </p:spPr>
        <p:txBody>
          <a:bodyPr/>
          <a:lstStyle/>
          <a:p>
            <a:fld id="{A349544A-F1CD-3844-BFB3-6D230A0137DD}" type="datetimeFigureOut">
              <a:rPr lang="en-US" smtClean="0"/>
              <a:t>9/17/2019</a:t>
            </a:fld>
            <a:endParaRPr lang="en-US"/>
          </a:p>
        </p:txBody>
      </p:sp>
      <p:pic>
        <p:nvPicPr>
          <p:cNvPr id="8" name="Picture 7" descr="FDA_FullColor_Monogram.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212410" y="242500"/>
            <a:ext cx="620543" cy="743080"/>
          </a:xfrm>
          <a:prstGeom prst="rect">
            <a:avLst/>
          </a:prstGeom>
        </p:spPr>
      </p:pic>
      <p:sp>
        <p:nvSpPr>
          <p:cNvPr id="9"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1" name="TextBox 10"/>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850138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719014" y="6384925"/>
            <a:ext cx="2133600" cy="365125"/>
          </a:xfrm>
        </p:spPr>
        <p:txBody>
          <a:bodyPr/>
          <a:lstStyle/>
          <a:p>
            <a:fld id="{A349544A-F1CD-3844-BFB3-6D230A0137DD}" type="datetimeFigureOut">
              <a:rPr lang="en-US" smtClean="0"/>
              <a:t>9/17/2019</a:t>
            </a:fld>
            <a:endParaRPr lang="en-US"/>
          </a:p>
        </p:txBody>
      </p:sp>
      <p:pic>
        <p:nvPicPr>
          <p:cNvPr id="8" name="Picture 7" descr="FDA_FullColor_Monogram.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212410" y="242500"/>
            <a:ext cx="620543" cy="743080"/>
          </a:xfrm>
          <a:prstGeom prst="rect">
            <a:avLst/>
          </a:prstGeom>
        </p:spPr>
      </p:pic>
      <p:sp>
        <p:nvSpPr>
          <p:cNvPr id="9"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1" name="TextBox 10"/>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42510435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49544A-F1CD-3844-BFB3-6D230A0137DD}" type="datetimeFigureOut">
              <a:rPr lang="en-US" smtClean="0"/>
              <a:t>9/17/2019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871F5F-C8AF-484B-B19A-A0CBCE8C7764}" type="slidenum">
              <a:rPr lang="en-US" smtClean="0"/>
              <a:t>‹#›</a:t>
            </a:fld>
            <a:endParaRPr lang="en-US"/>
          </a:p>
        </p:txBody>
      </p:sp>
    </p:spTree>
    <p:extLst>
      <p:ext uri="{BB962C8B-B14F-4D97-AF65-F5344CB8AC3E}">
        <p14:creationId xmlns:p14="http://schemas.microsoft.com/office/powerpoint/2010/main" val="11263017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 id="2147483651" r:id="rId4"/>
    <p:sldLayoutId id="2147483652" r:id="rId5"/>
    <p:sldLayoutId id="2147483653" r:id="rId6"/>
    <p:sldLayoutId id="2147483654"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7.emf"/><Relationship Id="rId5" Type="http://schemas.openxmlformats.org/officeDocument/2006/relationships/image" Target="../media/image6.jpe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3.jpeg"/><Relationship Id="rId11" Type="http://schemas.openxmlformats.org/officeDocument/2006/relationships/image" Target="../media/image18.jpeg"/><Relationship Id="rId5" Type="http://schemas.openxmlformats.org/officeDocument/2006/relationships/image" Target="../media/image12.jpeg"/><Relationship Id="rId10" Type="http://schemas.openxmlformats.org/officeDocument/2006/relationships/image" Target="../media/image17.jpeg"/><Relationship Id="rId4" Type="http://schemas.openxmlformats.org/officeDocument/2006/relationships/image" Target="../media/image11.png"/><Relationship Id="rId9" Type="http://schemas.openxmlformats.org/officeDocument/2006/relationships/image" Target="../media/image16.png"/></Relationships>
</file>

<file path=ppt/slides/_rels/slide15.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0.png"/><Relationship Id="rId7"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10" Type="http://schemas.openxmlformats.org/officeDocument/2006/relationships/image" Target="../media/image21.png"/><Relationship Id="rId4" Type="http://schemas.openxmlformats.org/officeDocument/2006/relationships/image" Target="../media/image11.png"/><Relationship Id="rId9" Type="http://schemas.openxmlformats.org/officeDocument/2006/relationships/image" Target="../media/image20.jpeg"/></Relationships>
</file>

<file path=ppt/slides/_rels/slide1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20.jpeg"/><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5.xml"/><Relationship Id="rId1" Type="http://schemas.openxmlformats.org/officeDocument/2006/relationships/slideLayout" Target="../slideLayouts/slideLayout3.xml"/><Relationship Id="rId5" Type="http://schemas.openxmlformats.org/officeDocument/2006/relationships/image" Target="../media/image37.jpg"/><Relationship Id="rId4" Type="http://schemas.openxmlformats.org/officeDocument/2006/relationships/image" Target="../media/image36.jpeg"/></Relationships>
</file>

<file path=ppt/slides/_rels/slide37.xml.rels><?xml version="1.0" encoding="UTF-8" standalone="yes"?>
<Relationships xmlns="http://schemas.openxmlformats.org/package/2006/relationships"><Relationship Id="rId3" Type="http://schemas.openxmlformats.org/officeDocument/2006/relationships/hyperlink" Target="https://twitter.com/metagenometrakr"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hyperlink" Target="mailto:Laura.howard@fda.hhs.gov"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847DD-0BEC-4E00-BDE2-962A3DB19E4F}"/>
              </a:ext>
            </a:extLst>
          </p:cNvPr>
          <p:cNvSpPr>
            <a:spLocks noGrp="1"/>
          </p:cNvSpPr>
          <p:nvPr>
            <p:ph type="ctrTitle"/>
          </p:nvPr>
        </p:nvSpPr>
        <p:spPr>
          <a:xfrm>
            <a:off x="685800" y="894303"/>
            <a:ext cx="7772400" cy="2706147"/>
          </a:xfrm>
        </p:spPr>
        <p:txBody>
          <a:bodyPr>
            <a:normAutofit fontScale="90000"/>
          </a:bodyPr>
          <a:lstStyle/>
          <a:p>
            <a:r>
              <a:rPr lang="en-US" dirty="0"/>
              <a:t>MetagenomeTrakr:</a:t>
            </a:r>
            <a:br>
              <a:rPr lang="en-US" dirty="0"/>
            </a:br>
            <a:r>
              <a:rPr lang="en-US" dirty="0"/>
              <a:t>A Pilot Study for the Rapid Detection of Foodborne Pathogens</a:t>
            </a:r>
          </a:p>
        </p:txBody>
      </p:sp>
      <p:sp>
        <p:nvSpPr>
          <p:cNvPr id="3" name="Subtitle 2"/>
          <p:cNvSpPr>
            <a:spLocks noGrp="1"/>
          </p:cNvSpPr>
          <p:nvPr>
            <p:ph type="subTitle" idx="1"/>
          </p:nvPr>
        </p:nvSpPr>
        <p:spPr>
          <a:xfrm>
            <a:off x="1037968" y="3429001"/>
            <a:ext cx="7216346" cy="2897658"/>
          </a:xfrm>
        </p:spPr>
        <p:txBody>
          <a:bodyPr>
            <a:normAutofit fontScale="55000" lnSpcReduction="20000"/>
          </a:bodyPr>
          <a:lstStyle/>
          <a:p>
            <a:r>
              <a:rPr lang="en-US" sz="3800" dirty="0"/>
              <a:t>Laura Howard</a:t>
            </a:r>
          </a:p>
          <a:p>
            <a:r>
              <a:rPr lang="en-US" sz="3800" dirty="0"/>
              <a:t>Office of Regulatory Affairs</a:t>
            </a:r>
          </a:p>
          <a:p>
            <a:r>
              <a:rPr lang="en-US" sz="3800" dirty="0"/>
              <a:t>Office of Regulatory Science</a:t>
            </a:r>
          </a:p>
          <a:p>
            <a:r>
              <a:rPr lang="en-US" sz="3800" dirty="0"/>
              <a:t>Northeast Food and Feed Laboratory</a:t>
            </a:r>
          </a:p>
          <a:p>
            <a:r>
              <a:rPr lang="en-US" sz="3800" b="1" dirty="0"/>
              <a:t>GenomeTrakr  Sept. 18, 2019</a:t>
            </a:r>
          </a:p>
          <a:p>
            <a:endParaRPr lang="en-US" sz="6000" dirty="0"/>
          </a:p>
          <a:p>
            <a:r>
              <a:rPr lang="en-US" sz="3300" dirty="0">
                <a:solidFill>
                  <a:schemeClr val="tx1"/>
                </a:solidFill>
                <a:latin typeface="Times New Roman" panose="02020603050405020304" pitchFamily="18" charset="0"/>
                <a:cs typeface="Times New Roman" panose="02020603050405020304" pitchFamily="18" charset="0"/>
              </a:rPr>
              <a:t>** The information in these materials is not a formal dissemination of information by FDA and does not represent agency position or policy</a:t>
            </a:r>
            <a:r>
              <a:rPr lang="en-US" dirty="0">
                <a:solidFill>
                  <a:schemeClr val="tx1"/>
                </a:solidFill>
                <a:latin typeface="Times New Roman" panose="02020603050405020304" pitchFamily="18" charset="0"/>
                <a:cs typeface="Times New Roman" panose="02020603050405020304" pitchFamily="18" charset="0"/>
              </a:rPr>
              <a:t>. </a:t>
            </a:r>
            <a:endParaRPr lang="en-US" dirty="0">
              <a:solidFill>
                <a:schemeClr val="tx1"/>
              </a:solidFill>
            </a:endParaRPr>
          </a:p>
          <a:p>
            <a:endParaRPr lang="en-US" b="1" dirty="0"/>
          </a:p>
        </p:txBody>
      </p:sp>
    </p:spTree>
    <p:extLst>
      <p:ext uri="{BB962C8B-B14F-4D97-AF65-F5344CB8AC3E}">
        <p14:creationId xmlns:p14="http://schemas.microsoft.com/office/powerpoint/2010/main" val="36594632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651DF8-A8DE-4883-8864-668AB7B70E08}"/>
              </a:ext>
            </a:extLst>
          </p:cNvPr>
          <p:cNvSpPr>
            <a:spLocks noGrp="1"/>
          </p:cNvSpPr>
          <p:nvPr>
            <p:ph type="title"/>
          </p:nvPr>
        </p:nvSpPr>
        <p:spPr>
          <a:xfrm>
            <a:off x="-68824" y="73073"/>
            <a:ext cx="8509103" cy="1275898"/>
          </a:xfrm>
        </p:spPr>
        <p:txBody>
          <a:bodyPr>
            <a:noAutofit/>
          </a:bodyPr>
          <a:lstStyle/>
          <a:p>
            <a:r>
              <a:rPr lang="en-US" sz="3600" dirty="0"/>
              <a:t>Using 16S and Shotgun Metagenomics To Describe Microbiomes</a:t>
            </a:r>
          </a:p>
        </p:txBody>
      </p:sp>
      <p:sp>
        <p:nvSpPr>
          <p:cNvPr id="3" name="Content Placeholder 2">
            <a:extLst>
              <a:ext uri="{FF2B5EF4-FFF2-40B4-BE49-F238E27FC236}">
                <a16:creationId xmlns:a16="http://schemas.microsoft.com/office/drawing/2014/main" id="{06AD1F85-1449-4B6A-B0C2-B0B445BA216F}"/>
              </a:ext>
            </a:extLst>
          </p:cNvPr>
          <p:cNvSpPr>
            <a:spLocks noGrp="1"/>
          </p:cNvSpPr>
          <p:nvPr>
            <p:ph idx="1"/>
          </p:nvPr>
        </p:nvSpPr>
        <p:spPr>
          <a:xfrm>
            <a:off x="323850" y="2411238"/>
            <a:ext cx="8509103" cy="3716843"/>
          </a:xfrm>
        </p:spPr>
        <p:txBody>
          <a:bodyPr/>
          <a:lstStyle/>
          <a:p>
            <a:pPr>
              <a:buFont typeface="Wingdings" panose="05000000000000000000" pitchFamily="2" charset="2"/>
              <a:buChar char="Ø"/>
            </a:pPr>
            <a:r>
              <a:rPr lang="en-US" dirty="0"/>
              <a:t>  Seafood Commodities</a:t>
            </a:r>
          </a:p>
          <a:p>
            <a:pPr>
              <a:buFont typeface="Wingdings" panose="05000000000000000000" pitchFamily="2" charset="2"/>
              <a:buChar char="Ø"/>
            </a:pPr>
            <a:r>
              <a:rPr lang="en-US" dirty="0"/>
              <a:t>  Ice Cream Facility</a:t>
            </a:r>
          </a:p>
          <a:p>
            <a:pPr>
              <a:buFont typeface="Wingdings" panose="05000000000000000000" pitchFamily="2" charset="2"/>
              <a:buChar char="Ø"/>
            </a:pPr>
            <a:r>
              <a:rPr lang="en-US" dirty="0"/>
              <a:t>  Smoked Fish Facility</a:t>
            </a:r>
          </a:p>
          <a:p>
            <a:pPr>
              <a:buFont typeface="Wingdings" panose="05000000000000000000" pitchFamily="2" charset="2"/>
              <a:buChar char="Ø"/>
            </a:pPr>
            <a:r>
              <a:rPr lang="en-US" dirty="0"/>
              <a:t>  Ready-To-Eat Facility</a:t>
            </a:r>
          </a:p>
          <a:p>
            <a:pPr>
              <a:buFont typeface="Wingdings" panose="05000000000000000000" pitchFamily="2" charset="2"/>
              <a:buChar char="Ø"/>
            </a:pPr>
            <a:r>
              <a:rPr lang="en-US" dirty="0"/>
              <a:t>Food/Meal Preparation Facility</a:t>
            </a:r>
          </a:p>
        </p:txBody>
      </p:sp>
    </p:spTree>
    <p:extLst>
      <p:ext uri="{BB962C8B-B14F-4D97-AF65-F5344CB8AC3E}">
        <p14:creationId xmlns:p14="http://schemas.microsoft.com/office/powerpoint/2010/main" val="34506703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31B00556-FC15-450A-9D6A-1020CA83636E}"/>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107187" y="3543189"/>
            <a:ext cx="4297680" cy="3045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D6D0B6CD-B77D-4ABA-9E78-9050E5A81E56}"/>
              </a:ext>
            </a:extLst>
          </p:cNvPr>
          <p:cNvPicPr>
            <a:picLocks noChangeAspect="1"/>
          </p:cNvPicPr>
          <p:nvPr/>
        </p:nvPicPr>
        <p:blipFill>
          <a:blip r:embed="rId4"/>
          <a:stretch>
            <a:fillRect/>
          </a:stretch>
        </p:blipFill>
        <p:spPr>
          <a:xfrm>
            <a:off x="107186" y="142986"/>
            <a:ext cx="4297680" cy="3223260"/>
          </a:xfrm>
          <a:prstGeom prst="rect">
            <a:avLst/>
          </a:prstGeom>
        </p:spPr>
      </p:pic>
      <p:pic>
        <p:nvPicPr>
          <p:cNvPr id="5" name="Picture 4">
            <a:extLst>
              <a:ext uri="{FF2B5EF4-FFF2-40B4-BE49-F238E27FC236}">
                <a16:creationId xmlns:a16="http://schemas.microsoft.com/office/drawing/2014/main" id="{42493DAC-9751-4208-9E68-9050D47F9FBC}"/>
              </a:ext>
            </a:extLst>
          </p:cNvPr>
          <p:cNvPicPr>
            <a:picLocks noChangeAspect="1"/>
          </p:cNvPicPr>
          <p:nvPr/>
        </p:nvPicPr>
        <p:blipFill rotWithShape="1">
          <a:blip r:embed="rId5">
            <a:extLst>
              <a:ext uri="{28A0092B-C50C-407E-A947-70E740481C1C}">
                <a14:useLocalDpi xmlns:a14="http://schemas.microsoft.com/office/drawing/2010/main"/>
              </a:ext>
            </a:extLst>
          </a:blip>
          <a:srcRect/>
          <a:stretch/>
        </p:blipFill>
        <p:spPr>
          <a:xfrm>
            <a:off x="5010150" y="142986"/>
            <a:ext cx="3390900" cy="3442591"/>
          </a:xfrm>
          <a:prstGeom prst="rect">
            <a:avLst/>
          </a:prstGeom>
        </p:spPr>
      </p:pic>
      <p:pic>
        <p:nvPicPr>
          <p:cNvPr id="6" name="Picture 5">
            <a:extLst>
              <a:ext uri="{FF2B5EF4-FFF2-40B4-BE49-F238E27FC236}">
                <a16:creationId xmlns:a16="http://schemas.microsoft.com/office/drawing/2014/main" id="{F01C0C38-F622-42B4-A876-7F31BD67F22F}"/>
              </a:ext>
            </a:extLst>
          </p:cNvPr>
          <p:cNvPicPr>
            <a:picLocks noChangeAspect="1"/>
          </p:cNvPicPr>
          <p:nvPr/>
        </p:nvPicPr>
        <p:blipFill rotWithShape="1">
          <a:blip r:embed="rId6">
            <a:extLst>
              <a:ext uri="{28A0092B-C50C-407E-A947-70E740481C1C}">
                <a14:useLocalDpi xmlns:a14="http://schemas.microsoft.com/office/drawing/2010/main"/>
              </a:ext>
            </a:extLst>
          </a:blip>
          <a:srcRect t="19028" b="26805"/>
          <a:stretch/>
        </p:blipFill>
        <p:spPr>
          <a:xfrm>
            <a:off x="4638090" y="3543189"/>
            <a:ext cx="4297680" cy="3102837"/>
          </a:xfrm>
          <a:prstGeom prst="rect">
            <a:avLst/>
          </a:prstGeom>
        </p:spPr>
      </p:pic>
      <p:sp>
        <p:nvSpPr>
          <p:cNvPr id="7" name="TextBox 6">
            <a:extLst>
              <a:ext uri="{FF2B5EF4-FFF2-40B4-BE49-F238E27FC236}">
                <a16:creationId xmlns:a16="http://schemas.microsoft.com/office/drawing/2014/main" id="{2457665F-F803-4651-95C4-4FC90FB3AC68}"/>
              </a:ext>
            </a:extLst>
          </p:cNvPr>
          <p:cNvSpPr txBox="1"/>
          <p:nvPr/>
        </p:nvSpPr>
        <p:spPr>
          <a:xfrm>
            <a:off x="1484436" y="307991"/>
            <a:ext cx="1543179" cy="369332"/>
          </a:xfrm>
          <a:prstGeom prst="rect">
            <a:avLst/>
          </a:prstGeom>
          <a:noFill/>
        </p:spPr>
        <p:txBody>
          <a:bodyPr wrap="none" rtlCol="0">
            <a:spAutoFit/>
          </a:bodyPr>
          <a:lstStyle/>
          <a:p>
            <a:r>
              <a:rPr lang="en-US" dirty="0">
                <a:solidFill>
                  <a:schemeClr val="bg1"/>
                </a:solidFill>
              </a:rPr>
              <a:t>Salted Croaker</a:t>
            </a:r>
          </a:p>
        </p:txBody>
      </p:sp>
      <p:sp>
        <p:nvSpPr>
          <p:cNvPr id="8" name="TextBox 7">
            <a:extLst>
              <a:ext uri="{FF2B5EF4-FFF2-40B4-BE49-F238E27FC236}">
                <a16:creationId xmlns:a16="http://schemas.microsoft.com/office/drawing/2014/main" id="{F14BF4DF-C97E-4B24-A182-00A4E170E246}"/>
              </a:ext>
            </a:extLst>
          </p:cNvPr>
          <p:cNvSpPr txBox="1"/>
          <p:nvPr/>
        </p:nvSpPr>
        <p:spPr>
          <a:xfrm>
            <a:off x="7011162" y="2082514"/>
            <a:ext cx="1138517" cy="369332"/>
          </a:xfrm>
          <a:prstGeom prst="rect">
            <a:avLst/>
          </a:prstGeom>
          <a:noFill/>
        </p:spPr>
        <p:txBody>
          <a:bodyPr wrap="none" rtlCol="0">
            <a:spAutoFit/>
          </a:bodyPr>
          <a:lstStyle/>
          <a:p>
            <a:r>
              <a:rPr lang="en-US" dirty="0">
                <a:solidFill>
                  <a:schemeClr val="bg1"/>
                </a:solidFill>
              </a:rPr>
              <a:t>Barracuda</a:t>
            </a:r>
          </a:p>
        </p:txBody>
      </p:sp>
      <p:sp>
        <p:nvSpPr>
          <p:cNvPr id="9" name="TextBox 8">
            <a:extLst>
              <a:ext uri="{FF2B5EF4-FFF2-40B4-BE49-F238E27FC236}">
                <a16:creationId xmlns:a16="http://schemas.microsoft.com/office/drawing/2014/main" id="{BA51919A-72E2-4476-9AF8-A6A884A2F6DB}"/>
              </a:ext>
            </a:extLst>
          </p:cNvPr>
          <p:cNvSpPr txBox="1"/>
          <p:nvPr/>
        </p:nvSpPr>
        <p:spPr>
          <a:xfrm>
            <a:off x="5938558" y="3756916"/>
            <a:ext cx="1007007" cy="369332"/>
          </a:xfrm>
          <a:prstGeom prst="rect">
            <a:avLst/>
          </a:prstGeom>
          <a:noFill/>
        </p:spPr>
        <p:txBody>
          <a:bodyPr wrap="none" rtlCol="0">
            <a:spAutoFit/>
          </a:bodyPr>
          <a:lstStyle/>
          <a:p>
            <a:r>
              <a:rPr lang="en-US" dirty="0">
                <a:solidFill>
                  <a:schemeClr val="bg1"/>
                </a:solidFill>
              </a:rPr>
              <a:t>Haddock</a:t>
            </a:r>
          </a:p>
        </p:txBody>
      </p:sp>
    </p:spTree>
    <p:extLst>
      <p:ext uri="{BB962C8B-B14F-4D97-AF65-F5344CB8AC3E}">
        <p14:creationId xmlns:p14="http://schemas.microsoft.com/office/powerpoint/2010/main" val="27545790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6A9F218-BAB5-4ACF-A0E0-CF1716D7CB43}"/>
              </a:ext>
            </a:extLst>
          </p:cNvPr>
          <p:cNvSpPr txBox="1">
            <a:spLocks/>
          </p:cNvSpPr>
          <p:nvPr/>
        </p:nvSpPr>
        <p:spPr>
          <a:xfrm>
            <a:off x="381000" y="46895"/>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altLang="en-US" sz="4000" dirty="0">
                <a:solidFill>
                  <a:srgbClr val="002060"/>
                </a:solidFill>
              </a:rPr>
              <a:t>Frozen Uncooked Shrimp</a:t>
            </a:r>
          </a:p>
        </p:txBody>
      </p:sp>
      <p:pic>
        <p:nvPicPr>
          <p:cNvPr id="6" name="Picture 2">
            <a:extLst>
              <a:ext uri="{FF2B5EF4-FFF2-40B4-BE49-F238E27FC236}">
                <a16:creationId xmlns:a16="http://schemas.microsoft.com/office/drawing/2014/main" id="{37F376DE-369D-4DED-B9D3-01A1BE5F2E01}"/>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990600" y="1669704"/>
            <a:ext cx="7086600" cy="471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73741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8183CD6-D0B5-44BB-861B-E374C489296D}"/>
              </a:ext>
            </a:extLst>
          </p:cNvPr>
          <p:cNvSpPr>
            <a:spLocks noGrp="1"/>
          </p:cNvSpPr>
          <p:nvPr>
            <p:ph type="title"/>
          </p:nvPr>
        </p:nvSpPr>
        <p:spPr>
          <a:xfrm>
            <a:off x="1752600" y="-76200"/>
            <a:ext cx="6934200" cy="914400"/>
          </a:xfrm>
        </p:spPr>
        <p:txBody>
          <a:bodyPr/>
          <a:lstStyle/>
          <a:p>
            <a:pPr eaLnBrk="1" hangingPunct="1"/>
            <a:r>
              <a:rPr lang="en-US" altLang="en-US" sz="3600">
                <a:solidFill>
                  <a:srgbClr val="002060"/>
                </a:solidFill>
              </a:rPr>
              <a:t>Sample Setup - </a:t>
            </a:r>
            <a:r>
              <a:rPr lang="en-US" altLang="en-US" sz="2400" i="1">
                <a:solidFill>
                  <a:srgbClr val="002060"/>
                </a:solidFill>
              </a:rPr>
              <a:t>Salmonella</a:t>
            </a:r>
          </a:p>
        </p:txBody>
      </p:sp>
      <p:sp>
        <p:nvSpPr>
          <p:cNvPr id="6" name="TextBox 4">
            <a:extLst>
              <a:ext uri="{FF2B5EF4-FFF2-40B4-BE49-F238E27FC236}">
                <a16:creationId xmlns:a16="http://schemas.microsoft.com/office/drawing/2014/main" id="{98B7399E-C790-4117-89D2-DD4C4F797FE3}"/>
              </a:ext>
            </a:extLst>
          </p:cNvPr>
          <p:cNvSpPr txBox="1">
            <a:spLocks noChangeArrowheads="1"/>
          </p:cNvSpPr>
          <p:nvPr/>
        </p:nvSpPr>
        <p:spPr bwMode="auto">
          <a:xfrm>
            <a:off x="47625" y="152400"/>
            <a:ext cx="270351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1800">
                <a:solidFill>
                  <a:srgbClr val="002060"/>
                </a:solidFill>
                <a:latin typeface="Calibri" panose="020F0502020204030204" pitchFamily="34" charset="0"/>
              </a:rPr>
              <a:t>1 Frozen Shrimp Sample =</a:t>
            </a:r>
          </a:p>
          <a:p>
            <a:pPr algn="ctr" eaLnBrk="1" hangingPunct="1">
              <a:spcBef>
                <a:spcPct val="0"/>
              </a:spcBef>
              <a:buFontTx/>
              <a:buNone/>
            </a:pPr>
            <a:r>
              <a:rPr lang="en-US" altLang="en-US" sz="1800">
                <a:solidFill>
                  <a:srgbClr val="002060"/>
                </a:solidFill>
                <a:latin typeface="Calibri" panose="020F0502020204030204" pitchFamily="34" charset="0"/>
              </a:rPr>
              <a:t>15 Blocks of Frozen Shrimp</a:t>
            </a:r>
          </a:p>
        </p:txBody>
      </p:sp>
      <p:pic>
        <p:nvPicPr>
          <p:cNvPr id="7" name="Picture 1">
            <a:extLst>
              <a:ext uri="{FF2B5EF4-FFF2-40B4-BE49-F238E27FC236}">
                <a16:creationId xmlns:a16="http://schemas.microsoft.com/office/drawing/2014/main" id="{0FE8AABD-0B60-4D80-A30C-954FA753FBD7}"/>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760413"/>
            <a:ext cx="2255838" cy="150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9">
            <a:extLst>
              <a:ext uri="{FF2B5EF4-FFF2-40B4-BE49-F238E27FC236}">
                <a16:creationId xmlns:a16="http://schemas.microsoft.com/office/drawing/2014/main" id="{65CE2C01-064E-4739-8B24-FD3737DCAA3F}"/>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2286000" y="762000"/>
            <a:ext cx="2255838" cy="150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0">
            <a:extLst>
              <a:ext uri="{FF2B5EF4-FFF2-40B4-BE49-F238E27FC236}">
                <a16:creationId xmlns:a16="http://schemas.microsoft.com/office/drawing/2014/main" id="{F0837CFC-8B5C-4C72-927D-5E623A32EA03}"/>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4572000" y="762000"/>
            <a:ext cx="2255838" cy="150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1">
            <a:extLst>
              <a:ext uri="{FF2B5EF4-FFF2-40B4-BE49-F238E27FC236}">
                <a16:creationId xmlns:a16="http://schemas.microsoft.com/office/drawing/2014/main" id="{FC9D29D7-8C3D-446F-AE51-E2329F9ADD3A}"/>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6858000" y="762000"/>
            <a:ext cx="2255838" cy="150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2">
            <a:extLst>
              <a:ext uri="{FF2B5EF4-FFF2-40B4-BE49-F238E27FC236}">
                <a16:creationId xmlns:a16="http://schemas.microsoft.com/office/drawing/2014/main" id="{535AC903-88AB-42BA-AA9F-BD888006C0F3}"/>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2286000"/>
            <a:ext cx="2255838" cy="150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23">
            <a:extLst>
              <a:ext uri="{FF2B5EF4-FFF2-40B4-BE49-F238E27FC236}">
                <a16:creationId xmlns:a16="http://schemas.microsoft.com/office/drawing/2014/main" id="{CD2B0029-8DB2-4590-9A47-833D310C3DB9}"/>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3810000"/>
            <a:ext cx="2255838" cy="150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24">
            <a:extLst>
              <a:ext uri="{FF2B5EF4-FFF2-40B4-BE49-F238E27FC236}">
                <a16:creationId xmlns:a16="http://schemas.microsoft.com/office/drawing/2014/main" id="{997EDA37-DA73-4226-B90D-FE59A31B9CFE}"/>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2286000" y="3814763"/>
            <a:ext cx="2255838" cy="150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5">
            <a:extLst>
              <a:ext uri="{FF2B5EF4-FFF2-40B4-BE49-F238E27FC236}">
                <a16:creationId xmlns:a16="http://schemas.microsoft.com/office/drawing/2014/main" id="{BA4DA674-0792-417C-A7DB-BC7DBCD17087}"/>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4572000" y="3814763"/>
            <a:ext cx="2255838" cy="150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6">
            <a:extLst>
              <a:ext uri="{FF2B5EF4-FFF2-40B4-BE49-F238E27FC236}">
                <a16:creationId xmlns:a16="http://schemas.microsoft.com/office/drawing/2014/main" id="{6FEAC85F-4451-4E13-B4AE-F8231E346C0E}"/>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6858000" y="3810000"/>
            <a:ext cx="2255838" cy="150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7">
            <a:extLst>
              <a:ext uri="{FF2B5EF4-FFF2-40B4-BE49-F238E27FC236}">
                <a16:creationId xmlns:a16="http://schemas.microsoft.com/office/drawing/2014/main" id="{C3BF464A-C3C9-474E-87D9-6C7CFBCFB0EE}"/>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2286000" y="2286000"/>
            <a:ext cx="2255838" cy="150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8">
            <a:extLst>
              <a:ext uri="{FF2B5EF4-FFF2-40B4-BE49-F238E27FC236}">
                <a16:creationId xmlns:a16="http://schemas.microsoft.com/office/drawing/2014/main" id="{51B7012A-3932-4B54-9431-50F7F665963C}"/>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4572000" y="2286000"/>
            <a:ext cx="2255838" cy="150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29">
            <a:extLst>
              <a:ext uri="{FF2B5EF4-FFF2-40B4-BE49-F238E27FC236}">
                <a16:creationId xmlns:a16="http://schemas.microsoft.com/office/drawing/2014/main" id="{6EA0F8A8-AE68-4504-879E-C2F1E3614D82}"/>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6858000" y="2286000"/>
            <a:ext cx="2255838" cy="150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30">
            <a:extLst>
              <a:ext uri="{FF2B5EF4-FFF2-40B4-BE49-F238E27FC236}">
                <a16:creationId xmlns:a16="http://schemas.microsoft.com/office/drawing/2014/main" id="{97D85DB2-75B7-426D-91C2-C67749FD9399}"/>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5357813"/>
            <a:ext cx="2255838" cy="150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31">
            <a:extLst>
              <a:ext uri="{FF2B5EF4-FFF2-40B4-BE49-F238E27FC236}">
                <a16:creationId xmlns:a16="http://schemas.microsoft.com/office/drawing/2014/main" id="{82236D8B-5C74-4E50-A23B-1E5C5A31F91B}"/>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2286000" y="5357813"/>
            <a:ext cx="2255838" cy="150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32">
            <a:extLst>
              <a:ext uri="{FF2B5EF4-FFF2-40B4-BE49-F238E27FC236}">
                <a16:creationId xmlns:a16="http://schemas.microsoft.com/office/drawing/2014/main" id="{66A835B3-5AE4-44C7-959B-884F8EE4F039}"/>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4572000" y="5357813"/>
            <a:ext cx="2255838" cy="150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34618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26323" name="Straight Arrow Connector 226322">
            <a:extLst>
              <a:ext uri="{FF2B5EF4-FFF2-40B4-BE49-F238E27FC236}">
                <a16:creationId xmlns:a16="http://schemas.microsoft.com/office/drawing/2014/main" id="{F08EF378-03DF-4984-9BC4-6299CED42CFD}"/>
              </a:ext>
            </a:extLst>
          </p:cNvPr>
          <p:cNvCxnSpPr/>
          <p:nvPr/>
        </p:nvCxnSpPr>
        <p:spPr>
          <a:xfrm flipH="1" flipV="1">
            <a:off x="1044575" y="5492750"/>
            <a:ext cx="1282700" cy="752475"/>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pic>
        <p:nvPicPr>
          <p:cNvPr id="22531" name="Picture 3">
            <a:extLst>
              <a:ext uri="{FF2B5EF4-FFF2-40B4-BE49-F238E27FC236}">
                <a16:creationId xmlns:a16="http://schemas.microsoft.com/office/drawing/2014/main" id="{84257A6E-40EA-4597-A265-7001BD7072D4}"/>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713163" y="1792288"/>
            <a:ext cx="11430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8068" name="Title 1">
            <a:extLst>
              <a:ext uri="{FF2B5EF4-FFF2-40B4-BE49-F238E27FC236}">
                <a16:creationId xmlns:a16="http://schemas.microsoft.com/office/drawing/2014/main" id="{E6839627-01C0-4C1D-A0F2-B20298110C2D}"/>
              </a:ext>
            </a:extLst>
          </p:cNvPr>
          <p:cNvSpPr>
            <a:spLocks noGrp="1"/>
          </p:cNvSpPr>
          <p:nvPr>
            <p:ph type="title"/>
          </p:nvPr>
        </p:nvSpPr>
        <p:spPr>
          <a:xfrm>
            <a:off x="457200" y="76200"/>
            <a:ext cx="8229600" cy="1143000"/>
          </a:xfrm>
        </p:spPr>
        <p:txBody>
          <a:bodyPr rtlCol="0">
            <a:normAutofit/>
          </a:bodyPr>
          <a:lstStyle/>
          <a:p>
            <a:pPr eaLnBrk="1" fontAlgn="auto" hangingPunct="1">
              <a:spcAft>
                <a:spcPts val="0"/>
              </a:spcAft>
              <a:defRPr/>
            </a:pPr>
            <a:r>
              <a:rPr lang="en-US" altLang="en-US" sz="3600" u="sng" dirty="0">
                <a:solidFill>
                  <a:srgbClr val="002060"/>
                </a:solidFill>
              </a:rPr>
              <a:t>Regulatory Sample Setup</a:t>
            </a:r>
            <a:r>
              <a:rPr lang="en-US" altLang="en-US" dirty="0">
                <a:solidFill>
                  <a:srgbClr val="002060"/>
                </a:solidFill>
              </a:rPr>
              <a:t/>
            </a:r>
            <a:br>
              <a:rPr lang="en-US" altLang="en-US" dirty="0">
                <a:solidFill>
                  <a:srgbClr val="002060"/>
                </a:solidFill>
              </a:rPr>
            </a:br>
            <a:r>
              <a:rPr lang="en-US" altLang="en-US" sz="2800" i="1" dirty="0">
                <a:solidFill>
                  <a:srgbClr val="002060"/>
                </a:solidFill>
              </a:rPr>
              <a:t>Salmonella</a:t>
            </a:r>
          </a:p>
        </p:txBody>
      </p:sp>
      <p:sp>
        <p:nvSpPr>
          <p:cNvPr id="22533" name="TextBox 4">
            <a:extLst>
              <a:ext uri="{FF2B5EF4-FFF2-40B4-BE49-F238E27FC236}">
                <a16:creationId xmlns:a16="http://schemas.microsoft.com/office/drawing/2014/main" id="{4B02C0B2-5943-4831-A109-C5EBCFBF0F12}"/>
              </a:ext>
            </a:extLst>
          </p:cNvPr>
          <p:cNvSpPr txBox="1">
            <a:spLocks noChangeArrowheads="1"/>
          </p:cNvSpPr>
          <p:nvPr/>
        </p:nvSpPr>
        <p:spPr bwMode="auto">
          <a:xfrm>
            <a:off x="330200" y="663575"/>
            <a:ext cx="15287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800">
                <a:solidFill>
                  <a:srgbClr val="002060"/>
                </a:solidFill>
                <a:latin typeface="Calibri" panose="020F0502020204030204" pitchFamily="34" charset="0"/>
              </a:rPr>
              <a:t>Frozen Shrimp</a:t>
            </a:r>
          </a:p>
        </p:txBody>
      </p:sp>
      <p:sp>
        <p:nvSpPr>
          <p:cNvPr id="22534" name="TextBox 6">
            <a:extLst>
              <a:ext uri="{FF2B5EF4-FFF2-40B4-BE49-F238E27FC236}">
                <a16:creationId xmlns:a16="http://schemas.microsoft.com/office/drawing/2014/main" id="{2E4ADA77-7CFA-4D21-ACB6-44229AAE8529}"/>
              </a:ext>
            </a:extLst>
          </p:cNvPr>
          <p:cNvSpPr txBox="1">
            <a:spLocks noChangeArrowheads="1"/>
          </p:cNvSpPr>
          <p:nvPr/>
        </p:nvSpPr>
        <p:spPr bwMode="auto">
          <a:xfrm>
            <a:off x="2697163" y="1676400"/>
            <a:ext cx="8905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1400">
                <a:solidFill>
                  <a:srgbClr val="002060"/>
                </a:solidFill>
                <a:latin typeface="Calibri" panose="020F0502020204030204" pitchFamily="34" charset="0"/>
              </a:rPr>
              <a:t>Hammer/</a:t>
            </a:r>
          </a:p>
          <a:p>
            <a:pPr algn="ctr" eaLnBrk="1" hangingPunct="1">
              <a:spcBef>
                <a:spcPct val="0"/>
              </a:spcBef>
              <a:buFontTx/>
              <a:buNone/>
            </a:pPr>
            <a:r>
              <a:rPr lang="en-US" altLang="en-US" sz="1400">
                <a:solidFill>
                  <a:srgbClr val="002060"/>
                </a:solidFill>
                <a:latin typeface="Calibri" panose="020F0502020204030204" pitchFamily="34" charset="0"/>
              </a:rPr>
              <a:t>chisel</a:t>
            </a:r>
          </a:p>
        </p:txBody>
      </p:sp>
      <p:sp>
        <p:nvSpPr>
          <p:cNvPr id="22535" name="TextBox 7">
            <a:extLst>
              <a:ext uri="{FF2B5EF4-FFF2-40B4-BE49-F238E27FC236}">
                <a16:creationId xmlns:a16="http://schemas.microsoft.com/office/drawing/2014/main" id="{6A66BC38-EA4E-44DA-9533-0B38C97A5E76}"/>
              </a:ext>
            </a:extLst>
          </p:cNvPr>
          <p:cNvSpPr txBox="1">
            <a:spLocks noChangeArrowheads="1"/>
          </p:cNvSpPr>
          <p:nvPr/>
        </p:nvSpPr>
        <p:spPr bwMode="auto">
          <a:xfrm>
            <a:off x="2684463" y="2386013"/>
            <a:ext cx="9540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800">
                <a:solidFill>
                  <a:srgbClr val="002060"/>
                </a:solidFill>
                <a:latin typeface="Calibri" panose="020F0502020204030204" pitchFamily="34" charset="0"/>
              </a:rPr>
              <a:t>25g/sub</a:t>
            </a:r>
          </a:p>
        </p:txBody>
      </p:sp>
      <p:cxnSp>
        <p:nvCxnSpPr>
          <p:cNvPr id="10" name="Straight Arrow Connector 9">
            <a:extLst>
              <a:ext uri="{FF2B5EF4-FFF2-40B4-BE49-F238E27FC236}">
                <a16:creationId xmlns:a16="http://schemas.microsoft.com/office/drawing/2014/main" id="{3007CE38-FE5D-4D07-9CF9-6090A9A2737D}"/>
              </a:ext>
            </a:extLst>
          </p:cNvPr>
          <p:cNvCxnSpPr/>
          <p:nvPr/>
        </p:nvCxnSpPr>
        <p:spPr>
          <a:xfrm>
            <a:off x="2709863" y="2259013"/>
            <a:ext cx="914400"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2537" name="TextBox 10">
            <a:extLst>
              <a:ext uri="{FF2B5EF4-FFF2-40B4-BE49-F238E27FC236}">
                <a16:creationId xmlns:a16="http://schemas.microsoft.com/office/drawing/2014/main" id="{78F897E5-1F0D-46BF-8E90-3ED75DBCEF77}"/>
              </a:ext>
            </a:extLst>
          </p:cNvPr>
          <p:cNvSpPr txBox="1">
            <a:spLocks noChangeArrowheads="1"/>
          </p:cNvSpPr>
          <p:nvPr/>
        </p:nvSpPr>
        <p:spPr bwMode="auto">
          <a:xfrm>
            <a:off x="7696200" y="1828800"/>
            <a:ext cx="16684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1200">
                <a:solidFill>
                  <a:srgbClr val="002060"/>
                </a:solidFill>
                <a:latin typeface="Calibri" panose="020F0502020204030204" pitchFamily="34" charset="0"/>
              </a:rPr>
              <a:t>375g Comp in</a:t>
            </a:r>
          </a:p>
          <a:p>
            <a:pPr algn="ctr" eaLnBrk="1" hangingPunct="1">
              <a:spcBef>
                <a:spcPct val="0"/>
              </a:spcBef>
              <a:buFontTx/>
              <a:buNone/>
            </a:pPr>
            <a:r>
              <a:rPr lang="en-US" altLang="en-US" sz="1200">
                <a:solidFill>
                  <a:srgbClr val="002060"/>
                </a:solidFill>
                <a:latin typeface="Calibri" panose="020F0502020204030204" pitchFamily="34" charset="0"/>
              </a:rPr>
              <a:t>3375 ml Lactose</a:t>
            </a:r>
          </a:p>
        </p:txBody>
      </p:sp>
      <p:pic>
        <p:nvPicPr>
          <p:cNvPr id="22538" name="Picture 2">
            <a:extLst>
              <a:ext uri="{FF2B5EF4-FFF2-40B4-BE49-F238E27FC236}">
                <a16:creationId xmlns:a16="http://schemas.microsoft.com/office/drawing/2014/main" id="{66DA4543-DEF4-4E9F-81C8-C55770E7C0EE}"/>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81000" y="1089025"/>
            <a:ext cx="823913" cy="53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539" name="TextBox 5">
            <a:extLst>
              <a:ext uri="{FF2B5EF4-FFF2-40B4-BE49-F238E27FC236}">
                <a16:creationId xmlns:a16="http://schemas.microsoft.com/office/drawing/2014/main" id="{2D58C684-9CFA-4F89-8708-E173E2B79349}"/>
              </a:ext>
            </a:extLst>
          </p:cNvPr>
          <p:cNvSpPr txBox="1">
            <a:spLocks noChangeArrowheads="1"/>
          </p:cNvSpPr>
          <p:nvPr/>
        </p:nvSpPr>
        <p:spPr bwMode="auto">
          <a:xfrm>
            <a:off x="365125" y="2392363"/>
            <a:ext cx="8937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800">
                <a:solidFill>
                  <a:srgbClr val="002060"/>
                </a:solidFill>
                <a:latin typeface="Calibri" panose="020F0502020204030204" pitchFamily="34" charset="0"/>
              </a:rPr>
              <a:t>15 subs</a:t>
            </a:r>
          </a:p>
        </p:txBody>
      </p:sp>
      <p:pic>
        <p:nvPicPr>
          <p:cNvPr id="22540" name="Picture 2">
            <a:extLst>
              <a:ext uri="{FF2B5EF4-FFF2-40B4-BE49-F238E27FC236}">
                <a16:creationId xmlns:a16="http://schemas.microsoft.com/office/drawing/2014/main" id="{86706A91-F049-4C03-90B9-093F0C0FEBA8}"/>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74663" y="1179513"/>
            <a:ext cx="823912" cy="53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41" name="Picture 2">
            <a:extLst>
              <a:ext uri="{FF2B5EF4-FFF2-40B4-BE49-F238E27FC236}">
                <a16:creationId xmlns:a16="http://schemas.microsoft.com/office/drawing/2014/main" id="{EB1A366D-2DEF-499A-9C3F-4E63D2F550B2}"/>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68325" y="1271588"/>
            <a:ext cx="823913" cy="5318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42" name="Picture 2">
            <a:extLst>
              <a:ext uri="{FF2B5EF4-FFF2-40B4-BE49-F238E27FC236}">
                <a16:creationId xmlns:a16="http://schemas.microsoft.com/office/drawing/2014/main" id="{663630B3-36A2-4B15-9883-C332474FB710}"/>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61988" y="1362075"/>
            <a:ext cx="823912" cy="53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43" name="Picture 2">
            <a:extLst>
              <a:ext uri="{FF2B5EF4-FFF2-40B4-BE49-F238E27FC236}">
                <a16:creationId xmlns:a16="http://schemas.microsoft.com/office/drawing/2014/main" id="{B5C7721C-750C-4FFF-B247-C527D658AAA7}"/>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55650" y="1452563"/>
            <a:ext cx="823913" cy="53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44" name="Picture 2">
            <a:extLst>
              <a:ext uri="{FF2B5EF4-FFF2-40B4-BE49-F238E27FC236}">
                <a16:creationId xmlns:a16="http://schemas.microsoft.com/office/drawing/2014/main" id="{A609AD1D-5AD1-4409-B8AD-842A291298E8}"/>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49313" y="1544638"/>
            <a:ext cx="822325" cy="5318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45" name="Picture 2">
            <a:extLst>
              <a:ext uri="{FF2B5EF4-FFF2-40B4-BE49-F238E27FC236}">
                <a16:creationId xmlns:a16="http://schemas.microsoft.com/office/drawing/2014/main" id="{FA6BD537-9A03-4FDA-93CB-BEB41621116D}"/>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42975" y="1635125"/>
            <a:ext cx="822325" cy="5318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46" name="Picture 2">
            <a:extLst>
              <a:ext uri="{FF2B5EF4-FFF2-40B4-BE49-F238E27FC236}">
                <a16:creationId xmlns:a16="http://schemas.microsoft.com/office/drawing/2014/main" id="{856675CA-C461-43FC-B656-4D5A2087E5C8}"/>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036638" y="1725613"/>
            <a:ext cx="822325" cy="53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47" name="Picture 2">
            <a:extLst>
              <a:ext uri="{FF2B5EF4-FFF2-40B4-BE49-F238E27FC236}">
                <a16:creationId xmlns:a16="http://schemas.microsoft.com/office/drawing/2014/main" id="{79522867-0878-405F-AFF8-B955C78CD72D}"/>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130300" y="1817688"/>
            <a:ext cx="822325" cy="5318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48" name="Picture 2">
            <a:extLst>
              <a:ext uri="{FF2B5EF4-FFF2-40B4-BE49-F238E27FC236}">
                <a16:creationId xmlns:a16="http://schemas.microsoft.com/office/drawing/2014/main" id="{1BDF84DF-F1E1-49F6-A52A-8C646464420F}"/>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223963" y="1908175"/>
            <a:ext cx="822325" cy="5318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49" name="Picture 2">
            <a:extLst>
              <a:ext uri="{FF2B5EF4-FFF2-40B4-BE49-F238E27FC236}">
                <a16:creationId xmlns:a16="http://schemas.microsoft.com/office/drawing/2014/main" id="{56AEA999-3BEC-4EEB-A0E7-500D3EE1A279}"/>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316038" y="1998663"/>
            <a:ext cx="823912" cy="53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50" name="Picture 2">
            <a:extLst>
              <a:ext uri="{FF2B5EF4-FFF2-40B4-BE49-F238E27FC236}">
                <a16:creationId xmlns:a16="http://schemas.microsoft.com/office/drawing/2014/main" id="{7502945A-808C-4524-BCF3-2D9BCF3FFD2F}"/>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409700" y="2090738"/>
            <a:ext cx="823913" cy="5318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51" name="Picture 2">
            <a:extLst>
              <a:ext uri="{FF2B5EF4-FFF2-40B4-BE49-F238E27FC236}">
                <a16:creationId xmlns:a16="http://schemas.microsoft.com/office/drawing/2014/main" id="{BCCF38D2-0627-48E1-BB28-2F3D0D2A5AC1}"/>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503363" y="2181225"/>
            <a:ext cx="823912" cy="5318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52" name="Picture 2">
            <a:extLst>
              <a:ext uri="{FF2B5EF4-FFF2-40B4-BE49-F238E27FC236}">
                <a16:creationId xmlns:a16="http://schemas.microsoft.com/office/drawing/2014/main" id="{18A084B0-B451-4FD7-AC22-6C4B2B898382}"/>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597025" y="2271713"/>
            <a:ext cx="823913" cy="53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53" name="Picture 2">
            <a:extLst>
              <a:ext uri="{FF2B5EF4-FFF2-40B4-BE49-F238E27FC236}">
                <a16:creationId xmlns:a16="http://schemas.microsoft.com/office/drawing/2014/main" id="{7BAB3747-513D-4032-A293-94868E28342F}"/>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690688" y="2363788"/>
            <a:ext cx="823912" cy="5318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54" name="Content Placeholder 3">
            <a:extLst>
              <a:ext uri="{FF2B5EF4-FFF2-40B4-BE49-F238E27FC236}">
                <a16:creationId xmlns:a16="http://schemas.microsoft.com/office/drawing/2014/main" id="{D6B452DC-9963-446A-BF17-8661F87CB2A6}"/>
              </a:ext>
            </a:extLst>
          </p:cNvPr>
          <p:cNvPicPr>
            <a:picLocks noChangeAspect="1"/>
          </p:cNvPicPr>
          <p:nvPr/>
        </p:nvPicPr>
        <p:blipFill>
          <a:blip r:embed="rId6">
            <a:extLst>
              <a:ext uri="{28A0092B-C50C-407E-A947-70E740481C1C}">
                <a14:useLocalDpi xmlns:a14="http://schemas.microsoft.com/office/drawing/2010/main"/>
              </a:ext>
            </a:extLst>
          </a:blip>
          <a:srcRect/>
          <a:stretch>
            <a:fillRect/>
          </a:stretch>
        </p:blipFill>
        <p:spPr bwMode="auto">
          <a:xfrm>
            <a:off x="4891088" y="1846263"/>
            <a:ext cx="1052512"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55" name="TextBox 3">
            <a:extLst>
              <a:ext uri="{FF2B5EF4-FFF2-40B4-BE49-F238E27FC236}">
                <a16:creationId xmlns:a16="http://schemas.microsoft.com/office/drawing/2014/main" id="{1A97A4DA-69E8-43CC-9110-3A1A7DBE1D40}"/>
              </a:ext>
            </a:extLst>
          </p:cNvPr>
          <p:cNvSpPr txBox="1">
            <a:spLocks noChangeArrowheads="1"/>
          </p:cNvSpPr>
          <p:nvPr/>
        </p:nvSpPr>
        <p:spPr bwMode="auto">
          <a:xfrm>
            <a:off x="8020050" y="2490788"/>
            <a:ext cx="11144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200">
                <a:solidFill>
                  <a:srgbClr val="002060"/>
                </a:solidFill>
                <a:latin typeface="Calibri" panose="020F0502020204030204" pitchFamily="34" charset="0"/>
              </a:rPr>
              <a:t>(Wait 1h &amp; pH)</a:t>
            </a:r>
          </a:p>
        </p:txBody>
      </p:sp>
      <p:sp>
        <p:nvSpPr>
          <p:cNvPr id="22556" name="TextBox 28">
            <a:extLst>
              <a:ext uri="{FF2B5EF4-FFF2-40B4-BE49-F238E27FC236}">
                <a16:creationId xmlns:a16="http://schemas.microsoft.com/office/drawing/2014/main" id="{F5B869EA-4105-4E3F-8B26-0399437DDDF7}"/>
              </a:ext>
            </a:extLst>
          </p:cNvPr>
          <p:cNvSpPr txBox="1">
            <a:spLocks noChangeArrowheads="1"/>
          </p:cNvSpPr>
          <p:nvPr/>
        </p:nvSpPr>
        <p:spPr bwMode="auto">
          <a:xfrm>
            <a:off x="8208963" y="2819400"/>
            <a:ext cx="6477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1200">
                <a:solidFill>
                  <a:srgbClr val="002060"/>
                </a:solidFill>
                <a:latin typeface="Calibri" panose="020F0502020204030204" pitchFamily="34" charset="0"/>
              </a:rPr>
              <a:t>24 </a:t>
            </a:r>
            <a:r>
              <a:rPr lang="en-US" altLang="en-US" sz="1200" u="sng">
                <a:solidFill>
                  <a:srgbClr val="002060"/>
                </a:solidFill>
                <a:latin typeface="Calibri" panose="020F0502020204030204" pitchFamily="34" charset="0"/>
              </a:rPr>
              <a:t>+</a:t>
            </a:r>
            <a:r>
              <a:rPr lang="en-US" altLang="en-US" sz="1200">
                <a:solidFill>
                  <a:srgbClr val="002060"/>
                </a:solidFill>
                <a:latin typeface="Calibri" panose="020F0502020204030204" pitchFamily="34" charset="0"/>
              </a:rPr>
              <a:t> 2h</a:t>
            </a:r>
          </a:p>
        </p:txBody>
      </p:sp>
      <p:pic>
        <p:nvPicPr>
          <p:cNvPr id="22557" name="Picture 3">
            <a:extLst>
              <a:ext uri="{FF2B5EF4-FFF2-40B4-BE49-F238E27FC236}">
                <a16:creationId xmlns:a16="http://schemas.microsoft.com/office/drawing/2014/main" id="{43639425-93A9-4514-85E4-7EC37836C03B}"/>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7948613" y="4151313"/>
            <a:ext cx="1195387" cy="1792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558" name="TextBox 29">
            <a:extLst>
              <a:ext uri="{FF2B5EF4-FFF2-40B4-BE49-F238E27FC236}">
                <a16:creationId xmlns:a16="http://schemas.microsoft.com/office/drawing/2014/main" id="{AE55A962-2014-4D9D-B360-86F4DDAFBB24}"/>
              </a:ext>
            </a:extLst>
          </p:cNvPr>
          <p:cNvSpPr txBox="1">
            <a:spLocks noChangeArrowheads="1"/>
          </p:cNvSpPr>
          <p:nvPr/>
        </p:nvSpPr>
        <p:spPr bwMode="auto">
          <a:xfrm>
            <a:off x="7885113" y="3578225"/>
            <a:ext cx="6365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400">
                <a:solidFill>
                  <a:srgbClr val="002060"/>
                </a:solidFill>
                <a:latin typeface="Calibri" panose="020F0502020204030204" pitchFamily="34" charset="0"/>
              </a:rPr>
              <a:t>0.1 ml</a:t>
            </a:r>
          </a:p>
        </p:txBody>
      </p:sp>
      <p:cxnSp>
        <p:nvCxnSpPr>
          <p:cNvPr id="226304" name="Straight Arrow Connector 226303">
            <a:extLst>
              <a:ext uri="{FF2B5EF4-FFF2-40B4-BE49-F238E27FC236}">
                <a16:creationId xmlns:a16="http://schemas.microsoft.com/office/drawing/2014/main" id="{157D971D-2212-4B23-B3EB-C637AF9B2528}"/>
              </a:ext>
            </a:extLst>
          </p:cNvPr>
          <p:cNvCxnSpPr/>
          <p:nvPr/>
        </p:nvCxnSpPr>
        <p:spPr>
          <a:xfrm flipH="1" flipV="1">
            <a:off x="7604125" y="5018088"/>
            <a:ext cx="419100" cy="476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pic>
        <p:nvPicPr>
          <p:cNvPr id="22560" name="Picture 2">
            <a:extLst>
              <a:ext uri="{FF2B5EF4-FFF2-40B4-BE49-F238E27FC236}">
                <a16:creationId xmlns:a16="http://schemas.microsoft.com/office/drawing/2014/main" id="{4EC52A7D-54FD-4536-AE09-2676569FF810}"/>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3236913" y="4876800"/>
            <a:ext cx="2706687" cy="11985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561" name="TextBox 42">
            <a:extLst>
              <a:ext uri="{FF2B5EF4-FFF2-40B4-BE49-F238E27FC236}">
                <a16:creationId xmlns:a16="http://schemas.microsoft.com/office/drawing/2014/main" id="{73BA85FF-AD15-4B19-9D6E-F36EB0F43F91}"/>
              </a:ext>
            </a:extLst>
          </p:cNvPr>
          <p:cNvSpPr txBox="1">
            <a:spLocks noChangeArrowheads="1"/>
          </p:cNvSpPr>
          <p:nvPr/>
        </p:nvSpPr>
        <p:spPr bwMode="auto">
          <a:xfrm>
            <a:off x="2362200" y="6089650"/>
            <a:ext cx="1125538" cy="6159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2000">
                <a:solidFill>
                  <a:srgbClr val="002060"/>
                </a:solidFill>
                <a:latin typeface="Calibri" panose="020F0502020204030204" pitchFamily="34" charset="0"/>
              </a:rPr>
              <a:t>+</a:t>
            </a:r>
            <a:r>
              <a:rPr lang="en-US" altLang="en-US" sz="1400">
                <a:solidFill>
                  <a:srgbClr val="002060"/>
                </a:solidFill>
                <a:latin typeface="Calibri" panose="020F0502020204030204" pitchFamily="34" charset="0"/>
              </a:rPr>
              <a:t> SX2</a:t>
            </a:r>
          </a:p>
          <a:p>
            <a:pPr algn="ctr" eaLnBrk="1" hangingPunct="1">
              <a:spcBef>
                <a:spcPct val="0"/>
              </a:spcBef>
              <a:buFontTx/>
              <a:buNone/>
            </a:pPr>
            <a:r>
              <a:rPr lang="en-US" altLang="en-US" sz="1400">
                <a:solidFill>
                  <a:srgbClr val="002060"/>
                </a:solidFill>
                <a:latin typeface="Calibri" panose="020F0502020204030204" pitchFamily="34" charset="0"/>
              </a:rPr>
              <a:t>XLD, HE &amp; BS</a:t>
            </a:r>
          </a:p>
        </p:txBody>
      </p:sp>
      <p:sp>
        <p:nvSpPr>
          <p:cNvPr id="22562" name="TextBox 43">
            <a:extLst>
              <a:ext uri="{FF2B5EF4-FFF2-40B4-BE49-F238E27FC236}">
                <a16:creationId xmlns:a16="http://schemas.microsoft.com/office/drawing/2014/main" id="{DDD98FBE-8720-400B-AC0E-9B19124EF05F}"/>
              </a:ext>
            </a:extLst>
          </p:cNvPr>
          <p:cNvSpPr txBox="1">
            <a:spLocks noChangeArrowheads="1"/>
          </p:cNvSpPr>
          <p:nvPr/>
        </p:nvSpPr>
        <p:spPr bwMode="auto">
          <a:xfrm>
            <a:off x="87313" y="3962400"/>
            <a:ext cx="3265487" cy="6461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1800" u="sng" dirty="0">
                <a:solidFill>
                  <a:srgbClr val="002060"/>
                </a:solidFill>
                <a:latin typeface="Calibri" panose="020F0502020204030204" pitchFamily="34" charset="0"/>
              </a:rPr>
              <a:t>Confirm colonies</a:t>
            </a:r>
            <a:r>
              <a:rPr lang="en-US" altLang="en-US" sz="1800" dirty="0">
                <a:solidFill>
                  <a:srgbClr val="002060"/>
                </a:solidFill>
                <a:latin typeface="Calibri" panose="020F0502020204030204" pitchFamily="34" charset="0"/>
              </a:rPr>
              <a:t>: biochemicals, </a:t>
            </a:r>
          </a:p>
          <a:p>
            <a:pPr algn="ctr" eaLnBrk="1" hangingPunct="1">
              <a:spcBef>
                <a:spcPct val="0"/>
              </a:spcBef>
              <a:buFontTx/>
              <a:buNone/>
            </a:pPr>
            <a:r>
              <a:rPr lang="en-US" altLang="en-US" sz="1800" dirty="0">
                <a:solidFill>
                  <a:srgbClr val="002060"/>
                </a:solidFill>
                <a:latin typeface="Calibri" panose="020F0502020204030204" pitchFamily="34" charset="0"/>
              </a:rPr>
              <a:t>serology, VITEK &amp; WGS</a:t>
            </a:r>
          </a:p>
        </p:txBody>
      </p:sp>
      <p:sp>
        <p:nvSpPr>
          <p:cNvPr id="46" name="Oval 45">
            <a:extLst>
              <a:ext uri="{FF2B5EF4-FFF2-40B4-BE49-F238E27FC236}">
                <a16:creationId xmlns:a16="http://schemas.microsoft.com/office/drawing/2014/main" id="{40215EC7-CC8F-4FF1-9F7D-A140F4312CD2}"/>
              </a:ext>
            </a:extLst>
          </p:cNvPr>
          <p:cNvSpPr/>
          <p:nvPr/>
        </p:nvSpPr>
        <p:spPr>
          <a:xfrm>
            <a:off x="177800" y="4872038"/>
            <a:ext cx="866775" cy="784225"/>
          </a:xfrm>
          <a:prstGeom prst="ellipse">
            <a:avLst/>
          </a:prstGeom>
          <a:solidFill>
            <a:srgbClr val="008000"/>
          </a:solidFill>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solidFill>
                <a:srgbClr val="002060"/>
              </a:solidFill>
            </a:endParaRPr>
          </a:p>
        </p:txBody>
      </p:sp>
      <p:sp>
        <p:nvSpPr>
          <p:cNvPr id="47" name="Oval 46">
            <a:extLst>
              <a:ext uri="{FF2B5EF4-FFF2-40B4-BE49-F238E27FC236}">
                <a16:creationId xmlns:a16="http://schemas.microsoft.com/office/drawing/2014/main" id="{33B06A49-E683-4457-9007-36F805E88198}"/>
              </a:ext>
            </a:extLst>
          </p:cNvPr>
          <p:cNvSpPr/>
          <p:nvPr/>
        </p:nvSpPr>
        <p:spPr>
          <a:xfrm>
            <a:off x="1444625" y="4872038"/>
            <a:ext cx="866775" cy="784225"/>
          </a:xfrm>
          <a:prstGeom prst="ellipse">
            <a:avLst/>
          </a:prstGeom>
          <a:solidFill>
            <a:srgbClr val="CC0000"/>
          </a:solidFill>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solidFill>
                <a:srgbClr val="002060"/>
              </a:solidFill>
            </a:endParaRPr>
          </a:p>
        </p:txBody>
      </p:sp>
      <p:sp>
        <p:nvSpPr>
          <p:cNvPr id="48" name="Oval 47">
            <a:extLst>
              <a:ext uri="{FF2B5EF4-FFF2-40B4-BE49-F238E27FC236}">
                <a16:creationId xmlns:a16="http://schemas.microsoft.com/office/drawing/2014/main" id="{F29BB9FE-6CC6-4DA8-9530-F5C71962699A}"/>
              </a:ext>
            </a:extLst>
          </p:cNvPr>
          <p:cNvSpPr/>
          <p:nvPr/>
        </p:nvSpPr>
        <p:spPr>
          <a:xfrm>
            <a:off x="960438" y="5264150"/>
            <a:ext cx="66675" cy="65088"/>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solidFill>
                <a:srgbClr val="002060"/>
              </a:solidFill>
            </a:endParaRPr>
          </a:p>
        </p:txBody>
      </p:sp>
      <p:sp>
        <p:nvSpPr>
          <p:cNvPr id="49" name="Oval 48">
            <a:extLst>
              <a:ext uri="{FF2B5EF4-FFF2-40B4-BE49-F238E27FC236}">
                <a16:creationId xmlns:a16="http://schemas.microsoft.com/office/drawing/2014/main" id="{B92186C7-7DFA-41E6-96E7-06023BF87100}"/>
              </a:ext>
            </a:extLst>
          </p:cNvPr>
          <p:cNvSpPr/>
          <p:nvPr/>
        </p:nvSpPr>
        <p:spPr>
          <a:xfrm>
            <a:off x="611188" y="4937125"/>
            <a:ext cx="66675" cy="66675"/>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solidFill>
                <a:srgbClr val="002060"/>
              </a:solidFill>
            </a:endParaRPr>
          </a:p>
        </p:txBody>
      </p:sp>
      <p:sp>
        <p:nvSpPr>
          <p:cNvPr id="50" name="Oval 49">
            <a:extLst>
              <a:ext uri="{FF2B5EF4-FFF2-40B4-BE49-F238E27FC236}">
                <a16:creationId xmlns:a16="http://schemas.microsoft.com/office/drawing/2014/main" id="{7F3CA2D4-9C7B-405A-B01F-B443A6558E20}"/>
              </a:ext>
            </a:extLst>
          </p:cNvPr>
          <p:cNvSpPr/>
          <p:nvPr/>
        </p:nvSpPr>
        <p:spPr>
          <a:xfrm>
            <a:off x="377825" y="5264150"/>
            <a:ext cx="66675" cy="65088"/>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solidFill>
                <a:srgbClr val="002060"/>
              </a:solidFill>
            </a:endParaRPr>
          </a:p>
        </p:txBody>
      </p:sp>
      <p:sp>
        <p:nvSpPr>
          <p:cNvPr id="51" name="Oval 50">
            <a:extLst>
              <a:ext uri="{FF2B5EF4-FFF2-40B4-BE49-F238E27FC236}">
                <a16:creationId xmlns:a16="http://schemas.microsoft.com/office/drawing/2014/main" id="{D4FFFBD5-128C-479C-9815-5BE16D6CD37B}"/>
              </a:ext>
            </a:extLst>
          </p:cNvPr>
          <p:cNvSpPr/>
          <p:nvPr/>
        </p:nvSpPr>
        <p:spPr>
          <a:xfrm>
            <a:off x="1978025" y="5395913"/>
            <a:ext cx="66675" cy="65087"/>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solidFill>
                <a:srgbClr val="002060"/>
              </a:solidFill>
            </a:endParaRPr>
          </a:p>
        </p:txBody>
      </p:sp>
      <p:sp>
        <p:nvSpPr>
          <p:cNvPr id="52" name="Oval 51">
            <a:extLst>
              <a:ext uri="{FF2B5EF4-FFF2-40B4-BE49-F238E27FC236}">
                <a16:creationId xmlns:a16="http://schemas.microsoft.com/office/drawing/2014/main" id="{45D5E0DD-6A91-4EFD-A14F-FCFD46F1DEA1}"/>
              </a:ext>
            </a:extLst>
          </p:cNvPr>
          <p:cNvSpPr/>
          <p:nvPr/>
        </p:nvSpPr>
        <p:spPr>
          <a:xfrm>
            <a:off x="1644650" y="5199063"/>
            <a:ext cx="66675" cy="65087"/>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solidFill>
                <a:srgbClr val="002060"/>
              </a:solidFill>
            </a:endParaRPr>
          </a:p>
        </p:txBody>
      </p:sp>
      <p:sp>
        <p:nvSpPr>
          <p:cNvPr id="54" name="Oval 53">
            <a:extLst>
              <a:ext uri="{FF2B5EF4-FFF2-40B4-BE49-F238E27FC236}">
                <a16:creationId xmlns:a16="http://schemas.microsoft.com/office/drawing/2014/main" id="{5D988A99-4569-4198-8819-D7F4FB8A488A}"/>
              </a:ext>
            </a:extLst>
          </p:cNvPr>
          <p:cNvSpPr/>
          <p:nvPr/>
        </p:nvSpPr>
        <p:spPr>
          <a:xfrm>
            <a:off x="711200" y="5003800"/>
            <a:ext cx="66675" cy="65088"/>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solidFill>
                <a:srgbClr val="002060"/>
              </a:solidFill>
            </a:endParaRPr>
          </a:p>
        </p:txBody>
      </p:sp>
      <p:sp>
        <p:nvSpPr>
          <p:cNvPr id="53" name="Oval 52">
            <a:extLst>
              <a:ext uri="{FF2B5EF4-FFF2-40B4-BE49-F238E27FC236}">
                <a16:creationId xmlns:a16="http://schemas.microsoft.com/office/drawing/2014/main" id="{7163C666-45EB-4235-AF40-1F2DE2E79623}"/>
              </a:ext>
            </a:extLst>
          </p:cNvPr>
          <p:cNvSpPr/>
          <p:nvPr/>
        </p:nvSpPr>
        <p:spPr>
          <a:xfrm>
            <a:off x="869950" y="5656263"/>
            <a:ext cx="866775" cy="784225"/>
          </a:xfrm>
          <a:prstGeom prst="ellipse">
            <a:avLst/>
          </a:prstGeom>
          <a:solidFill>
            <a:srgbClr val="FFCC66"/>
          </a:solidFill>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solidFill>
                <a:srgbClr val="002060"/>
              </a:solidFill>
            </a:endParaRPr>
          </a:p>
        </p:txBody>
      </p:sp>
      <p:sp>
        <p:nvSpPr>
          <p:cNvPr id="55" name="Oval 54">
            <a:extLst>
              <a:ext uri="{FF2B5EF4-FFF2-40B4-BE49-F238E27FC236}">
                <a16:creationId xmlns:a16="http://schemas.microsoft.com/office/drawing/2014/main" id="{EB9298D3-C486-48DB-A9F2-72209EA8203C}"/>
              </a:ext>
            </a:extLst>
          </p:cNvPr>
          <p:cNvSpPr/>
          <p:nvPr/>
        </p:nvSpPr>
        <p:spPr>
          <a:xfrm>
            <a:off x="511175" y="5395913"/>
            <a:ext cx="66675" cy="65087"/>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solidFill>
                <a:srgbClr val="002060"/>
              </a:solidFill>
            </a:endParaRPr>
          </a:p>
        </p:txBody>
      </p:sp>
      <p:sp>
        <p:nvSpPr>
          <p:cNvPr id="56" name="Oval 55">
            <a:extLst>
              <a:ext uri="{FF2B5EF4-FFF2-40B4-BE49-F238E27FC236}">
                <a16:creationId xmlns:a16="http://schemas.microsoft.com/office/drawing/2014/main" id="{ABB339D9-4716-4C01-B815-26A46995FF49}"/>
              </a:ext>
            </a:extLst>
          </p:cNvPr>
          <p:cNvSpPr/>
          <p:nvPr/>
        </p:nvSpPr>
        <p:spPr>
          <a:xfrm>
            <a:off x="1577975" y="5003800"/>
            <a:ext cx="66675" cy="65088"/>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solidFill>
                <a:srgbClr val="002060"/>
              </a:solidFill>
            </a:endParaRPr>
          </a:p>
        </p:txBody>
      </p:sp>
      <p:sp>
        <p:nvSpPr>
          <p:cNvPr id="57" name="Oval 56">
            <a:extLst>
              <a:ext uri="{FF2B5EF4-FFF2-40B4-BE49-F238E27FC236}">
                <a16:creationId xmlns:a16="http://schemas.microsoft.com/office/drawing/2014/main" id="{09D1FADB-E679-416E-9E60-DD3A6FD2FE68}"/>
              </a:ext>
            </a:extLst>
          </p:cNvPr>
          <p:cNvSpPr/>
          <p:nvPr/>
        </p:nvSpPr>
        <p:spPr>
          <a:xfrm>
            <a:off x="1911350" y="5461000"/>
            <a:ext cx="66675" cy="65088"/>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solidFill>
                <a:srgbClr val="002060"/>
              </a:solidFill>
            </a:endParaRPr>
          </a:p>
        </p:txBody>
      </p:sp>
      <p:sp>
        <p:nvSpPr>
          <p:cNvPr id="58" name="Oval 57">
            <a:extLst>
              <a:ext uri="{FF2B5EF4-FFF2-40B4-BE49-F238E27FC236}">
                <a16:creationId xmlns:a16="http://schemas.microsoft.com/office/drawing/2014/main" id="{1093B595-F2A7-4C1F-9957-836352EFFAB6}"/>
              </a:ext>
            </a:extLst>
          </p:cNvPr>
          <p:cNvSpPr/>
          <p:nvPr/>
        </p:nvSpPr>
        <p:spPr>
          <a:xfrm>
            <a:off x="1044575" y="6245225"/>
            <a:ext cx="66675" cy="65088"/>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solidFill>
                <a:srgbClr val="002060"/>
              </a:solidFill>
            </a:endParaRPr>
          </a:p>
        </p:txBody>
      </p:sp>
      <p:sp>
        <p:nvSpPr>
          <p:cNvPr id="59" name="Oval 58">
            <a:extLst>
              <a:ext uri="{FF2B5EF4-FFF2-40B4-BE49-F238E27FC236}">
                <a16:creationId xmlns:a16="http://schemas.microsoft.com/office/drawing/2014/main" id="{84EA1689-C823-4805-A220-3D043A04F084}"/>
              </a:ext>
            </a:extLst>
          </p:cNvPr>
          <p:cNvSpPr/>
          <p:nvPr/>
        </p:nvSpPr>
        <p:spPr>
          <a:xfrm>
            <a:off x="1377950" y="5786438"/>
            <a:ext cx="66675" cy="66675"/>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solidFill>
                <a:srgbClr val="002060"/>
              </a:solidFill>
            </a:endParaRPr>
          </a:p>
        </p:txBody>
      </p:sp>
      <p:sp>
        <p:nvSpPr>
          <p:cNvPr id="22577" name="TextBox 226310">
            <a:extLst>
              <a:ext uri="{FF2B5EF4-FFF2-40B4-BE49-F238E27FC236}">
                <a16:creationId xmlns:a16="http://schemas.microsoft.com/office/drawing/2014/main" id="{AE57FFF3-083C-4869-9192-CEC01EA9FE50}"/>
              </a:ext>
            </a:extLst>
          </p:cNvPr>
          <p:cNvSpPr txBox="1">
            <a:spLocks noChangeArrowheads="1"/>
          </p:cNvSpPr>
          <p:nvPr/>
        </p:nvSpPr>
        <p:spPr bwMode="auto">
          <a:xfrm>
            <a:off x="7593013" y="5029200"/>
            <a:ext cx="6477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1200">
                <a:solidFill>
                  <a:srgbClr val="002060"/>
                </a:solidFill>
                <a:latin typeface="Calibri" panose="020F0502020204030204" pitchFamily="34" charset="0"/>
              </a:rPr>
              <a:t>42°C</a:t>
            </a:r>
          </a:p>
          <a:p>
            <a:pPr algn="ctr" eaLnBrk="1" hangingPunct="1">
              <a:spcBef>
                <a:spcPct val="0"/>
              </a:spcBef>
              <a:buFontTx/>
              <a:buNone/>
            </a:pPr>
            <a:r>
              <a:rPr lang="en-US" altLang="en-US" sz="1200">
                <a:solidFill>
                  <a:srgbClr val="002060"/>
                </a:solidFill>
                <a:latin typeface="Calibri" panose="020F0502020204030204" pitchFamily="34" charset="0"/>
              </a:rPr>
              <a:t>24 </a:t>
            </a:r>
            <a:r>
              <a:rPr lang="en-US" altLang="en-US" sz="1200" u="sng">
                <a:solidFill>
                  <a:srgbClr val="002060"/>
                </a:solidFill>
                <a:latin typeface="Calibri" panose="020F0502020204030204" pitchFamily="34" charset="0"/>
              </a:rPr>
              <a:t>+</a:t>
            </a:r>
            <a:r>
              <a:rPr lang="en-US" altLang="en-US" sz="1200">
                <a:solidFill>
                  <a:srgbClr val="002060"/>
                </a:solidFill>
                <a:latin typeface="Calibri" panose="020F0502020204030204" pitchFamily="34" charset="0"/>
              </a:rPr>
              <a:t> 2h</a:t>
            </a:r>
          </a:p>
        </p:txBody>
      </p:sp>
      <p:cxnSp>
        <p:nvCxnSpPr>
          <p:cNvPr id="226319" name="Straight Arrow Connector 226318">
            <a:extLst>
              <a:ext uri="{FF2B5EF4-FFF2-40B4-BE49-F238E27FC236}">
                <a16:creationId xmlns:a16="http://schemas.microsoft.com/office/drawing/2014/main" id="{335D6C76-230E-47E4-9973-D1FB2E7DDCE5}"/>
              </a:ext>
            </a:extLst>
          </p:cNvPr>
          <p:cNvCxnSpPr/>
          <p:nvPr/>
        </p:nvCxnSpPr>
        <p:spPr>
          <a:xfrm flipH="1" flipV="1">
            <a:off x="1817688" y="6324600"/>
            <a:ext cx="239712" cy="1524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2579" name="TextBox 72">
            <a:extLst>
              <a:ext uri="{FF2B5EF4-FFF2-40B4-BE49-F238E27FC236}">
                <a16:creationId xmlns:a16="http://schemas.microsoft.com/office/drawing/2014/main" id="{77934E0E-501D-4A41-8BFE-9E8263D84367}"/>
              </a:ext>
            </a:extLst>
          </p:cNvPr>
          <p:cNvSpPr txBox="1">
            <a:spLocks noChangeArrowheads="1"/>
          </p:cNvSpPr>
          <p:nvPr/>
        </p:nvSpPr>
        <p:spPr bwMode="auto">
          <a:xfrm>
            <a:off x="3998913" y="6107113"/>
            <a:ext cx="17160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800">
                <a:solidFill>
                  <a:srgbClr val="002060"/>
                </a:solidFill>
                <a:latin typeface="Calibri" panose="020F0502020204030204" pitchFamily="34" charset="0"/>
              </a:rPr>
              <a:t>Screen by VIDAS</a:t>
            </a:r>
          </a:p>
        </p:txBody>
      </p:sp>
      <p:cxnSp>
        <p:nvCxnSpPr>
          <p:cNvPr id="226321" name="Straight Arrow Connector 226320">
            <a:extLst>
              <a:ext uri="{FF2B5EF4-FFF2-40B4-BE49-F238E27FC236}">
                <a16:creationId xmlns:a16="http://schemas.microsoft.com/office/drawing/2014/main" id="{51A57002-0DF4-440F-86B0-E9F518B4FA1D}"/>
              </a:ext>
            </a:extLst>
          </p:cNvPr>
          <p:cNvCxnSpPr/>
          <p:nvPr/>
        </p:nvCxnSpPr>
        <p:spPr>
          <a:xfrm flipH="1">
            <a:off x="2971800" y="5824538"/>
            <a:ext cx="304800" cy="19526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26325" name="Straight Arrow Connector 226324">
            <a:extLst>
              <a:ext uri="{FF2B5EF4-FFF2-40B4-BE49-F238E27FC236}">
                <a16:creationId xmlns:a16="http://schemas.microsoft.com/office/drawing/2014/main" id="{15EBE2A0-656D-44E9-9BF1-F5EB2A8A3513}"/>
              </a:ext>
            </a:extLst>
          </p:cNvPr>
          <p:cNvCxnSpPr/>
          <p:nvPr/>
        </p:nvCxnSpPr>
        <p:spPr>
          <a:xfrm flipH="1" flipV="1">
            <a:off x="2046288" y="5656263"/>
            <a:ext cx="373062" cy="39211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grpSp>
        <p:nvGrpSpPr>
          <p:cNvPr id="22582" name="Group 1">
            <a:extLst>
              <a:ext uri="{FF2B5EF4-FFF2-40B4-BE49-F238E27FC236}">
                <a16:creationId xmlns:a16="http://schemas.microsoft.com/office/drawing/2014/main" id="{42573F3C-9AC5-4886-BB6A-143FB81ED1A0}"/>
              </a:ext>
            </a:extLst>
          </p:cNvPr>
          <p:cNvGrpSpPr>
            <a:grpSpLocks/>
          </p:cNvGrpSpPr>
          <p:nvPr/>
        </p:nvGrpSpPr>
        <p:grpSpPr bwMode="auto">
          <a:xfrm>
            <a:off x="6553200" y="1331913"/>
            <a:ext cx="1358900" cy="1976437"/>
            <a:chOff x="6553200" y="1331913"/>
            <a:chExt cx="1358900" cy="1976437"/>
          </a:xfrm>
        </p:grpSpPr>
        <p:pic>
          <p:nvPicPr>
            <p:cNvPr id="22589" name="Picture 2">
              <a:extLst>
                <a:ext uri="{FF2B5EF4-FFF2-40B4-BE49-F238E27FC236}">
                  <a16:creationId xmlns:a16="http://schemas.microsoft.com/office/drawing/2014/main" id="{B0720C36-A18C-419F-A029-598E8E60ACB1}"/>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6553200" y="1331913"/>
              <a:ext cx="1358900" cy="1976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6326" name="Rectangle 226325">
              <a:extLst>
                <a:ext uri="{FF2B5EF4-FFF2-40B4-BE49-F238E27FC236}">
                  <a16:creationId xmlns:a16="http://schemas.microsoft.com/office/drawing/2014/main" id="{5DF2A194-4306-4BED-9E2C-F22095901CF9}"/>
                </a:ext>
              </a:extLst>
            </p:cNvPr>
            <p:cNvSpPr/>
            <p:nvPr/>
          </p:nvSpPr>
          <p:spPr>
            <a:xfrm>
              <a:off x="7086600" y="2224088"/>
              <a:ext cx="381000" cy="152400"/>
            </a:xfrm>
            <a:prstGeom prst="rect">
              <a:avLst/>
            </a:prstGeom>
            <a:solidFill>
              <a:srgbClr val="FFCC99"/>
            </a:solidFill>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solidFill>
                  <a:srgbClr val="002060"/>
                </a:solidFill>
              </a:endParaRPr>
            </a:p>
          </p:txBody>
        </p:sp>
      </p:grpSp>
      <p:cxnSp>
        <p:nvCxnSpPr>
          <p:cNvPr id="3" name="Straight Arrow Connector 2">
            <a:extLst>
              <a:ext uri="{FF2B5EF4-FFF2-40B4-BE49-F238E27FC236}">
                <a16:creationId xmlns:a16="http://schemas.microsoft.com/office/drawing/2014/main" id="{5B4ACC6E-9F5C-4C0E-A0CB-A8DDF605FF95}"/>
              </a:ext>
            </a:extLst>
          </p:cNvPr>
          <p:cNvCxnSpPr/>
          <p:nvPr/>
        </p:nvCxnSpPr>
        <p:spPr>
          <a:xfrm>
            <a:off x="6019800" y="2271713"/>
            <a:ext cx="433388"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 name="Straight Arrow Connector 4">
            <a:extLst>
              <a:ext uri="{FF2B5EF4-FFF2-40B4-BE49-F238E27FC236}">
                <a16:creationId xmlns:a16="http://schemas.microsoft.com/office/drawing/2014/main" id="{1163647A-5BD4-4DC5-99CD-0F23655FC4EC}"/>
              </a:ext>
            </a:extLst>
          </p:cNvPr>
          <p:cNvCxnSpPr/>
          <p:nvPr/>
        </p:nvCxnSpPr>
        <p:spPr>
          <a:xfrm>
            <a:off x="8521700" y="3352800"/>
            <a:ext cx="7938" cy="6096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pic>
        <p:nvPicPr>
          <p:cNvPr id="22585" name="Picture 60">
            <a:extLst>
              <a:ext uri="{FF2B5EF4-FFF2-40B4-BE49-F238E27FC236}">
                <a16:creationId xmlns:a16="http://schemas.microsoft.com/office/drawing/2014/main" id="{4AB63BC2-7F0C-4E1B-AB5E-1A2248F6FE9D}"/>
              </a:ext>
            </a:extLst>
          </p:cNvPr>
          <p:cNvPicPr>
            <a:picLocks noChangeAspect="1"/>
          </p:cNvPicPr>
          <p:nvPr/>
        </p:nvPicPr>
        <p:blipFill>
          <a:blip r:embed="rId10">
            <a:extLst>
              <a:ext uri="{28A0092B-C50C-407E-A947-70E740481C1C}">
                <a14:useLocalDpi xmlns:a14="http://schemas.microsoft.com/office/drawing/2010/main"/>
              </a:ext>
            </a:extLst>
          </a:blip>
          <a:srcRect/>
          <a:stretch>
            <a:fillRect/>
          </a:stretch>
        </p:blipFill>
        <p:spPr bwMode="auto">
          <a:xfrm>
            <a:off x="6451600" y="4572000"/>
            <a:ext cx="1016000" cy="81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86" name="Picture 61">
            <a:extLst>
              <a:ext uri="{FF2B5EF4-FFF2-40B4-BE49-F238E27FC236}">
                <a16:creationId xmlns:a16="http://schemas.microsoft.com/office/drawing/2014/main" id="{3F12E9FD-3C71-4DCB-AB82-FC677D29E291}"/>
              </a:ext>
            </a:extLst>
          </p:cNvPr>
          <p:cNvPicPr>
            <a:picLocks noChangeAspect="1"/>
          </p:cNvPicPr>
          <p:nvPr/>
        </p:nvPicPr>
        <p:blipFill>
          <a:blip r:embed="rId11">
            <a:extLst>
              <a:ext uri="{28A0092B-C50C-407E-A947-70E740481C1C}">
                <a14:useLocalDpi xmlns:a14="http://schemas.microsoft.com/office/drawing/2010/main"/>
              </a:ext>
            </a:extLst>
          </a:blip>
          <a:srcRect/>
          <a:stretch>
            <a:fillRect/>
          </a:stretch>
        </p:blipFill>
        <p:spPr bwMode="auto">
          <a:xfrm>
            <a:off x="6450013" y="5348288"/>
            <a:ext cx="1031875" cy="766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Arrow Connector 7">
            <a:extLst>
              <a:ext uri="{FF2B5EF4-FFF2-40B4-BE49-F238E27FC236}">
                <a16:creationId xmlns:a16="http://schemas.microsoft.com/office/drawing/2014/main" id="{15A030F5-7B63-412D-81E2-377214244647}"/>
              </a:ext>
            </a:extLst>
          </p:cNvPr>
          <p:cNvCxnSpPr/>
          <p:nvPr/>
        </p:nvCxnSpPr>
        <p:spPr>
          <a:xfrm flipH="1">
            <a:off x="6032500" y="5526088"/>
            <a:ext cx="368300"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2588" name="TextBox 8">
            <a:extLst>
              <a:ext uri="{FF2B5EF4-FFF2-40B4-BE49-F238E27FC236}">
                <a16:creationId xmlns:a16="http://schemas.microsoft.com/office/drawing/2014/main" id="{D9FFD3AF-9271-403D-9CAE-DC1FCBEBA77E}"/>
              </a:ext>
            </a:extLst>
          </p:cNvPr>
          <p:cNvSpPr txBox="1">
            <a:spLocks noChangeArrowheads="1"/>
          </p:cNvSpPr>
          <p:nvPr/>
        </p:nvSpPr>
        <p:spPr bwMode="auto">
          <a:xfrm>
            <a:off x="8229600" y="2282825"/>
            <a:ext cx="5349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400">
                <a:solidFill>
                  <a:srgbClr val="002060"/>
                </a:solidFill>
                <a:latin typeface="Calibri" panose="020F0502020204030204" pitchFamily="34" charset="0"/>
              </a:rPr>
              <a:t>35°C</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1" name="Picture 3">
            <a:extLst>
              <a:ext uri="{FF2B5EF4-FFF2-40B4-BE49-F238E27FC236}">
                <a16:creationId xmlns:a16="http://schemas.microsoft.com/office/drawing/2014/main" id="{84257A6E-40EA-4597-A265-7001BD7072D4}"/>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713163" y="1792288"/>
            <a:ext cx="11430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8068" name="Title 1">
            <a:extLst>
              <a:ext uri="{FF2B5EF4-FFF2-40B4-BE49-F238E27FC236}">
                <a16:creationId xmlns:a16="http://schemas.microsoft.com/office/drawing/2014/main" id="{E6839627-01C0-4C1D-A0F2-B20298110C2D}"/>
              </a:ext>
            </a:extLst>
          </p:cNvPr>
          <p:cNvSpPr>
            <a:spLocks noGrp="1"/>
          </p:cNvSpPr>
          <p:nvPr>
            <p:ph type="title"/>
          </p:nvPr>
        </p:nvSpPr>
        <p:spPr>
          <a:xfrm>
            <a:off x="457200" y="61912"/>
            <a:ext cx="8229600" cy="833191"/>
          </a:xfrm>
        </p:spPr>
        <p:txBody>
          <a:bodyPr rtlCol="0">
            <a:normAutofit/>
          </a:bodyPr>
          <a:lstStyle/>
          <a:p>
            <a:pPr>
              <a:defRPr/>
            </a:pPr>
            <a:r>
              <a:rPr lang="en-US" altLang="en-US" sz="3600" u="sng" dirty="0">
                <a:solidFill>
                  <a:srgbClr val="002060"/>
                </a:solidFill>
              </a:rPr>
              <a:t>Metagenomic Sample Setup</a:t>
            </a:r>
            <a:endParaRPr lang="en-US" altLang="en-US" sz="2000" i="1" dirty="0">
              <a:solidFill>
                <a:srgbClr val="002060"/>
              </a:solidFill>
            </a:endParaRPr>
          </a:p>
        </p:txBody>
      </p:sp>
      <p:sp>
        <p:nvSpPr>
          <p:cNvPr id="22533" name="TextBox 4">
            <a:extLst>
              <a:ext uri="{FF2B5EF4-FFF2-40B4-BE49-F238E27FC236}">
                <a16:creationId xmlns:a16="http://schemas.microsoft.com/office/drawing/2014/main" id="{4B02C0B2-5943-4831-A109-C5EBCFBF0F12}"/>
              </a:ext>
            </a:extLst>
          </p:cNvPr>
          <p:cNvSpPr txBox="1">
            <a:spLocks noChangeArrowheads="1"/>
          </p:cNvSpPr>
          <p:nvPr/>
        </p:nvSpPr>
        <p:spPr bwMode="auto">
          <a:xfrm>
            <a:off x="330200" y="663575"/>
            <a:ext cx="15287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800">
                <a:solidFill>
                  <a:srgbClr val="002060"/>
                </a:solidFill>
                <a:latin typeface="Calibri" panose="020F0502020204030204" pitchFamily="34" charset="0"/>
              </a:rPr>
              <a:t>Frozen Shrimp</a:t>
            </a:r>
          </a:p>
        </p:txBody>
      </p:sp>
      <p:sp>
        <p:nvSpPr>
          <p:cNvPr id="22534" name="TextBox 6">
            <a:extLst>
              <a:ext uri="{FF2B5EF4-FFF2-40B4-BE49-F238E27FC236}">
                <a16:creationId xmlns:a16="http://schemas.microsoft.com/office/drawing/2014/main" id="{2E4ADA77-7CFA-4D21-ACB6-44229AAE8529}"/>
              </a:ext>
            </a:extLst>
          </p:cNvPr>
          <p:cNvSpPr txBox="1">
            <a:spLocks noChangeArrowheads="1"/>
          </p:cNvSpPr>
          <p:nvPr/>
        </p:nvSpPr>
        <p:spPr bwMode="auto">
          <a:xfrm>
            <a:off x="2697163" y="1676400"/>
            <a:ext cx="8905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1400">
                <a:solidFill>
                  <a:srgbClr val="002060"/>
                </a:solidFill>
                <a:latin typeface="Calibri" panose="020F0502020204030204" pitchFamily="34" charset="0"/>
              </a:rPr>
              <a:t>Hammer/</a:t>
            </a:r>
          </a:p>
          <a:p>
            <a:pPr algn="ctr" eaLnBrk="1" hangingPunct="1">
              <a:spcBef>
                <a:spcPct val="0"/>
              </a:spcBef>
              <a:buFontTx/>
              <a:buNone/>
            </a:pPr>
            <a:r>
              <a:rPr lang="en-US" altLang="en-US" sz="1400">
                <a:solidFill>
                  <a:srgbClr val="002060"/>
                </a:solidFill>
                <a:latin typeface="Calibri" panose="020F0502020204030204" pitchFamily="34" charset="0"/>
              </a:rPr>
              <a:t>chisel</a:t>
            </a:r>
          </a:p>
        </p:txBody>
      </p:sp>
      <p:sp>
        <p:nvSpPr>
          <p:cNvPr id="22535" name="TextBox 7">
            <a:extLst>
              <a:ext uri="{FF2B5EF4-FFF2-40B4-BE49-F238E27FC236}">
                <a16:creationId xmlns:a16="http://schemas.microsoft.com/office/drawing/2014/main" id="{6A66BC38-EA4E-44DA-9533-0B38C97A5E76}"/>
              </a:ext>
            </a:extLst>
          </p:cNvPr>
          <p:cNvSpPr txBox="1">
            <a:spLocks noChangeArrowheads="1"/>
          </p:cNvSpPr>
          <p:nvPr/>
        </p:nvSpPr>
        <p:spPr bwMode="auto">
          <a:xfrm>
            <a:off x="2684463" y="2386013"/>
            <a:ext cx="9540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800">
                <a:solidFill>
                  <a:srgbClr val="002060"/>
                </a:solidFill>
                <a:latin typeface="Calibri" panose="020F0502020204030204" pitchFamily="34" charset="0"/>
              </a:rPr>
              <a:t>25g/sub</a:t>
            </a:r>
          </a:p>
        </p:txBody>
      </p:sp>
      <p:cxnSp>
        <p:nvCxnSpPr>
          <p:cNvPr id="10" name="Straight Arrow Connector 9">
            <a:extLst>
              <a:ext uri="{FF2B5EF4-FFF2-40B4-BE49-F238E27FC236}">
                <a16:creationId xmlns:a16="http://schemas.microsoft.com/office/drawing/2014/main" id="{3007CE38-FE5D-4D07-9CF9-6090A9A2737D}"/>
              </a:ext>
            </a:extLst>
          </p:cNvPr>
          <p:cNvCxnSpPr/>
          <p:nvPr/>
        </p:nvCxnSpPr>
        <p:spPr>
          <a:xfrm>
            <a:off x="2709863" y="2259013"/>
            <a:ext cx="914400"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2537" name="TextBox 10">
            <a:extLst>
              <a:ext uri="{FF2B5EF4-FFF2-40B4-BE49-F238E27FC236}">
                <a16:creationId xmlns:a16="http://schemas.microsoft.com/office/drawing/2014/main" id="{78F897E5-1F0D-46BF-8E90-3ED75DBCEF77}"/>
              </a:ext>
            </a:extLst>
          </p:cNvPr>
          <p:cNvSpPr txBox="1">
            <a:spLocks noChangeArrowheads="1"/>
          </p:cNvSpPr>
          <p:nvPr/>
        </p:nvSpPr>
        <p:spPr bwMode="auto">
          <a:xfrm>
            <a:off x="7696200" y="1828800"/>
            <a:ext cx="16684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1200" dirty="0">
                <a:solidFill>
                  <a:srgbClr val="002060"/>
                </a:solidFill>
                <a:latin typeface="Calibri" panose="020F0502020204030204" pitchFamily="34" charset="0"/>
              </a:rPr>
              <a:t>375g Comp in</a:t>
            </a:r>
          </a:p>
          <a:p>
            <a:pPr algn="ctr" eaLnBrk="1" hangingPunct="1">
              <a:spcBef>
                <a:spcPct val="0"/>
              </a:spcBef>
              <a:buFontTx/>
              <a:buNone/>
            </a:pPr>
            <a:r>
              <a:rPr lang="en-US" altLang="en-US" sz="1200" dirty="0">
                <a:solidFill>
                  <a:srgbClr val="002060"/>
                </a:solidFill>
                <a:latin typeface="Calibri" panose="020F0502020204030204" pitchFamily="34" charset="0"/>
              </a:rPr>
              <a:t>3375 ml UPB</a:t>
            </a:r>
          </a:p>
        </p:txBody>
      </p:sp>
      <p:pic>
        <p:nvPicPr>
          <p:cNvPr id="22538" name="Picture 2">
            <a:extLst>
              <a:ext uri="{FF2B5EF4-FFF2-40B4-BE49-F238E27FC236}">
                <a16:creationId xmlns:a16="http://schemas.microsoft.com/office/drawing/2014/main" id="{66DA4543-DEF4-4E9F-81C8-C55770E7C0EE}"/>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81000" y="1089025"/>
            <a:ext cx="823913" cy="53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539" name="TextBox 5">
            <a:extLst>
              <a:ext uri="{FF2B5EF4-FFF2-40B4-BE49-F238E27FC236}">
                <a16:creationId xmlns:a16="http://schemas.microsoft.com/office/drawing/2014/main" id="{2D58C684-9CFA-4F89-8708-E173E2B79349}"/>
              </a:ext>
            </a:extLst>
          </p:cNvPr>
          <p:cNvSpPr txBox="1">
            <a:spLocks noChangeArrowheads="1"/>
          </p:cNvSpPr>
          <p:nvPr/>
        </p:nvSpPr>
        <p:spPr bwMode="auto">
          <a:xfrm>
            <a:off x="365125" y="2392363"/>
            <a:ext cx="8937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800">
                <a:solidFill>
                  <a:srgbClr val="002060"/>
                </a:solidFill>
                <a:latin typeface="Calibri" panose="020F0502020204030204" pitchFamily="34" charset="0"/>
              </a:rPr>
              <a:t>15 subs</a:t>
            </a:r>
          </a:p>
        </p:txBody>
      </p:sp>
      <p:pic>
        <p:nvPicPr>
          <p:cNvPr id="22540" name="Picture 2">
            <a:extLst>
              <a:ext uri="{FF2B5EF4-FFF2-40B4-BE49-F238E27FC236}">
                <a16:creationId xmlns:a16="http://schemas.microsoft.com/office/drawing/2014/main" id="{86706A91-F049-4C03-90B9-093F0C0FEBA8}"/>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74663" y="1179513"/>
            <a:ext cx="823912" cy="53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41" name="Picture 2">
            <a:extLst>
              <a:ext uri="{FF2B5EF4-FFF2-40B4-BE49-F238E27FC236}">
                <a16:creationId xmlns:a16="http://schemas.microsoft.com/office/drawing/2014/main" id="{EB1A366D-2DEF-499A-9C3F-4E63D2F550B2}"/>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68325" y="1271588"/>
            <a:ext cx="823913" cy="5318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42" name="Picture 2">
            <a:extLst>
              <a:ext uri="{FF2B5EF4-FFF2-40B4-BE49-F238E27FC236}">
                <a16:creationId xmlns:a16="http://schemas.microsoft.com/office/drawing/2014/main" id="{663630B3-36A2-4B15-9883-C332474FB710}"/>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61988" y="1362075"/>
            <a:ext cx="823912" cy="53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43" name="Picture 2">
            <a:extLst>
              <a:ext uri="{FF2B5EF4-FFF2-40B4-BE49-F238E27FC236}">
                <a16:creationId xmlns:a16="http://schemas.microsoft.com/office/drawing/2014/main" id="{B5C7721C-750C-4FFF-B247-C527D658AAA7}"/>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55650" y="1452563"/>
            <a:ext cx="823913" cy="53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44" name="Picture 2">
            <a:extLst>
              <a:ext uri="{FF2B5EF4-FFF2-40B4-BE49-F238E27FC236}">
                <a16:creationId xmlns:a16="http://schemas.microsoft.com/office/drawing/2014/main" id="{A609AD1D-5AD1-4409-B8AD-842A291298E8}"/>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49313" y="1544638"/>
            <a:ext cx="822325" cy="5318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45" name="Picture 2">
            <a:extLst>
              <a:ext uri="{FF2B5EF4-FFF2-40B4-BE49-F238E27FC236}">
                <a16:creationId xmlns:a16="http://schemas.microsoft.com/office/drawing/2014/main" id="{FA6BD537-9A03-4FDA-93CB-BEB41621116D}"/>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42975" y="1635125"/>
            <a:ext cx="822325" cy="5318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46" name="Picture 2">
            <a:extLst>
              <a:ext uri="{FF2B5EF4-FFF2-40B4-BE49-F238E27FC236}">
                <a16:creationId xmlns:a16="http://schemas.microsoft.com/office/drawing/2014/main" id="{856675CA-C461-43FC-B656-4D5A2087E5C8}"/>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036638" y="1725613"/>
            <a:ext cx="822325" cy="53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47" name="Picture 2">
            <a:extLst>
              <a:ext uri="{FF2B5EF4-FFF2-40B4-BE49-F238E27FC236}">
                <a16:creationId xmlns:a16="http://schemas.microsoft.com/office/drawing/2014/main" id="{79522867-0878-405F-AFF8-B955C78CD72D}"/>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130300" y="1817688"/>
            <a:ext cx="822325" cy="5318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48" name="Picture 2">
            <a:extLst>
              <a:ext uri="{FF2B5EF4-FFF2-40B4-BE49-F238E27FC236}">
                <a16:creationId xmlns:a16="http://schemas.microsoft.com/office/drawing/2014/main" id="{1BDF84DF-F1E1-49F6-A52A-8C646464420F}"/>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223963" y="1908175"/>
            <a:ext cx="822325" cy="5318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49" name="Picture 2">
            <a:extLst>
              <a:ext uri="{FF2B5EF4-FFF2-40B4-BE49-F238E27FC236}">
                <a16:creationId xmlns:a16="http://schemas.microsoft.com/office/drawing/2014/main" id="{56AEA999-3BEC-4EEB-A0E7-500D3EE1A279}"/>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316038" y="1998663"/>
            <a:ext cx="823912" cy="53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50" name="Picture 2">
            <a:extLst>
              <a:ext uri="{FF2B5EF4-FFF2-40B4-BE49-F238E27FC236}">
                <a16:creationId xmlns:a16="http://schemas.microsoft.com/office/drawing/2014/main" id="{7502945A-808C-4524-BCF3-2D9BCF3FFD2F}"/>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409700" y="2090738"/>
            <a:ext cx="823913" cy="5318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51" name="Picture 2">
            <a:extLst>
              <a:ext uri="{FF2B5EF4-FFF2-40B4-BE49-F238E27FC236}">
                <a16:creationId xmlns:a16="http://schemas.microsoft.com/office/drawing/2014/main" id="{BCCF38D2-0627-48E1-BB28-2F3D0D2A5AC1}"/>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503363" y="2181225"/>
            <a:ext cx="823912" cy="5318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52" name="Picture 2">
            <a:extLst>
              <a:ext uri="{FF2B5EF4-FFF2-40B4-BE49-F238E27FC236}">
                <a16:creationId xmlns:a16="http://schemas.microsoft.com/office/drawing/2014/main" id="{18A084B0-B451-4FD7-AC22-6C4B2B898382}"/>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597025" y="2271713"/>
            <a:ext cx="823913" cy="53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53" name="Picture 2">
            <a:extLst>
              <a:ext uri="{FF2B5EF4-FFF2-40B4-BE49-F238E27FC236}">
                <a16:creationId xmlns:a16="http://schemas.microsoft.com/office/drawing/2014/main" id="{7BAB3747-513D-4032-A293-94868E28342F}"/>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690688" y="2363788"/>
            <a:ext cx="823912" cy="5318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54" name="Content Placeholder 3">
            <a:extLst>
              <a:ext uri="{FF2B5EF4-FFF2-40B4-BE49-F238E27FC236}">
                <a16:creationId xmlns:a16="http://schemas.microsoft.com/office/drawing/2014/main" id="{D6B452DC-9963-446A-BF17-8661F87CB2A6}"/>
              </a:ext>
            </a:extLst>
          </p:cNvPr>
          <p:cNvPicPr>
            <a:picLocks noChangeAspect="1"/>
          </p:cNvPicPr>
          <p:nvPr/>
        </p:nvPicPr>
        <p:blipFill>
          <a:blip r:embed="rId6">
            <a:extLst>
              <a:ext uri="{28A0092B-C50C-407E-A947-70E740481C1C}">
                <a14:useLocalDpi xmlns:a14="http://schemas.microsoft.com/office/drawing/2010/main"/>
              </a:ext>
            </a:extLst>
          </a:blip>
          <a:srcRect/>
          <a:stretch>
            <a:fillRect/>
          </a:stretch>
        </p:blipFill>
        <p:spPr bwMode="auto">
          <a:xfrm>
            <a:off x="4891088" y="1846263"/>
            <a:ext cx="1052512"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55" name="TextBox 3">
            <a:extLst>
              <a:ext uri="{FF2B5EF4-FFF2-40B4-BE49-F238E27FC236}">
                <a16:creationId xmlns:a16="http://schemas.microsoft.com/office/drawing/2014/main" id="{1A97A4DA-69E8-43CC-9110-3A1A7DBE1D40}"/>
              </a:ext>
            </a:extLst>
          </p:cNvPr>
          <p:cNvSpPr txBox="1">
            <a:spLocks noChangeArrowheads="1"/>
          </p:cNvSpPr>
          <p:nvPr/>
        </p:nvSpPr>
        <p:spPr bwMode="auto">
          <a:xfrm>
            <a:off x="8020050" y="2490788"/>
            <a:ext cx="11144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200">
                <a:solidFill>
                  <a:srgbClr val="002060"/>
                </a:solidFill>
                <a:latin typeface="Calibri" panose="020F0502020204030204" pitchFamily="34" charset="0"/>
              </a:rPr>
              <a:t>(Wait 1h &amp; pH)</a:t>
            </a:r>
          </a:p>
        </p:txBody>
      </p:sp>
      <p:sp>
        <p:nvSpPr>
          <p:cNvPr id="22556" name="TextBox 28">
            <a:extLst>
              <a:ext uri="{FF2B5EF4-FFF2-40B4-BE49-F238E27FC236}">
                <a16:creationId xmlns:a16="http://schemas.microsoft.com/office/drawing/2014/main" id="{F5B869EA-4105-4E3F-8B26-0399437DDDF7}"/>
              </a:ext>
            </a:extLst>
          </p:cNvPr>
          <p:cNvSpPr txBox="1">
            <a:spLocks noChangeArrowheads="1"/>
          </p:cNvSpPr>
          <p:nvPr/>
        </p:nvSpPr>
        <p:spPr bwMode="auto">
          <a:xfrm>
            <a:off x="8208963" y="2819400"/>
            <a:ext cx="6477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1200">
                <a:solidFill>
                  <a:srgbClr val="002060"/>
                </a:solidFill>
                <a:latin typeface="Calibri" panose="020F0502020204030204" pitchFamily="34" charset="0"/>
              </a:rPr>
              <a:t>24 </a:t>
            </a:r>
            <a:r>
              <a:rPr lang="en-US" altLang="en-US" sz="1200" u="sng">
                <a:solidFill>
                  <a:srgbClr val="002060"/>
                </a:solidFill>
                <a:latin typeface="Calibri" panose="020F0502020204030204" pitchFamily="34" charset="0"/>
              </a:rPr>
              <a:t>+</a:t>
            </a:r>
            <a:r>
              <a:rPr lang="en-US" altLang="en-US" sz="1200">
                <a:solidFill>
                  <a:srgbClr val="002060"/>
                </a:solidFill>
                <a:latin typeface="Calibri" panose="020F0502020204030204" pitchFamily="34" charset="0"/>
              </a:rPr>
              <a:t> 2h</a:t>
            </a:r>
          </a:p>
        </p:txBody>
      </p:sp>
      <p:grpSp>
        <p:nvGrpSpPr>
          <p:cNvPr id="22582" name="Group 1">
            <a:extLst>
              <a:ext uri="{FF2B5EF4-FFF2-40B4-BE49-F238E27FC236}">
                <a16:creationId xmlns:a16="http://schemas.microsoft.com/office/drawing/2014/main" id="{42573F3C-9AC5-4886-BB6A-143FB81ED1A0}"/>
              </a:ext>
            </a:extLst>
          </p:cNvPr>
          <p:cNvGrpSpPr>
            <a:grpSpLocks/>
          </p:cNvGrpSpPr>
          <p:nvPr/>
        </p:nvGrpSpPr>
        <p:grpSpPr bwMode="auto">
          <a:xfrm>
            <a:off x="6553200" y="1331913"/>
            <a:ext cx="1358900" cy="1976437"/>
            <a:chOff x="6553200" y="1331913"/>
            <a:chExt cx="1358900" cy="1976437"/>
          </a:xfrm>
        </p:grpSpPr>
        <p:pic>
          <p:nvPicPr>
            <p:cNvPr id="22589" name="Picture 2">
              <a:extLst>
                <a:ext uri="{FF2B5EF4-FFF2-40B4-BE49-F238E27FC236}">
                  <a16:creationId xmlns:a16="http://schemas.microsoft.com/office/drawing/2014/main" id="{B0720C36-A18C-419F-A029-598E8E60ACB1}"/>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6553200" y="1331913"/>
              <a:ext cx="1358900" cy="1976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6326" name="Rectangle 226325">
              <a:extLst>
                <a:ext uri="{FF2B5EF4-FFF2-40B4-BE49-F238E27FC236}">
                  <a16:creationId xmlns:a16="http://schemas.microsoft.com/office/drawing/2014/main" id="{5DF2A194-4306-4BED-9E2C-F22095901CF9}"/>
                </a:ext>
              </a:extLst>
            </p:cNvPr>
            <p:cNvSpPr/>
            <p:nvPr/>
          </p:nvSpPr>
          <p:spPr>
            <a:xfrm>
              <a:off x="7086600" y="2224088"/>
              <a:ext cx="381000" cy="152400"/>
            </a:xfrm>
            <a:prstGeom prst="rect">
              <a:avLst/>
            </a:prstGeom>
            <a:solidFill>
              <a:srgbClr val="FFCC99"/>
            </a:solidFill>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solidFill>
                  <a:srgbClr val="002060"/>
                </a:solidFill>
              </a:endParaRPr>
            </a:p>
          </p:txBody>
        </p:sp>
      </p:grpSp>
      <p:cxnSp>
        <p:nvCxnSpPr>
          <p:cNvPr id="3" name="Straight Arrow Connector 2">
            <a:extLst>
              <a:ext uri="{FF2B5EF4-FFF2-40B4-BE49-F238E27FC236}">
                <a16:creationId xmlns:a16="http://schemas.microsoft.com/office/drawing/2014/main" id="{5B4ACC6E-9F5C-4C0E-A0CB-A8DDF605FF95}"/>
              </a:ext>
            </a:extLst>
          </p:cNvPr>
          <p:cNvCxnSpPr/>
          <p:nvPr/>
        </p:nvCxnSpPr>
        <p:spPr>
          <a:xfrm>
            <a:off x="6019800" y="2271713"/>
            <a:ext cx="433388"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2588" name="TextBox 8">
            <a:extLst>
              <a:ext uri="{FF2B5EF4-FFF2-40B4-BE49-F238E27FC236}">
                <a16:creationId xmlns:a16="http://schemas.microsoft.com/office/drawing/2014/main" id="{D9FFD3AF-9271-403D-9CAE-DC1FCBEBA77E}"/>
              </a:ext>
            </a:extLst>
          </p:cNvPr>
          <p:cNvSpPr txBox="1">
            <a:spLocks noChangeArrowheads="1"/>
          </p:cNvSpPr>
          <p:nvPr/>
        </p:nvSpPr>
        <p:spPr bwMode="auto">
          <a:xfrm>
            <a:off x="8229600" y="2282825"/>
            <a:ext cx="5349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400">
                <a:solidFill>
                  <a:srgbClr val="002060"/>
                </a:solidFill>
                <a:latin typeface="Calibri" panose="020F0502020204030204" pitchFamily="34" charset="0"/>
              </a:rPr>
              <a:t>35°C</a:t>
            </a:r>
          </a:p>
        </p:txBody>
      </p:sp>
      <p:cxnSp>
        <p:nvCxnSpPr>
          <p:cNvPr id="64" name="Straight Arrow Connector 63">
            <a:extLst>
              <a:ext uri="{FF2B5EF4-FFF2-40B4-BE49-F238E27FC236}">
                <a16:creationId xmlns:a16="http://schemas.microsoft.com/office/drawing/2014/main" id="{4D4B08E3-50E1-4225-9BA1-BA9994B89F52}"/>
              </a:ext>
            </a:extLst>
          </p:cNvPr>
          <p:cNvCxnSpPr>
            <a:cxnSpLocks/>
          </p:cNvCxnSpPr>
          <p:nvPr/>
        </p:nvCxnSpPr>
        <p:spPr>
          <a:xfrm flipH="1">
            <a:off x="6553200" y="3310640"/>
            <a:ext cx="681467" cy="113042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65" name="Straight Arrow Connector 64">
            <a:extLst>
              <a:ext uri="{FF2B5EF4-FFF2-40B4-BE49-F238E27FC236}">
                <a16:creationId xmlns:a16="http://schemas.microsoft.com/office/drawing/2014/main" id="{A473C154-9854-4469-8D77-BAB893ECFA02}"/>
              </a:ext>
            </a:extLst>
          </p:cNvPr>
          <p:cNvCxnSpPr>
            <a:cxnSpLocks/>
          </p:cNvCxnSpPr>
          <p:nvPr/>
        </p:nvCxnSpPr>
        <p:spPr>
          <a:xfrm>
            <a:off x="7220380" y="3310640"/>
            <a:ext cx="551986" cy="1153515"/>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pic>
        <p:nvPicPr>
          <p:cNvPr id="66" name="Picture 65">
            <a:extLst>
              <a:ext uri="{FF2B5EF4-FFF2-40B4-BE49-F238E27FC236}">
                <a16:creationId xmlns:a16="http://schemas.microsoft.com/office/drawing/2014/main" id="{DBE13E68-BBEA-4AB8-B4AF-B47A4B92AB86}"/>
              </a:ext>
            </a:extLst>
          </p:cNvPr>
          <p:cNvPicPr>
            <a:picLocks noChangeAspect="1"/>
          </p:cNvPicPr>
          <p:nvPr/>
        </p:nvPicPr>
        <p:blipFill rotWithShape="1">
          <a:blip r:embed="rId8">
            <a:extLst>
              <a:ext uri="{28A0092B-C50C-407E-A947-70E740481C1C}">
                <a14:useLocalDpi xmlns:a14="http://schemas.microsoft.com/office/drawing/2010/main"/>
              </a:ext>
            </a:extLst>
          </a:blip>
          <a:srcRect/>
          <a:stretch/>
        </p:blipFill>
        <p:spPr>
          <a:xfrm flipH="1">
            <a:off x="5441221" y="4388695"/>
            <a:ext cx="660051" cy="1450752"/>
          </a:xfrm>
          <a:prstGeom prst="rect">
            <a:avLst/>
          </a:prstGeom>
        </p:spPr>
      </p:pic>
      <p:pic>
        <p:nvPicPr>
          <p:cNvPr id="67" name="Picture 66">
            <a:extLst>
              <a:ext uri="{FF2B5EF4-FFF2-40B4-BE49-F238E27FC236}">
                <a16:creationId xmlns:a16="http://schemas.microsoft.com/office/drawing/2014/main" id="{224FC6D5-4A5B-42F5-9561-49FA4C54ECFA}"/>
              </a:ext>
            </a:extLst>
          </p:cNvPr>
          <p:cNvPicPr>
            <a:picLocks noChangeAspect="1"/>
          </p:cNvPicPr>
          <p:nvPr/>
        </p:nvPicPr>
        <p:blipFill rotWithShape="1">
          <a:blip r:embed="rId9">
            <a:extLst>
              <a:ext uri="{28A0092B-C50C-407E-A947-70E740481C1C}">
                <a14:useLocalDpi xmlns:a14="http://schemas.microsoft.com/office/drawing/2010/main"/>
              </a:ext>
            </a:extLst>
          </a:blip>
          <a:srcRect/>
          <a:stretch/>
        </p:blipFill>
        <p:spPr>
          <a:xfrm>
            <a:off x="6107572" y="4750970"/>
            <a:ext cx="263421" cy="847135"/>
          </a:xfrm>
          <a:prstGeom prst="rect">
            <a:avLst/>
          </a:prstGeom>
        </p:spPr>
      </p:pic>
      <p:pic>
        <p:nvPicPr>
          <p:cNvPr id="68" name="Picture 67">
            <a:extLst>
              <a:ext uri="{FF2B5EF4-FFF2-40B4-BE49-F238E27FC236}">
                <a16:creationId xmlns:a16="http://schemas.microsoft.com/office/drawing/2014/main" id="{6970CEA5-98F6-4E91-9F0F-FA28498D8CAF}"/>
              </a:ext>
            </a:extLst>
          </p:cNvPr>
          <p:cNvPicPr>
            <a:picLocks noChangeAspect="1"/>
          </p:cNvPicPr>
          <p:nvPr/>
        </p:nvPicPr>
        <p:blipFill>
          <a:blip r:embed="rId10"/>
          <a:stretch>
            <a:fillRect/>
          </a:stretch>
        </p:blipFill>
        <p:spPr>
          <a:xfrm>
            <a:off x="7621891" y="4776675"/>
            <a:ext cx="331351" cy="795724"/>
          </a:xfrm>
          <a:prstGeom prst="rect">
            <a:avLst/>
          </a:prstGeom>
        </p:spPr>
      </p:pic>
      <p:pic>
        <p:nvPicPr>
          <p:cNvPr id="69" name="Picture 68">
            <a:extLst>
              <a:ext uri="{FF2B5EF4-FFF2-40B4-BE49-F238E27FC236}">
                <a16:creationId xmlns:a16="http://schemas.microsoft.com/office/drawing/2014/main" id="{DBE63AF8-474E-4B8E-9E0D-6BE5520C1D17}"/>
              </a:ext>
            </a:extLst>
          </p:cNvPr>
          <p:cNvPicPr>
            <a:picLocks noChangeAspect="1"/>
          </p:cNvPicPr>
          <p:nvPr/>
        </p:nvPicPr>
        <p:blipFill rotWithShape="1">
          <a:blip r:embed="rId9">
            <a:extLst>
              <a:ext uri="{28A0092B-C50C-407E-A947-70E740481C1C}">
                <a14:useLocalDpi xmlns:a14="http://schemas.microsoft.com/office/drawing/2010/main"/>
              </a:ext>
            </a:extLst>
          </a:blip>
          <a:srcRect/>
          <a:stretch/>
        </p:blipFill>
        <p:spPr>
          <a:xfrm>
            <a:off x="8173052" y="4750970"/>
            <a:ext cx="263421" cy="847135"/>
          </a:xfrm>
          <a:prstGeom prst="rect">
            <a:avLst/>
          </a:prstGeom>
        </p:spPr>
      </p:pic>
      <p:grpSp>
        <p:nvGrpSpPr>
          <p:cNvPr id="2" name="Group 1">
            <a:extLst>
              <a:ext uri="{FF2B5EF4-FFF2-40B4-BE49-F238E27FC236}">
                <a16:creationId xmlns:a16="http://schemas.microsoft.com/office/drawing/2014/main" id="{84FF6A67-D5BE-4025-B8EC-85E97C27F3AE}"/>
              </a:ext>
            </a:extLst>
          </p:cNvPr>
          <p:cNvGrpSpPr/>
          <p:nvPr/>
        </p:nvGrpSpPr>
        <p:grpSpPr>
          <a:xfrm>
            <a:off x="4646857" y="3749650"/>
            <a:ext cx="4852498" cy="2643698"/>
            <a:chOff x="20519872" y="11186545"/>
            <a:chExt cx="4852498" cy="2643698"/>
          </a:xfrm>
        </p:grpSpPr>
        <p:sp>
          <p:nvSpPr>
            <p:cNvPr id="70" name="TextBox 10">
              <a:extLst>
                <a:ext uri="{FF2B5EF4-FFF2-40B4-BE49-F238E27FC236}">
                  <a16:creationId xmlns:a16="http://schemas.microsoft.com/office/drawing/2014/main" id="{D3DAC0B1-4406-48E5-A0CE-681004B6E0C3}"/>
                </a:ext>
              </a:extLst>
            </p:cNvPr>
            <p:cNvSpPr txBox="1">
              <a:spLocks noChangeArrowheads="1"/>
            </p:cNvSpPr>
            <p:nvPr/>
          </p:nvSpPr>
          <p:spPr bwMode="auto">
            <a:xfrm>
              <a:off x="20864031" y="13245468"/>
              <a:ext cx="152484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onstantia" panose="02030602050306030303" pitchFamily="18" charset="0"/>
                  <a:cs typeface="Arial" panose="020B0604020202020204" pitchFamily="34" charset="0"/>
                </a:defRPr>
              </a:lvl1pPr>
              <a:lvl2pPr marL="742950" indent="-285750">
                <a:defRPr>
                  <a:solidFill>
                    <a:schemeClr val="tx1"/>
                  </a:solidFill>
                  <a:latin typeface="Constantia" panose="02030602050306030303" pitchFamily="18" charset="0"/>
                  <a:cs typeface="Arial" panose="020B0604020202020204" pitchFamily="34" charset="0"/>
                </a:defRPr>
              </a:lvl2pPr>
              <a:lvl3pPr marL="1143000" indent="-228600">
                <a:defRPr>
                  <a:solidFill>
                    <a:schemeClr val="tx1"/>
                  </a:solidFill>
                  <a:latin typeface="Constantia" panose="02030602050306030303" pitchFamily="18" charset="0"/>
                  <a:cs typeface="Arial" panose="020B0604020202020204" pitchFamily="34" charset="0"/>
                </a:defRPr>
              </a:lvl3pPr>
              <a:lvl4pPr marL="1600200" indent="-228600">
                <a:defRPr>
                  <a:solidFill>
                    <a:schemeClr val="tx1"/>
                  </a:solidFill>
                  <a:latin typeface="Constantia" panose="02030602050306030303" pitchFamily="18" charset="0"/>
                  <a:cs typeface="Arial" panose="020B0604020202020204" pitchFamily="34" charset="0"/>
                </a:defRPr>
              </a:lvl4pPr>
              <a:lvl5pPr marL="2057400" indent="-228600">
                <a:defRPr>
                  <a:solidFill>
                    <a:schemeClr val="tx1"/>
                  </a:solidFill>
                  <a:latin typeface="Constantia" panose="02030602050306030303"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onstantia" panose="02030602050306030303"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onstantia" panose="02030602050306030303"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onstantia" panose="02030602050306030303"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onstantia" panose="02030602050306030303" pitchFamily="18" charset="0"/>
                  <a:cs typeface="Arial" panose="020B0604020202020204" pitchFamily="34" charset="0"/>
                </a:defRPr>
              </a:lvl9pPr>
            </a:lstStyle>
            <a:p>
              <a:pPr algn="ctr" eaLnBrk="1" hangingPunct="1"/>
              <a:r>
                <a:rPr lang="en-US" altLang="en-US" sz="1600" dirty="0">
                  <a:solidFill>
                    <a:srgbClr val="002060"/>
                  </a:solidFill>
                  <a:latin typeface="Calibri" panose="020F0502020204030204" pitchFamily="34" charset="0"/>
                </a:rPr>
                <a:t>Pellet</a:t>
              </a:r>
            </a:p>
            <a:p>
              <a:pPr algn="ctr" eaLnBrk="1" hangingPunct="1"/>
              <a:r>
                <a:rPr lang="en-US" altLang="en-US" sz="1600" dirty="0">
                  <a:solidFill>
                    <a:srgbClr val="002060"/>
                  </a:solidFill>
                  <a:latin typeface="Calibri" panose="020F0502020204030204" pitchFamily="34" charset="0"/>
                </a:rPr>
                <a:t>25mL</a:t>
              </a:r>
            </a:p>
          </p:txBody>
        </p:sp>
        <p:sp>
          <p:nvSpPr>
            <p:cNvPr id="71" name="TextBox 10">
              <a:extLst>
                <a:ext uri="{FF2B5EF4-FFF2-40B4-BE49-F238E27FC236}">
                  <a16:creationId xmlns:a16="http://schemas.microsoft.com/office/drawing/2014/main" id="{F781DA91-0C53-4150-A21D-60A7A85E30EA}"/>
                </a:ext>
              </a:extLst>
            </p:cNvPr>
            <p:cNvSpPr txBox="1">
              <a:spLocks noChangeArrowheads="1"/>
            </p:cNvSpPr>
            <p:nvPr/>
          </p:nvSpPr>
          <p:spPr bwMode="auto">
            <a:xfrm>
              <a:off x="22995066" y="13004316"/>
              <a:ext cx="138791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onstantia" panose="02030602050306030303" pitchFamily="18" charset="0"/>
                  <a:cs typeface="Arial" panose="020B0604020202020204" pitchFamily="34" charset="0"/>
                </a:defRPr>
              </a:lvl1pPr>
              <a:lvl2pPr marL="742950" indent="-285750">
                <a:defRPr>
                  <a:solidFill>
                    <a:schemeClr val="tx1"/>
                  </a:solidFill>
                  <a:latin typeface="Constantia" panose="02030602050306030303" pitchFamily="18" charset="0"/>
                  <a:cs typeface="Arial" panose="020B0604020202020204" pitchFamily="34" charset="0"/>
                </a:defRPr>
              </a:lvl2pPr>
              <a:lvl3pPr marL="1143000" indent="-228600">
                <a:defRPr>
                  <a:solidFill>
                    <a:schemeClr val="tx1"/>
                  </a:solidFill>
                  <a:latin typeface="Constantia" panose="02030602050306030303" pitchFamily="18" charset="0"/>
                  <a:cs typeface="Arial" panose="020B0604020202020204" pitchFamily="34" charset="0"/>
                </a:defRPr>
              </a:lvl3pPr>
              <a:lvl4pPr marL="1600200" indent="-228600">
                <a:defRPr>
                  <a:solidFill>
                    <a:schemeClr val="tx1"/>
                  </a:solidFill>
                  <a:latin typeface="Constantia" panose="02030602050306030303" pitchFamily="18" charset="0"/>
                  <a:cs typeface="Arial" panose="020B0604020202020204" pitchFamily="34" charset="0"/>
                </a:defRPr>
              </a:lvl4pPr>
              <a:lvl5pPr marL="2057400" indent="-228600">
                <a:defRPr>
                  <a:solidFill>
                    <a:schemeClr val="tx1"/>
                  </a:solidFill>
                  <a:latin typeface="Constantia" panose="02030602050306030303"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onstantia" panose="02030602050306030303"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onstantia" panose="02030602050306030303"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onstantia" panose="02030602050306030303"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onstantia" panose="02030602050306030303" pitchFamily="18" charset="0"/>
                  <a:cs typeface="Arial" panose="020B0604020202020204" pitchFamily="34" charset="0"/>
                </a:defRPr>
              </a:lvl9pPr>
            </a:lstStyle>
            <a:p>
              <a:pPr algn="ctr" eaLnBrk="1" hangingPunct="1"/>
              <a:r>
                <a:rPr lang="en-US" altLang="en-US" sz="1600" dirty="0">
                  <a:solidFill>
                    <a:srgbClr val="002060"/>
                  </a:solidFill>
                  <a:latin typeface="Calibri" panose="020F0502020204030204" pitchFamily="34" charset="0"/>
                </a:rPr>
                <a:t>Pellet</a:t>
              </a:r>
            </a:p>
            <a:p>
              <a:pPr algn="ctr" eaLnBrk="1" hangingPunct="1"/>
              <a:r>
                <a:rPr lang="en-US" altLang="en-US" sz="1600" dirty="0">
                  <a:solidFill>
                    <a:srgbClr val="002060"/>
                  </a:solidFill>
                  <a:latin typeface="Calibri" panose="020F0502020204030204" pitchFamily="34" charset="0"/>
                </a:rPr>
                <a:t>2mL</a:t>
              </a:r>
            </a:p>
          </p:txBody>
        </p:sp>
        <p:sp>
          <p:nvSpPr>
            <p:cNvPr id="72" name="TextBox 10">
              <a:extLst>
                <a:ext uri="{FF2B5EF4-FFF2-40B4-BE49-F238E27FC236}">
                  <a16:creationId xmlns:a16="http://schemas.microsoft.com/office/drawing/2014/main" id="{D76468CB-2F5F-40C2-BECE-79C426109EC2}"/>
                </a:ext>
              </a:extLst>
            </p:cNvPr>
            <p:cNvSpPr txBox="1">
              <a:spLocks noChangeArrowheads="1"/>
            </p:cNvSpPr>
            <p:nvPr/>
          </p:nvSpPr>
          <p:spPr bwMode="auto">
            <a:xfrm>
              <a:off x="23150115" y="11191874"/>
              <a:ext cx="222225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onstantia" panose="02030602050306030303" pitchFamily="18" charset="0"/>
                  <a:cs typeface="Arial" panose="020B0604020202020204" pitchFamily="34" charset="0"/>
                </a:defRPr>
              </a:lvl1pPr>
              <a:lvl2pPr marL="742950" indent="-285750">
                <a:defRPr>
                  <a:solidFill>
                    <a:schemeClr val="tx1"/>
                  </a:solidFill>
                  <a:latin typeface="Constantia" panose="02030602050306030303" pitchFamily="18" charset="0"/>
                  <a:cs typeface="Arial" panose="020B0604020202020204" pitchFamily="34" charset="0"/>
                </a:defRPr>
              </a:lvl2pPr>
              <a:lvl3pPr marL="1143000" indent="-228600">
                <a:defRPr>
                  <a:solidFill>
                    <a:schemeClr val="tx1"/>
                  </a:solidFill>
                  <a:latin typeface="Constantia" panose="02030602050306030303" pitchFamily="18" charset="0"/>
                  <a:cs typeface="Arial" panose="020B0604020202020204" pitchFamily="34" charset="0"/>
                </a:defRPr>
              </a:lvl3pPr>
              <a:lvl4pPr marL="1600200" indent="-228600">
                <a:defRPr>
                  <a:solidFill>
                    <a:schemeClr val="tx1"/>
                  </a:solidFill>
                  <a:latin typeface="Constantia" panose="02030602050306030303" pitchFamily="18" charset="0"/>
                  <a:cs typeface="Arial" panose="020B0604020202020204" pitchFamily="34" charset="0"/>
                </a:defRPr>
              </a:lvl4pPr>
              <a:lvl5pPr marL="2057400" indent="-228600">
                <a:defRPr>
                  <a:solidFill>
                    <a:schemeClr val="tx1"/>
                  </a:solidFill>
                  <a:latin typeface="Constantia" panose="02030602050306030303"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onstantia" panose="02030602050306030303"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onstantia" panose="02030602050306030303"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onstantia" panose="02030602050306030303"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onstantia" panose="02030602050306030303" pitchFamily="18" charset="0"/>
                  <a:cs typeface="Arial" panose="020B0604020202020204" pitchFamily="34" charset="0"/>
                </a:defRPr>
              </a:lvl9pPr>
            </a:lstStyle>
            <a:p>
              <a:pPr algn="ctr"/>
              <a:r>
                <a:rPr lang="en-US" altLang="en-US" sz="1600" dirty="0">
                  <a:solidFill>
                    <a:srgbClr val="FF0000"/>
                  </a:solidFill>
                  <a:latin typeface="Calibri" panose="020F0502020204030204" pitchFamily="34" charset="0"/>
                </a:rPr>
                <a:t>24hr enrichment</a:t>
              </a:r>
              <a:endParaRPr lang="en-US" altLang="en-US" sz="1600" dirty="0">
                <a:solidFill>
                  <a:srgbClr val="002060"/>
                </a:solidFill>
                <a:latin typeface="Calibri" panose="020F0502020204030204" pitchFamily="34" charset="0"/>
              </a:endParaRPr>
            </a:p>
          </p:txBody>
        </p:sp>
        <p:sp>
          <p:nvSpPr>
            <p:cNvPr id="73" name="TextBox 10">
              <a:extLst>
                <a:ext uri="{FF2B5EF4-FFF2-40B4-BE49-F238E27FC236}">
                  <a16:creationId xmlns:a16="http://schemas.microsoft.com/office/drawing/2014/main" id="{EE1D30B6-19CB-44B6-8174-57215F94D4F9}"/>
                </a:ext>
              </a:extLst>
            </p:cNvPr>
            <p:cNvSpPr txBox="1">
              <a:spLocks noChangeArrowheads="1"/>
            </p:cNvSpPr>
            <p:nvPr/>
          </p:nvSpPr>
          <p:spPr bwMode="auto">
            <a:xfrm>
              <a:off x="20519872" y="11186545"/>
              <a:ext cx="243974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onstantia" panose="02030602050306030303" pitchFamily="18" charset="0"/>
                  <a:cs typeface="Arial" panose="020B0604020202020204" pitchFamily="34" charset="0"/>
                </a:defRPr>
              </a:lvl1pPr>
              <a:lvl2pPr marL="742950" indent="-285750">
                <a:defRPr>
                  <a:solidFill>
                    <a:schemeClr val="tx1"/>
                  </a:solidFill>
                  <a:latin typeface="Constantia" panose="02030602050306030303" pitchFamily="18" charset="0"/>
                  <a:cs typeface="Arial" panose="020B0604020202020204" pitchFamily="34" charset="0"/>
                </a:defRPr>
              </a:lvl2pPr>
              <a:lvl3pPr marL="1143000" indent="-228600">
                <a:defRPr>
                  <a:solidFill>
                    <a:schemeClr val="tx1"/>
                  </a:solidFill>
                  <a:latin typeface="Constantia" panose="02030602050306030303" pitchFamily="18" charset="0"/>
                  <a:cs typeface="Arial" panose="020B0604020202020204" pitchFamily="34" charset="0"/>
                </a:defRPr>
              </a:lvl3pPr>
              <a:lvl4pPr marL="1600200" indent="-228600">
                <a:defRPr>
                  <a:solidFill>
                    <a:schemeClr val="tx1"/>
                  </a:solidFill>
                  <a:latin typeface="Constantia" panose="02030602050306030303" pitchFamily="18" charset="0"/>
                  <a:cs typeface="Arial" panose="020B0604020202020204" pitchFamily="34" charset="0"/>
                </a:defRPr>
              </a:lvl4pPr>
              <a:lvl5pPr marL="2057400" indent="-228600">
                <a:defRPr>
                  <a:solidFill>
                    <a:schemeClr val="tx1"/>
                  </a:solidFill>
                  <a:latin typeface="Constantia" panose="02030602050306030303"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onstantia" panose="02030602050306030303"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onstantia" panose="02030602050306030303"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onstantia" panose="02030602050306030303"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onstantia" panose="02030602050306030303" pitchFamily="18" charset="0"/>
                  <a:cs typeface="Arial" panose="020B0604020202020204" pitchFamily="34" charset="0"/>
                </a:defRPr>
              </a:lvl9pPr>
            </a:lstStyle>
            <a:p>
              <a:pPr algn="ctr"/>
              <a:r>
                <a:rPr lang="en-US" altLang="en-US" sz="1600" dirty="0">
                  <a:solidFill>
                    <a:srgbClr val="FF0000"/>
                  </a:solidFill>
                  <a:latin typeface="Calibri" panose="020F0502020204030204" pitchFamily="34" charset="0"/>
                </a:rPr>
                <a:t>1hr pre-enrichment</a:t>
              </a:r>
              <a:endParaRPr lang="en-US" altLang="en-US" sz="1600" dirty="0">
                <a:solidFill>
                  <a:srgbClr val="002060"/>
                </a:solidFill>
                <a:latin typeface="Calibri" panose="020F0502020204030204" pitchFamily="34" charset="0"/>
              </a:endParaRPr>
            </a:p>
          </p:txBody>
        </p:sp>
      </p:grpSp>
      <p:sp>
        <p:nvSpPr>
          <p:cNvPr id="81" name="TextBox 80">
            <a:extLst>
              <a:ext uri="{FF2B5EF4-FFF2-40B4-BE49-F238E27FC236}">
                <a16:creationId xmlns:a16="http://schemas.microsoft.com/office/drawing/2014/main" id="{49C21CFE-29C3-4280-968F-59E1550900FF}"/>
              </a:ext>
            </a:extLst>
          </p:cNvPr>
          <p:cNvSpPr txBox="1"/>
          <p:nvPr/>
        </p:nvSpPr>
        <p:spPr>
          <a:xfrm>
            <a:off x="6178247" y="4920434"/>
            <a:ext cx="108843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spcBef>
                <a:spcPct val="0"/>
              </a:spcBef>
              <a:buFontTx/>
              <a:buNone/>
              <a:defRPr sz="1050">
                <a:solidFill>
                  <a:srgbClr val="002060"/>
                </a:solidFill>
                <a:latin typeface="Calibri" panose="020F0502020204030204" pitchFamily="34" charset="0"/>
                <a:cs typeface="Arial" panose="020B0604020202020204" pitchFamily="34" charset="0"/>
              </a:defRPr>
            </a:lvl1pPr>
            <a:lvl2pPr marL="742950" indent="-285750">
              <a:spcBef>
                <a:spcPct val="20000"/>
              </a:spcBef>
              <a:buChar char="–"/>
              <a:defRPr sz="2800">
                <a:latin typeface="Arial" panose="020B0604020202020204" pitchFamily="34" charset="0"/>
                <a:cs typeface="Arial" panose="020B0604020202020204" pitchFamily="34" charset="0"/>
              </a:defRPr>
            </a:lvl2pPr>
            <a:lvl3pPr marL="1143000" indent="-228600">
              <a:spcBef>
                <a:spcPct val="20000"/>
              </a:spcBef>
              <a:buChar char="•"/>
              <a:defRPr sz="2400">
                <a:latin typeface="Arial" panose="020B0604020202020204" pitchFamily="34" charset="0"/>
                <a:cs typeface="Arial" panose="020B0604020202020204" pitchFamily="34" charset="0"/>
              </a:defRPr>
            </a:lvl3pPr>
            <a:lvl4pPr marL="1600200" indent="-228600">
              <a:spcBef>
                <a:spcPct val="20000"/>
              </a:spcBef>
              <a:buChar char="–"/>
              <a:defRPr sz="2000">
                <a:latin typeface="Arial" panose="020B0604020202020204" pitchFamily="34" charset="0"/>
                <a:cs typeface="Arial" panose="020B0604020202020204" pitchFamily="34" charset="0"/>
              </a:defRPr>
            </a:lvl4pPr>
            <a:lvl5pPr marL="2057400" indent="-228600">
              <a:spcBef>
                <a:spcPct val="20000"/>
              </a:spcBef>
              <a:buChar char="»"/>
              <a:defRPr sz="2000">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latin typeface="Arial" panose="020B0604020202020204" pitchFamily="34" charset="0"/>
                <a:cs typeface="Arial" panose="020B0604020202020204" pitchFamily="34" charset="0"/>
              </a:defRPr>
            </a:lvl9pPr>
          </a:lstStyle>
          <a:p>
            <a:r>
              <a:rPr lang="en-US" sz="1600" dirty="0">
                <a:solidFill>
                  <a:srgbClr val="FF0000"/>
                </a:solidFill>
              </a:rPr>
              <a:t>Freeze</a:t>
            </a:r>
          </a:p>
          <a:p>
            <a:r>
              <a:rPr lang="en-US" sz="1600" dirty="0">
                <a:solidFill>
                  <a:srgbClr val="FF0000"/>
                </a:solidFill>
              </a:rPr>
              <a:t>Culture</a:t>
            </a:r>
          </a:p>
        </p:txBody>
      </p:sp>
      <p:sp>
        <p:nvSpPr>
          <p:cNvPr id="82" name="TextBox 81">
            <a:extLst>
              <a:ext uri="{FF2B5EF4-FFF2-40B4-BE49-F238E27FC236}">
                <a16:creationId xmlns:a16="http://schemas.microsoft.com/office/drawing/2014/main" id="{2B2770DF-5802-44B1-9320-146E96F7C742}"/>
              </a:ext>
            </a:extLst>
          </p:cNvPr>
          <p:cNvSpPr txBox="1"/>
          <p:nvPr/>
        </p:nvSpPr>
        <p:spPr>
          <a:xfrm>
            <a:off x="8241505" y="4967263"/>
            <a:ext cx="108843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spcBef>
                <a:spcPct val="0"/>
              </a:spcBef>
              <a:buFontTx/>
              <a:buNone/>
              <a:defRPr sz="1050">
                <a:solidFill>
                  <a:srgbClr val="002060"/>
                </a:solidFill>
                <a:latin typeface="Calibri" panose="020F0502020204030204" pitchFamily="34" charset="0"/>
                <a:cs typeface="Arial" panose="020B0604020202020204" pitchFamily="34" charset="0"/>
              </a:defRPr>
            </a:lvl1pPr>
            <a:lvl2pPr marL="742950" indent="-285750">
              <a:spcBef>
                <a:spcPct val="20000"/>
              </a:spcBef>
              <a:buChar char="–"/>
              <a:defRPr sz="2800">
                <a:latin typeface="Arial" panose="020B0604020202020204" pitchFamily="34" charset="0"/>
                <a:cs typeface="Arial" panose="020B0604020202020204" pitchFamily="34" charset="0"/>
              </a:defRPr>
            </a:lvl2pPr>
            <a:lvl3pPr marL="1143000" indent="-228600">
              <a:spcBef>
                <a:spcPct val="20000"/>
              </a:spcBef>
              <a:buChar char="•"/>
              <a:defRPr sz="2400">
                <a:latin typeface="Arial" panose="020B0604020202020204" pitchFamily="34" charset="0"/>
                <a:cs typeface="Arial" panose="020B0604020202020204" pitchFamily="34" charset="0"/>
              </a:defRPr>
            </a:lvl3pPr>
            <a:lvl4pPr marL="1600200" indent="-228600">
              <a:spcBef>
                <a:spcPct val="20000"/>
              </a:spcBef>
              <a:buChar char="–"/>
              <a:defRPr sz="2000">
                <a:latin typeface="Arial" panose="020B0604020202020204" pitchFamily="34" charset="0"/>
                <a:cs typeface="Arial" panose="020B0604020202020204" pitchFamily="34" charset="0"/>
              </a:defRPr>
            </a:lvl4pPr>
            <a:lvl5pPr marL="2057400" indent="-228600">
              <a:spcBef>
                <a:spcPct val="20000"/>
              </a:spcBef>
              <a:buChar char="»"/>
              <a:defRPr sz="2000">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latin typeface="Arial" panose="020B0604020202020204" pitchFamily="34" charset="0"/>
                <a:cs typeface="Arial" panose="020B0604020202020204" pitchFamily="34" charset="0"/>
              </a:defRPr>
            </a:lvl9pPr>
          </a:lstStyle>
          <a:p>
            <a:r>
              <a:rPr lang="en-US" sz="1600" dirty="0">
                <a:solidFill>
                  <a:srgbClr val="FF0000"/>
                </a:solidFill>
              </a:rPr>
              <a:t>Freeze</a:t>
            </a:r>
          </a:p>
          <a:p>
            <a:r>
              <a:rPr lang="en-US" sz="1600" dirty="0">
                <a:solidFill>
                  <a:srgbClr val="FF0000"/>
                </a:solidFill>
              </a:rPr>
              <a:t>Culture</a:t>
            </a:r>
          </a:p>
        </p:txBody>
      </p:sp>
      <p:sp>
        <p:nvSpPr>
          <p:cNvPr id="4" name="Rectangle: Rounded Corners 3">
            <a:extLst>
              <a:ext uri="{FF2B5EF4-FFF2-40B4-BE49-F238E27FC236}">
                <a16:creationId xmlns:a16="http://schemas.microsoft.com/office/drawing/2014/main" id="{949F50EC-3A40-47E4-8B85-2DAF702A4C84}"/>
              </a:ext>
            </a:extLst>
          </p:cNvPr>
          <p:cNvSpPr/>
          <p:nvPr/>
        </p:nvSpPr>
        <p:spPr>
          <a:xfrm>
            <a:off x="8641535" y="1998663"/>
            <a:ext cx="306388" cy="307975"/>
          </a:xfrm>
          <a:prstGeom prst="round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672714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8" name="Chart 47">
            <a:extLst>
              <a:ext uri="{FF2B5EF4-FFF2-40B4-BE49-F238E27FC236}">
                <a16:creationId xmlns:a16="http://schemas.microsoft.com/office/drawing/2014/main" id="{DBEF18AA-C70E-4888-9F07-0255B7102AF1}"/>
              </a:ext>
            </a:extLst>
          </p:cNvPr>
          <p:cNvGraphicFramePr>
            <a:graphicFrameLocks noGrp="1"/>
          </p:cNvGraphicFramePr>
          <p:nvPr>
            <p:extLst>
              <p:ext uri="{D42A27DB-BD31-4B8C-83A1-F6EECF244321}">
                <p14:modId xmlns:p14="http://schemas.microsoft.com/office/powerpoint/2010/main" val="293833039"/>
              </p:ext>
            </p:extLst>
          </p:nvPr>
        </p:nvGraphicFramePr>
        <p:xfrm>
          <a:off x="190124" y="956796"/>
          <a:ext cx="7767872" cy="5901204"/>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67433FBF-BED1-4847-B731-D03BA0039702}"/>
              </a:ext>
            </a:extLst>
          </p:cNvPr>
          <p:cNvSpPr>
            <a:spLocks noGrp="1"/>
          </p:cNvSpPr>
          <p:nvPr>
            <p:ph type="title"/>
          </p:nvPr>
        </p:nvSpPr>
        <p:spPr>
          <a:xfrm>
            <a:off x="457200" y="72611"/>
            <a:ext cx="8229600" cy="850770"/>
          </a:xfrm>
        </p:spPr>
        <p:txBody>
          <a:bodyPr>
            <a:noAutofit/>
          </a:bodyPr>
          <a:lstStyle/>
          <a:p>
            <a:r>
              <a:rPr lang="en-US" sz="2800" dirty="0"/>
              <a:t>Seafood Microbiomes at 1 Hour</a:t>
            </a:r>
            <a:br>
              <a:rPr lang="en-US" sz="2800" dirty="0"/>
            </a:br>
            <a:r>
              <a:rPr lang="en-US" sz="2800" dirty="0"/>
              <a:t>(16S)</a:t>
            </a:r>
          </a:p>
        </p:txBody>
      </p:sp>
      <p:sp>
        <p:nvSpPr>
          <p:cNvPr id="6" name="TextBox 5">
            <a:extLst>
              <a:ext uri="{FF2B5EF4-FFF2-40B4-BE49-F238E27FC236}">
                <a16:creationId xmlns:a16="http://schemas.microsoft.com/office/drawing/2014/main" id="{5E609C7E-FB17-4C96-B5E7-3B1146F22F00}"/>
              </a:ext>
            </a:extLst>
          </p:cNvPr>
          <p:cNvSpPr txBox="1"/>
          <p:nvPr/>
        </p:nvSpPr>
        <p:spPr>
          <a:xfrm>
            <a:off x="-58749" y="2271283"/>
            <a:ext cx="850874" cy="369332"/>
          </a:xfrm>
          <a:prstGeom prst="rect">
            <a:avLst/>
          </a:prstGeom>
          <a:noFill/>
        </p:spPr>
        <p:txBody>
          <a:bodyPr wrap="none" rtlCol="0">
            <a:spAutoFit/>
          </a:bodyPr>
          <a:lstStyle/>
          <a:p>
            <a:r>
              <a:rPr lang="en-US" dirty="0" err="1"/>
              <a:t>Mitoch</a:t>
            </a:r>
            <a:endParaRPr lang="en-US" dirty="0"/>
          </a:p>
        </p:txBody>
      </p:sp>
      <p:sp>
        <p:nvSpPr>
          <p:cNvPr id="7" name="TextBox 6">
            <a:extLst>
              <a:ext uri="{FF2B5EF4-FFF2-40B4-BE49-F238E27FC236}">
                <a16:creationId xmlns:a16="http://schemas.microsoft.com/office/drawing/2014/main" id="{696CD815-49B1-4D4E-B65C-228ADC810599}"/>
              </a:ext>
            </a:extLst>
          </p:cNvPr>
          <p:cNvSpPr txBox="1"/>
          <p:nvPr/>
        </p:nvSpPr>
        <p:spPr>
          <a:xfrm>
            <a:off x="-13369" y="734304"/>
            <a:ext cx="1252394" cy="369332"/>
          </a:xfrm>
          <a:prstGeom prst="rect">
            <a:avLst/>
          </a:prstGeom>
          <a:noFill/>
        </p:spPr>
        <p:txBody>
          <a:bodyPr wrap="none" rtlCol="0">
            <a:spAutoFit/>
          </a:bodyPr>
          <a:lstStyle/>
          <a:p>
            <a:r>
              <a:rPr lang="en-US" dirty="0"/>
              <a:t>Chloroplast</a:t>
            </a:r>
          </a:p>
        </p:txBody>
      </p:sp>
      <p:cxnSp>
        <p:nvCxnSpPr>
          <p:cNvPr id="9" name="Straight Arrow Connector 8">
            <a:extLst>
              <a:ext uri="{FF2B5EF4-FFF2-40B4-BE49-F238E27FC236}">
                <a16:creationId xmlns:a16="http://schemas.microsoft.com/office/drawing/2014/main" id="{1379EA43-5336-46A6-BC54-A57E1EC20C10}"/>
              </a:ext>
            </a:extLst>
          </p:cNvPr>
          <p:cNvCxnSpPr>
            <a:stCxn id="6" idx="2"/>
          </p:cNvCxnSpPr>
          <p:nvPr/>
        </p:nvCxnSpPr>
        <p:spPr>
          <a:xfrm>
            <a:off x="366688" y="2640615"/>
            <a:ext cx="1084384" cy="998720"/>
          </a:xfrm>
          <a:prstGeom prst="straightConnector1">
            <a:avLst/>
          </a:prstGeom>
          <a:ln w="190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0" name="Straight Arrow Connector 9">
            <a:extLst>
              <a:ext uri="{FF2B5EF4-FFF2-40B4-BE49-F238E27FC236}">
                <a16:creationId xmlns:a16="http://schemas.microsoft.com/office/drawing/2014/main" id="{272B4778-4816-4404-9ED2-7481B6BBD1F1}"/>
              </a:ext>
            </a:extLst>
          </p:cNvPr>
          <p:cNvCxnSpPr>
            <a:cxnSpLocks/>
            <a:stCxn id="6" idx="2"/>
          </p:cNvCxnSpPr>
          <p:nvPr/>
        </p:nvCxnSpPr>
        <p:spPr>
          <a:xfrm>
            <a:off x="366688" y="2640615"/>
            <a:ext cx="1655692" cy="1046782"/>
          </a:xfrm>
          <a:prstGeom prst="straightConnector1">
            <a:avLst/>
          </a:prstGeom>
          <a:ln w="190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89860657-1A4B-4EEA-A32C-27A738ABA7CD}"/>
              </a:ext>
            </a:extLst>
          </p:cNvPr>
          <p:cNvCxnSpPr>
            <a:stCxn id="7" idx="2"/>
          </p:cNvCxnSpPr>
          <p:nvPr/>
        </p:nvCxnSpPr>
        <p:spPr>
          <a:xfrm>
            <a:off x="612828" y="1103636"/>
            <a:ext cx="780846" cy="109666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4A0C1D52-7036-46C0-BAD1-39CB9BE161AF}"/>
              </a:ext>
            </a:extLst>
          </p:cNvPr>
          <p:cNvCxnSpPr>
            <a:cxnSpLocks/>
            <a:stCxn id="7" idx="2"/>
          </p:cNvCxnSpPr>
          <p:nvPr/>
        </p:nvCxnSpPr>
        <p:spPr>
          <a:xfrm>
            <a:off x="612828" y="1103636"/>
            <a:ext cx="1303615" cy="1281974"/>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3A2188D7-99A7-4494-83B1-B6F0D766BA0C}"/>
              </a:ext>
            </a:extLst>
          </p:cNvPr>
          <p:cNvSpPr txBox="1"/>
          <p:nvPr/>
        </p:nvSpPr>
        <p:spPr>
          <a:xfrm>
            <a:off x="547099" y="522829"/>
            <a:ext cx="1618328" cy="369332"/>
          </a:xfrm>
          <a:prstGeom prst="rect">
            <a:avLst/>
          </a:prstGeom>
          <a:noFill/>
        </p:spPr>
        <p:txBody>
          <a:bodyPr wrap="none" rtlCol="0">
            <a:spAutoFit/>
          </a:bodyPr>
          <a:lstStyle/>
          <a:p>
            <a:r>
              <a:rPr lang="en-US" dirty="0"/>
              <a:t>Staphylococcus</a:t>
            </a:r>
          </a:p>
        </p:txBody>
      </p:sp>
      <p:cxnSp>
        <p:nvCxnSpPr>
          <p:cNvPr id="18" name="Straight Arrow Connector 17">
            <a:extLst>
              <a:ext uri="{FF2B5EF4-FFF2-40B4-BE49-F238E27FC236}">
                <a16:creationId xmlns:a16="http://schemas.microsoft.com/office/drawing/2014/main" id="{AB878B5E-8B50-4CEA-A50E-32021F4D1049}"/>
              </a:ext>
            </a:extLst>
          </p:cNvPr>
          <p:cNvCxnSpPr>
            <a:stCxn id="16" idx="2"/>
          </p:cNvCxnSpPr>
          <p:nvPr/>
        </p:nvCxnSpPr>
        <p:spPr>
          <a:xfrm>
            <a:off x="1356263" y="892161"/>
            <a:ext cx="1665767" cy="201027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DEB515AC-19A0-4FF9-A899-300C99EF9EC4}"/>
              </a:ext>
            </a:extLst>
          </p:cNvPr>
          <p:cNvCxnSpPr>
            <a:cxnSpLocks/>
            <a:stCxn id="16" idx="2"/>
          </p:cNvCxnSpPr>
          <p:nvPr/>
        </p:nvCxnSpPr>
        <p:spPr>
          <a:xfrm>
            <a:off x="1356263" y="892161"/>
            <a:ext cx="3371681" cy="311276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74F5DE33-5F67-4AD1-8C1A-DC2DBF8CEBBA}"/>
              </a:ext>
            </a:extLst>
          </p:cNvPr>
          <p:cNvSpPr txBox="1"/>
          <p:nvPr/>
        </p:nvSpPr>
        <p:spPr>
          <a:xfrm>
            <a:off x="715109" y="305642"/>
            <a:ext cx="1504643" cy="369332"/>
          </a:xfrm>
          <a:prstGeom prst="rect">
            <a:avLst/>
          </a:prstGeom>
          <a:noFill/>
        </p:spPr>
        <p:txBody>
          <a:bodyPr wrap="none" rtlCol="0">
            <a:spAutoFit/>
          </a:bodyPr>
          <a:lstStyle/>
          <a:p>
            <a:r>
              <a:rPr lang="en-US" dirty="0" err="1"/>
              <a:t>Psychrobacter</a:t>
            </a:r>
            <a:endParaRPr lang="en-US" dirty="0"/>
          </a:p>
        </p:txBody>
      </p:sp>
      <p:cxnSp>
        <p:nvCxnSpPr>
          <p:cNvPr id="5" name="Straight Arrow Connector 4">
            <a:extLst>
              <a:ext uri="{FF2B5EF4-FFF2-40B4-BE49-F238E27FC236}">
                <a16:creationId xmlns:a16="http://schemas.microsoft.com/office/drawing/2014/main" id="{9CE9A66B-A968-4240-822B-5DE26AEE8F06}"/>
              </a:ext>
            </a:extLst>
          </p:cNvPr>
          <p:cNvCxnSpPr>
            <a:stCxn id="15" idx="2"/>
          </p:cNvCxnSpPr>
          <p:nvPr/>
        </p:nvCxnSpPr>
        <p:spPr>
          <a:xfrm>
            <a:off x="1467431" y="674974"/>
            <a:ext cx="2787698" cy="185254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071356EA-5ABF-472E-AD76-2F51C3F754B8}"/>
              </a:ext>
            </a:extLst>
          </p:cNvPr>
          <p:cNvCxnSpPr>
            <a:cxnSpLocks/>
            <a:stCxn id="15" idx="2"/>
          </p:cNvCxnSpPr>
          <p:nvPr/>
        </p:nvCxnSpPr>
        <p:spPr>
          <a:xfrm>
            <a:off x="1467431" y="674974"/>
            <a:ext cx="57154" cy="457922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6AD51C96-E3E7-4F27-8FAD-F75CFA90C17F}"/>
              </a:ext>
            </a:extLst>
          </p:cNvPr>
          <p:cNvCxnSpPr>
            <a:cxnSpLocks/>
            <a:stCxn id="15" idx="2"/>
          </p:cNvCxnSpPr>
          <p:nvPr/>
        </p:nvCxnSpPr>
        <p:spPr>
          <a:xfrm>
            <a:off x="1467431" y="674974"/>
            <a:ext cx="517123" cy="425188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E6291941-7714-436B-B607-6046892EBFD8}"/>
              </a:ext>
            </a:extLst>
          </p:cNvPr>
          <p:cNvCxnSpPr>
            <a:cxnSpLocks/>
            <a:stCxn id="15" idx="2"/>
          </p:cNvCxnSpPr>
          <p:nvPr/>
        </p:nvCxnSpPr>
        <p:spPr>
          <a:xfrm>
            <a:off x="1467431" y="674974"/>
            <a:ext cx="3708030" cy="216809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6D3FABE5-5166-4705-A394-6468AD401FB9}"/>
              </a:ext>
            </a:extLst>
          </p:cNvPr>
          <p:cNvCxnSpPr>
            <a:cxnSpLocks/>
            <a:stCxn id="15" idx="2"/>
          </p:cNvCxnSpPr>
          <p:nvPr/>
        </p:nvCxnSpPr>
        <p:spPr>
          <a:xfrm>
            <a:off x="1467431" y="674974"/>
            <a:ext cx="4818183" cy="1908472"/>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4" name="TextBox 23">
            <a:extLst>
              <a:ext uri="{FF2B5EF4-FFF2-40B4-BE49-F238E27FC236}">
                <a16:creationId xmlns:a16="http://schemas.microsoft.com/office/drawing/2014/main" id="{3E4B0115-4A25-4FFD-AD61-8AA85707F36C}"/>
              </a:ext>
            </a:extLst>
          </p:cNvPr>
          <p:cNvSpPr txBox="1"/>
          <p:nvPr/>
        </p:nvSpPr>
        <p:spPr>
          <a:xfrm>
            <a:off x="7676569" y="1353944"/>
            <a:ext cx="1404936" cy="369332"/>
          </a:xfrm>
          <a:prstGeom prst="rect">
            <a:avLst/>
          </a:prstGeom>
          <a:noFill/>
        </p:spPr>
        <p:txBody>
          <a:bodyPr wrap="none" rtlCol="0">
            <a:spAutoFit/>
          </a:bodyPr>
          <a:lstStyle/>
          <a:p>
            <a:r>
              <a:rPr lang="en-US" dirty="0"/>
              <a:t>Enterobacter</a:t>
            </a:r>
          </a:p>
        </p:txBody>
      </p:sp>
      <p:cxnSp>
        <p:nvCxnSpPr>
          <p:cNvPr id="26" name="Straight Arrow Connector 25">
            <a:extLst>
              <a:ext uri="{FF2B5EF4-FFF2-40B4-BE49-F238E27FC236}">
                <a16:creationId xmlns:a16="http://schemas.microsoft.com/office/drawing/2014/main" id="{F929BBC9-75FF-4DEA-AFE0-E9487FA83244}"/>
              </a:ext>
            </a:extLst>
          </p:cNvPr>
          <p:cNvCxnSpPr>
            <a:stCxn id="24" idx="2"/>
          </p:cNvCxnSpPr>
          <p:nvPr/>
        </p:nvCxnSpPr>
        <p:spPr>
          <a:xfrm flipH="1">
            <a:off x="6364346" y="1723276"/>
            <a:ext cx="2014691" cy="203518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4E195E60-B2A2-4A62-B72C-F96DD3BD1791}"/>
              </a:ext>
            </a:extLst>
          </p:cNvPr>
          <p:cNvCxnSpPr>
            <a:cxnSpLocks/>
            <a:stCxn id="24" idx="2"/>
          </p:cNvCxnSpPr>
          <p:nvPr/>
        </p:nvCxnSpPr>
        <p:spPr>
          <a:xfrm flipH="1">
            <a:off x="5252617" y="1723276"/>
            <a:ext cx="3126420" cy="249157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32B0CDCC-D0F2-48E6-8C51-8D9C53BBF2A6}"/>
              </a:ext>
            </a:extLst>
          </p:cNvPr>
          <p:cNvCxnSpPr>
            <a:cxnSpLocks/>
            <a:stCxn id="24" idx="2"/>
          </p:cNvCxnSpPr>
          <p:nvPr/>
        </p:nvCxnSpPr>
        <p:spPr>
          <a:xfrm flipH="1">
            <a:off x="5797926" y="1723276"/>
            <a:ext cx="2581111" cy="353092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1" name="Straight Arrow Connector 30">
            <a:extLst>
              <a:ext uri="{FF2B5EF4-FFF2-40B4-BE49-F238E27FC236}">
                <a16:creationId xmlns:a16="http://schemas.microsoft.com/office/drawing/2014/main" id="{E2FE45E0-C1DE-47D7-95EC-8EF5142970C5}"/>
              </a:ext>
            </a:extLst>
          </p:cNvPr>
          <p:cNvCxnSpPr>
            <a:cxnSpLocks/>
            <a:stCxn id="24" idx="2"/>
          </p:cNvCxnSpPr>
          <p:nvPr/>
        </p:nvCxnSpPr>
        <p:spPr>
          <a:xfrm flipH="1">
            <a:off x="1040551" y="1723276"/>
            <a:ext cx="7338486" cy="2281654"/>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3" name="Straight Arrow Connector 32">
            <a:extLst>
              <a:ext uri="{FF2B5EF4-FFF2-40B4-BE49-F238E27FC236}">
                <a16:creationId xmlns:a16="http://schemas.microsoft.com/office/drawing/2014/main" id="{C7474491-1B15-4F32-95C9-F3E6F095F75B}"/>
              </a:ext>
            </a:extLst>
          </p:cNvPr>
          <p:cNvCxnSpPr>
            <a:cxnSpLocks/>
            <a:stCxn id="24" idx="2"/>
          </p:cNvCxnSpPr>
          <p:nvPr/>
        </p:nvCxnSpPr>
        <p:spPr>
          <a:xfrm flipH="1">
            <a:off x="2670772" y="1723276"/>
            <a:ext cx="5708265" cy="61507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5" name="TextBox 34">
            <a:extLst>
              <a:ext uri="{FF2B5EF4-FFF2-40B4-BE49-F238E27FC236}">
                <a16:creationId xmlns:a16="http://schemas.microsoft.com/office/drawing/2014/main" id="{BE32C1BF-4E56-4B80-8208-5B01070A2E3D}"/>
              </a:ext>
            </a:extLst>
          </p:cNvPr>
          <p:cNvSpPr txBox="1"/>
          <p:nvPr/>
        </p:nvSpPr>
        <p:spPr>
          <a:xfrm>
            <a:off x="296768" y="61045"/>
            <a:ext cx="1308370" cy="646331"/>
          </a:xfrm>
          <a:prstGeom prst="rect">
            <a:avLst/>
          </a:prstGeom>
          <a:noFill/>
        </p:spPr>
        <p:txBody>
          <a:bodyPr wrap="none" rtlCol="0">
            <a:spAutoFit/>
          </a:bodyPr>
          <a:lstStyle/>
          <a:p>
            <a:pPr algn="ctr"/>
            <a:r>
              <a:rPr lang="en-US" dirty="0"/>
              <a:t>Unclassified</a:t>
            </a:r>
          </a:p>
          <a:p>
            <a:pPr algn="ctr"/>
            <a:r>
              <a:rPr lang="en-US" dirty="0"/>
              <a:t>Reads</a:t>
            </a:r>
          </a:p>
        </p:txBody>
      </p:sp>
      <p:cxnSp>
        <p:nvCxnSpPr>
          <p:cNvPr id="37" name="Straight Arrow Connector 36">
            <a:extLst>
              <a:ext uri="{FF2B5EF4-FFF2-40B4-BE49-F238E27FC236}">
                <a16:creationId xmlns:a16="http://schemas.microsoft.com/office/drawing/2014/main" id="{3AED2BB6-B7A0-4635-884C-7D89FE22C1B7}"/>
              </a:ext>
            </a:extLst>
          </p:cNvPr>
          <p:cNvCxnSpPr>
            <a:cxnSpLocks/>
            <a:stCxn id="35" idx="2"/>
          </p:cNvCxnSpPr>
          <p:nvPr/>
        </p:nvCxnSpPr>
        <p:spPr>
          <a:xfrm>
            <a:off x="950953" y="707376"/>
            <a:ext cx="2637611" cy="200492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8" name="Straight Arrow Connector 37">
            <a:extLst>
              <a:ext uri="{FF2B5EF4-FFF2-40B4-BE49-F238E27FC236}">
                <a16:creationId xmlns:a16="http://schemas.microsoft.com/office/drawing/2014/main" id="{BC183EBB-2D25-4099-AADB-BB52F0E092F7}"/>
              </a:ext>
            </a:extLst>
          </p:cNvPr>
          <p:cNvCxnSpPr>
            <a:cxnSpLocks/>
            <a:stCxn id="35" idx="2"/>
          </p:cNvCxnSpPr>
          <p:nvPr/>
        </p:nvCxnSpPr>
        <p:spPr>
          <a:xfrm>
            <a:off x="950953" y="707376"/>
            <a:ext cx="4762312" cy="275429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8" name="TextBox 27">
            <a:extLst>
              <a:ext uri="{FF2B5EF4-FFF2-40B4-BE49-F238E27FC236}">
                <a16:creationId xmlns:a16="http://schemas.microsoft.com/office/drawing/2014/main" id="{369501A8-671F-4510-9D12-726B2FAEF8F5}"/>
              </a:ext>
            </a:extLst>
          </p:cNvPr>
          <p:cNvSpPr txBox="1"/>
          <p:nvPr/>
        </p:nvSpPr>
        <p:spPr>
          <a:xfrm>
            <a:off x="7561853" y="1951148"/>
            <a:ext cx="1530612" cy="338554"/>
          </a:xfrm>
          <a:prstGeom prst="rect">
            <a:avLst/>
          </a:prstGeom>
          <a:noFill/>
        </p:spPr>
        <p:txBody>
          <a:bodyPr wrap="none" rtlCol="0">
            <a:spAutoFit/>
          </a:bodyPr>
          <a:lstStyle/>
          <a:p>
            <a:r>
              <a:rPr lang="en-US" sz="1600" dirty="0" err="1"/>
              <a:t>Carnobacterium</a:t>
            </a:r>
            <a:endParaRPr lang="en-US" sz="1600" dirty="0"/>
          </a:p>
        </p:txBody>
      </p:sp>
      <p:cxnSp>
        <p:nvCxnSpPr>
          <p:cNvPr id="8" name="Straight Arrow Connector 7">
            <a:extLst>
              <a:ext uri="{FF2B5EF4-FFF2-40B4-BE49-F238E27FC236}">
                <a16:creationId xmlns:a16="http://schemas.microsoft.com/office/drawing/2014/main" id="{0204A8B7-D9FB-4B5E-AD4E-CAA1C201D6F4}"/>
              </a:ext>
            </a:extLst>
          </p:cNvPr>
          <p:cNvCxnSpPr>
            <a:cxnSpLocks/>
            <a:stCxn id="28" idx="2"/>
          </p:cNvCxnSpPr>
          <p:nvPr/>
        </p:nvCxnSpPr>
        <p:spPr>
          <a:xfrm flipH="1">
            <a:off x="4326485" y="2289702"/>
            <a:ext cx="4000674" cy="1989534"/>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2" name="Straight Arrow Connector 31">
            <a:extLst>
              <a:ext uri="{FF2B5EF4-FFF2-40B4-BE49-F238E27FC236}">
                <a16:creationId xmlns:a16="http://schemas.microsoft.com/office/drawing/2014/main" id="{75F8523F-2AEF-4C6B-9B3E-180E5E0887DB}"/>
              </a:ext>
            </a:extLst>
          </p:cNvPr>
          <p:cNvCxnSpPr>
            <a:cxnSpLocks/>
            <a:stCxn id="28" idx="2"/>
          </p:cNvCxnSpPr>
          <p:nvPr/>
        </p:nvCxnSpPr>
        <p:spPr>
          <a:xfrm flipH="1">
            <a:off x="6402590" y="2289702"/>
            <a:ext cx="1924569" cy="2784893"/>
          </a:xfrm>
          <a:prstGeom prst="straightConnector1">
            <a:avLst/>
          </a:prstGeom>
          <a:ln w="254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4" name="TextBox 33">
            <a:extLst>
              <a:ext uri="{FF2B5EF4-FFF2-40B4-BE49-F238E27FC236}">
                <a16:creationId xmlns:a16="http://schemas.microsoft.com/office/drawing/2014/main" id="{E4DBAD24-9B52-4608-899D-F6A0E1F0112C}"/>
              </a:ext>
            </a:extLst>
          </p:cNvPr>
          <p:cNvSpPr txBox="1"/>
          <p:nvPr/>
        </p:nvSpPr>
        <p:spPr>
          <a:xfrm>
            <a:off x="6637341" y="538306"/>
            <a:ext cx="745717" cy="369332"/>
          </a:xfrm>
          <a:prstGeom prst="rect">
            <a:avLst/>
          </a:prstGeom>
          <a:noFill/>
        </p:spPr>
        <p:txBody>
          <a:bodyPr wrap="none" rtlCol="0">
            <a:spAutoFit/>
          </a:bodyPr>
          <a:lstStyle/>
          <a:p>
            <a:r>
              <a:rPr lang="en-US" dirty="0"/>
              <a:t>Vibrio</a:t>
            </a:r>
          </a:p>
        </p:txBody>
      </p:sp>
      <p:cxnSp>
        <p:nvCxnSpPr>
          <p:cNvPr id="11" name="Straight Arrow Connector 10">
            <a:extLst>
              <a:ext uri="{FF2B5EF4-FFF2-40B4-BE49-F238E27FC236}">
                <a16:creationId xmlns:a16="http://schemas.microsoft.com/office/drawing/2014/main" id="{4AD3575B-975C-4BB4-B7E9-02FDA70639D4}"/>
              </a:ext>
            </a:extLst>
          </p:cNvPr>
          <p:cNvCxnSpPr>
            <a:stCxn id="34" idx="2"/>
          </p:cNvCxnSpPr>
          <p:nvPr/>
        </p:nvCxnSpPr>
        <p:spPr>
          <a:xfrm flipH="1">
            <a:off x="3249236" y="907638"/>
            <a:ext cx="3760964" cy="773162"/>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6" name="Straight Arrow Connector 35">
            <a:extLst>
              <a:ext uri="{FF2B5EF4-FFF2-40B4-BE49-F238E27FC236}">
                <a16:creationId xmlns:a16="http://schemas.microsoft.com/office/drawing/2014/main" id="{23EA79FA-EADE-47E4-ABBA-CDC2100EE141}"/>
              </a:ext>
            </a:extLst>
          </p:cNvPr>
          <p:cNvCxnSpPr>
            <a:cxnSpLocks/>
            <a:stCxn id="34" idx="2"/>
          </p:cNvCxnSpPr>
          <p:nvPr/>
        </p:nvCxnSpPr>
        <p:spPr>
          <a:xfrm flipH="1">
            <a:off x="4801660" y="907638"/>
            <a:ext cx="2208540" cy="123412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41" name="Straight Arrow Connector 40">
            <a:extLst>
              <a:ext uri="{FF2B5EF4-FFF2-40B4-BE49-F238E27FC236}">
                <a16:creationId xmlns:a16="http://schemas.microsoft.com/office/drawing/2014/main" id="{BC76CF1B-FB8C-44E0-8F9D-00D7E7B0437A}"/>
              </a:ext>
            </a:extLst>
          </p:cNvPr>
          <p:cNvCxnSpPr>
            <a:cxnSpLocks/>
            <a:stCxn id="35" idx="2"/>
          </p:cNvCxnSpPr>
          <p:nvPr/>
        </p:nvCxnSpPr>
        <p:spPr>
          <a:xfrm>
            <a:off x="950953" y="707376"/>
            <a:ext cx="4270656" cy="131198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43" name="Straight Arrow Connector 42">
            <a:extLst>
              <a:ext uri="{FF2B5EF4-FFF2-40B4-BE49-F238E27FC236}">
                <a16:creationId xmlns:a16="http://schemas.microsoft.com/office/drawing/2014/main" id="{E62FC566-613B-489B-88D3-8375E2DC5B24}"/>
              </a:ext>
            </a:extLst>
          </p:cNvPr>
          <p:cNvCxnSpPr>
            <a:cxnSpLocks/>
            <a:stCxn id="28" idx="2"/>
          </p:cNvCxnSpPr>
          <p:nvPr/>
        </p:nvCxnSpPr>
        <p:spPr>
          <a:xfrm flipH="1">
            <a:off x="2128784" y="2289702"/>
            <a:ext cx="6198375" cy="3332500"/>
          </a:xfrm>
          <a:prstGeom prst="straightConnector1">
            <a:avLst/>
          </a:prstGeom>
          <a:ln w="254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46" name="Straight Arrow Connector 45">
            <a:extLst>
              <a:ext uri="{FF2B5EF4-FFF2-40B4-BE49-F238E27FC236}">
                <a16:creationId xmlns:a16="http://schemas.microsoft.com/office/drawing/2014/main" id="{9D9A598E-B6CE-46A4-933D-9F534F1AABA0}"/>
              </a:ext>
            </a:extLst>
          </p:cNvPr>
          <p:cNvCxnSpPr>
            <a:cxnSpLocks/>
            <a:stCxn id="35" idx="2"/>
          </p:cNvCxnSpPr>
          <p:nvPr/>
        </p:nvCxnSpPr>
        <p:spPr>
          <a:xfrm flipH="1">
            <a:off x="831590" y="707376"/>
            <a:ext cx="119363" cy="109666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50" name="Straight Arrow Connector 49">
            <a:extLst>
              <a:ext uri="{FF2B5EF4-FFF2-40B4-BE49-F238E27FC236}">
                <a16:creationId xmlns:a16="http://schemas.microsoft.com/office/drawing/2014/main" id="{42F4683C-C83B-4959-AF42-5EC7B39360B1}"/>
              </a:ext>
            </a:extLst>
          </p:cNvPr>
          <p:cNvCxnSpPr>
            <a:cxnSpLocks/>
            <a:stCxn id="35" idx="2"/>
          </p:cNvCxnSpPr>
          <p:nvPr/>
        </p:nvCxnSpPr>
        <p:spPr>
          <a:xfrm>
            <a:off x="950953" y="707376"/>
            <a:ext cx="516478" cy="91530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53" name="Straight Arrow Connector 52">
            <a:extLst>
              <a:ext uri="{FF2B5EF4-FFF2-40B4-BE49-F238E27FC236}">
                <a16:creationId xmlns:a16="http://schemas.microsoft.com/office/drawing/2014/main" id="{662A6E61-6BA3-44A7-A9BD-4AE1578A68CF}"/>
              </a:ext>
            </a:extLst>
          </p:cNvPr>
          <p:cNvCxnSpPr>
            <a:cxnSpLocks/>
            <a:stCxn id="35" idx="2"/>
          </p:cNvCxnSpPr>
          <p:nvPr/>
        </p:nvCxnSpPr>
        <p:spPr>
          <a:xfrm>
            <a:off x="950953" y="707376"/>
            <a:ext cx="1082728" cy="131198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64" name="Straight Arrow Connector 63">
            <a:extLst>
              <a:ext uri="{FF2B5EF4-FFF2-40B4-BE49-F238E27FC236}">
                <a16:creationId xmlns:a16="http://schemas.microsoft.com/office/drawing/2014/main" id="{AB413C14-68EF-44C9-987D-62FEB2620788}"/>
              </a:ext>
            </a:extLst>
          </p:cNvPr>
          <p:cNvCxnSpPr>
            <a:cxnSpLocks/>
            <a:stCxn id="35" idx="2"/>
          </p:cNvCxnSpPr>
          <p:nvPr/>
        </p:nvCxnSpPr>
        <p:spPr>
          <a:xfrm>
            <a:off x="950953" y="707376"/>
            <a:ext cx="5259143" cy="143438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68" name="TextBox 67">
            <a:extLst>
              <a:ext uri="{FF2B5EF4-FFF2-40B4-BE49-F238E27FC236}">
                <a16:creationId xmlns:a16="http://schemas.microsoft.com/office/drawing/2014/main" id="{37402818-71C1-4D5B-87FE-6DDDE54FD034}"/>
              </a:ext>
            </a:extLst>
          </p:cNvPr>
          <p:cNvSpPr txBox="1"/>
          <p:nvPr/>
        </p:nvSpPr>
        <p:spPr>
          <a:xfrm>
            <a:off x="7813529" y="956795"/>
            <a:ext cx="1267976" cy="369332"/>
          </a:xfrm>
          <a:prstGeom prst="rect">
            <a:avLst/>
          </a:prstGeom>
          <a:noFill/>
        </p:spPr>
        <p:txBody>
          <a:bodyPr wrap="none" rtlCol="0">
            <a:spAutoFit/>
          </a:bodyPr>
          <a:lstStyle/>
          <a:p>
            <a:r>
              <a:rPr lang="en-US" dirty="0" err="1"/>
              <a:t>Vagococcus</a:t>
            </a:r>
            <a:endParaRPr lang="en-US" dirty="0"/>
          </a:p>
        </p:txBody>
      </p:sp>
      <p:cxnSp>
        <p:nvCxnSpPr>
          <p:cNvPr id="69" name="Straight Arrow Connector 68">
            <a:extLst>
              <a:ext uri="{FF2B5EF4-FFF2-40B4-BE49-F238E27FC236}">
                <a16:creationId xmlns:a16="http://schemas.microsoft.com/office/drawing/2014/main" id="{AC198117-B12F-4A1C-93C8-EB0CE524F461}"/>
              </a:ext>
            </a:extLst>
          </p:cNvPr>
          <p:cNvCxnSpPr>
            <a:cxnSpLocks/>
            <a:stCxn id="68" idx="2"/>
          </p:cNvCxnSpPr>
          <p:nvPr/>
        </p:nvCxnSpPr>
        <p:spPr>
          <a:xfrm flipH="1">
            <a:off x="6419116" y="1326127"/>
            <a:ext cx="2028401" cy="3390728"/>
          </a:xfrm>
          <a:prstGeom prst="straightConnector1">
            <a:avLst/>
          </a:prstGeom>
          <a:ln w="254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72" name="Straight Arrow Connector 71">
            <a:extLst>
              <a:ext uri="{FF2B5EF4-FFF2-40B4-BE49-F238E27FC236}">
                <a16:creationId xmlns:a16="http://schemas.microsoft.com/office/drawing/2014/main" id="{6B826D22-595C-4CD8-8A7A-812870BDAF27}"/>
              </a:ext>
            </a:extLst>
          </p:cNvPr>
          <p:cNvCxnSpPr>
            <a:cxnSpLocks/>
            <a:stCxn id="68" idx="2"/>
          </p:cNvCxnSpPr>
          <p:nvPr/>
        </p:nvCxnSpPr>
        <p:spPr>
          <a:xfrm flipH="1">
            <a:off x="4809538" y="1326127"/>
            <a:ext cx="3637979" cy="2260986"/>
          </a:xfrm>
          <a:prstGeom prst="straightConnector1">
            <a:avLst/>
          </a:prstGeom>
          <a:ln w="254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75" name="Straight Arrow Connector 74">
            <a:extLst>
              <a:ext uri="{FF2B5EF4-FFF2-40B4-BE49-F238E27FC236}">
                <a16:creationId xmlns:a16="http://schemas.microsoft.com/office/drawing/2014/main" id="{4A8A6A70-7F23-4D37-9CFF-34781ACDD512}"/>
              </a:ext>
            </a:extLst>
          </p:cNvPr>
          <p:cNvCxnSpPr>
            <a:cxnSpLocks/>
            <a:stCxn id="68" idx="2"/>
          </p:cNvCxnSpPr>
          <p:nvPr/>
        </p:nvCxnSpPr>
        <p:spPr>
          <a:xfrm flipH="1">
            <a:off x="3611850" y="1326127"/>
            <a:ext cx="4835667" cy="4001198"/>
          </a:xfrm>
          <a:prstGeom prst="straightConnector1">
            <a:avLst/>
          </a:prstGeom>
          <a:ln w="254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78" name="Straight Arrow Connector 77">
            <a:extLst>
              <a:ext uri="{FF2B5EF4-FFF2-40B4-BE49-F238E27FC236}">
                <a16:creationId xmlns:a16="http://schemas.microsoft.com/office/drawing/2014/main" id="{E872834B-DCBA-40CD-9A04-FC6D33FC3A08}"/>
              </a:ext>
            </a:extLst>
          </p:cNvPr>
          <p:cNvCxnSpPr>
            <a:cxnSpLocks/>
            <a:stCxn id="68" idx="2"/>
          </p:cNvCxnSpPr>
          <p:nvPr/>
        </p:nvCxnSpPr>
        <p:spPr>
          <a:xfrm flipH="1">
            <a:off x="2074097" y="1326127"/>
            <a:ext cx="6373420" cy="4177929"/>
          </a:xfrm>
          <a:prstGeom prst="straightConnector1">
            <a:avLst/>
          </a:prstGeom>
          <a:ln w="254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57" name="TextBox 56">
            <a:extLst>
              <a:ext uri="{FF2B5EF4-FFF2-40B4-BE49-F238E27FC236}">
                <a16:creationId xmlns:a16="http://schemas.microsoft.com/office/drawing/2014/main" id="{B06A6FBC-2567-4C0F-9964-9B9FB911A229}"/>
              </a:ext>
            </a:extLst>
          </p:cNvPr>
          <p:cNvSpPr txBox="1"/>
          <p:nvPr/>
        </p:nvSpPr>
        <p:spPr>
          <a:xfrm>
            <a:off x="61156" y="174830"/>
            <a:ext cx="743280" cy="646331"/>
          </a:xfrm>
          <a:prstGeom prst="rect">
            <a:avLst/>
          </a:prstGeom>
          <a:noFill/>
        </p:spPr>
        <p:txBody>
          <a:bodyPr wrap="none" rtlCol="0">
            <a:spAutoFit/>
          </a:bodyPr>
          <a:lstStyle/>
          <a:p>
            <a:pPr algn="ctr"/>
            <a:r>
              <a:rPr lang="en-US" dirty="0"/>
              <a:t>Other</a:t>
            </a:r>
          </a:p>
          <a:p>
            <a:pPr algn="ctr"/>
            <a:r>
              <a:rPr lang="en-US" dirty="0"/>
              <a:t>Taxa</a:t>
            </a:r>
          </a:p>
        </p:txBody>
      </p:sp>
      <p:cxnSp>
        <p:nvCxnSpPr>
          <p:cNvPr id="54" name="Straight Arrow Connector 53">
            <a:extLst>
              <a:ext uri="{FF2B5EF4-FFF2-40B4-BE49-F238E27FC236}">
                <a16:creationId xmlns:a16="http://schemas.microsoft.com/office/drawing/2014/main" id="{46FB4909-43F1-4C61-8B93-78233B726452}"/>
              </a:ext>
            </a:extLst>
          </p:cNvPr>
          <p:cNvCxnSpPr>
            <a:cxnSpLocks/>
            <a:stCxn id="57" idx="2"/>
          </p:cNvCxnSpPr>
          <p:nvPr/>
        </p:nvCxnSpPr>
        <p:spPr>
          <a:xfrm>
            <a:off x="432796" y="821161"/>
            <a:ext cx="941327" cy="53739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86043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subTnLst>
                                    <p:set>
                                      <p:cBhvr override="childStyle">
                                        <p:cTn dur="1" fill="hold" display="0" masterRel="nextClick" afterEffect="1"/>
                                        <p:tgtEl>
                                          <p:spTgt spid="16"/>
                                        </p:tgtEl>
                                        <p:attrNameLst>
                                          <p:attrName>style.visibility</p:attrName>
                                        </p:attrNameLst>
                                      </p:cBhvr>
                                      <p:to>
                                        <p:strVal val="hidden"/>
                                      </p:to>
                                    </p:set>
                                  </p:sub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subTnLst>
                                    <p:set>
                                      <p:cBhvr override="childStyle">
                                        <p:cTn dur="1" fill="hold" display="0" masterRel="nextClick" afterEffect="1"/>
                                        <p:tgtEl>
                                          <p:spTgt spid="19"/>
                                        </p:tgtEl>
                                        <p:attrNameLst>
                                          <p:attrName>style.visibility</p:attrName>
                                        </p:attrNameLst>
                                      </p:cBhvr>
                                      <p:to>
                                        <p:strVal val="hidden"/>
                                      </p:to>
                                    </p:set>
                                  </p:subTnLst>
                                </p:cTn>
                              </p:par>
                              <p:par>
                                <p:cTn id="9" presetID="1" presetClass="entr" presetSubtype="0"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subTnLst>
                                    <p:set>
                                      <p:cBhvr override="childStyle">
                                        <p:cTn dur="1" fill="hold" display="0" masterRel="nextClick" afterEffect="1"/>
                                        <p:tgtEl>
                                          <p:spTgt spid="18"/>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4"/>
                                        </p:tgtEl>
                                        <p:attrNameLst>
                                          <p:attrName>style.visibility</p:attrName>
                                        </p:attrNameLst>
                                      </p:cBhvr>
                                      <p:to>
                                        <p:strVal val="visible"/>
                                      </p:to>
                                    </p:set>
                                  </p:childTnLst>
                                  <p:subTnLst>
                                    <p:set>
                                      <p:cBhvr override="childStyle">
                                        <p:cTn dur="1" fill="hold" display="0" masterRel="nextClick" afterEffect="1"/>
                                        <p:tgtEl>
                                          <p:spTgt spid="34"/>
                                        </p:tgtEl>
                                        <p:attrNameLst>
                                          <p:attrName>style.visibility</p:attrName>
                                        </p:attrNameLst>
                                      </p:cBhvr>
                                      <p:to>
                                        <p:strVal val="hidden"/>
                                      </p:to>
                                    </p:set>
                                  </p:sub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subTnLst>
                                    <p:set>
                                      <p:cBhvr override="childStyle">
                                        <p:cTn dur="1" fill="hold" display="0" masterRel="nextClick" afterEffect="1"/>
                                        <p:tgtEl>
                                          <p:spTgt spid="11"/>
                                        </p:tgtEl>
                                        <p:attrNameLst>
                                          <p:attrName>style.visibility</p:attrName>
                                        </p:attrNameLst>
                                      </p:cBhvr>
                                      <p:to>
                                        <p:strVal val="hidden"/>
                                      </p:to>
                                    </p:set>
                                  </p:subTnLst>
                                </p:cTn>
                              </p:par>
                              <p:par>
                                <p:cTn id="17" presetID="1" presetClass="entr" presetSubtype="0" fill="hold" nodeType="withEffect">
                                  <p:stCondLst>
                                    <p:cond delay="0"/>
                                  </p:stCondLst>
                                  <p:childTnLst>
                                    <p:set>
                                      <p:cBhvr>
                                        <p:cTn id="18" dur="1" fill="hold">
                                          <p:stCondLst>
                                            <p:cond delay="0"/>
                                          </p:stCondLst>
                                        </p:cTn>
                                        <p:tgtEl>
                                          <p:spTgt spid="36"/>
                                        </p:tgtEl>
                                        <p:attrNameLst>
                                          <p:attrName>style.visibility</p:attrName>
                                        </p:attrNameLst>
                                      </p:cBhvr>
                                      <p:to>
                                        <p:strVal val="visible"/>
                                      </p:to>
                                    </p:set>
                                  </p:childTnLst>
                                  <p:subTnLst>
                                    <p:set>
                                      <p:cBhvr override="childStyle">
                                        <p:cTn dur="1" fill="hold" display="0" masterRel="nextClick" afterEffect="1"/>
                                        <p:tgtEl>
                                          <p:spTgt spid="36"/>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subTnLst>
                                    <p:set>
                                      <p:cBhvr override="childStyle">
                                        <p:cTn dur="1" fill="hold" display="0" masterRel="nextClick" afterEffect="1"/>
                                        <p:tgtEl>
                                          <p:spTgt spid="15"/>
                                        </p:tgtEl>
                                        <p:attrNameLst>
                                          <p:attrName>style.visibility</p:attrName>
                                        </p:attrNameLst>
                                      </p:cBhvr>
                                      <p:to>
                                        <p:strVal val="hidden"/>
                                      </p:to>
                                    </p:set>
                                  </p:subTnLst>
                                </p:cTn>
                              </p:par>
                              <p:par>
                                <p:cTn id="23" presetID="1" presetClass="entr" presetSubtype="0" fill="hold"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subTnLst>
                                    <p:set>
                                      <p:cBhvr override="childStyle">
                                        <p:cTn dur="1" fill="hold" display="0" masterRel="nextClick" afterEffect="1"/>
                                        <p:tgtEl>
                                          <p:spTgt spid="22"/>
                                        </p:tgtEl>
                                        <p:attrNameLst>
                                          <p:attrName>style.visibility</p:attrName>
                                        </p:attrNameLst>
                                      </p:cBhvr>
                                      <p:to>
                                        <p:strVal val="hidden"/>
                                      </p:to>
                                    </p:set>
                                  </p:subTnLst>
                                </p:cTn>
                              </p:par>
                              <p:par>
                                <p:cTn id="25" presetID="1" presetClass="entr" presetSubtype="0" fill="hold"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subTnLst>
                                    <p:set>
                                      <p:cBhvr override="childStyle">
                                        <p:cTn dur="1" fill="hold" display="0" masterRel="nextClick" afterEffect="1"/>
                                        <p:tgtEl>
                                          <p:spTgt spid="21"/>
                                        </p:tgtEl>
                                        <p:attrNameLst>
                                          <p:attrName>style.visibility</p:attrName>
                                        </p:attrNameLst>
                                      </p:cBhvr>
                                      <p:to>
                                        <p:strVal val="hidden"/>
                                      </p:to>
                                    </p:set>
                                  </p:subTnLst>
                                </p:cTn>
                              </p:par>
                              <p:par>
                                <p:cTn id="27" presetID="1" presetClass="entr" presetSubtype="0" fill="hold" nodeType="withEffect">
                                  <p:stCondLst>
                                    <p:cond delay="0"/>
                                  </p:stCondLst>
                                  <p:childTnLst>
                                    <p:set>
                                      <p:cBhvr>
                                        <p:cTn id="28" dur="1" fill="hold">
                                          <p:stCondLst>
                                            <p:cond delay="0"/>
                                          </p:stCondLst>
                                        </p:cTn>
                                        <p:tgtEl>
                                          <p:spTgt spid="5"/>
                                        </p:tgtEl>
                                        <p:attrNameLst>
                                          <p:attrName>style.visibility</p:attrName>
                                        </p:attrNameLst>
                                      </p:cBhvr>
                                      <p:to>
                                        <p:strVal val="visible"/>
                                      </p:to>
                                    </p:set>
                                  </p:childTnLst>
                                  <p:subTnLst>
                                    <p:set>
                                      <p:cBhvr override="childStyle">
                                        <p:cTn dur="1" fill="hold" display="0" masterRel="nextClick" afterEffect="1"/>
                                        <p:tgtEl>
                                          <p:spTgt spid="5"/>
                                        </p:tgtEl>
                                        <p:attrNameLst>
                                          <p:attrName>style.visibility</p:attrName>
                                        </p:attrNameLst>
                                      </p:cBhvr>
                                      <p:to>
                                        <p:strVal val="hidden"/>
                                      </p:to>
                                    </p:set>
                                  </p:subTnLst>
                                </p:cTn>
                              </p:par>
                              <p:par>
                                <p:cTn id="29" presetID="1" presetClass="entr" presetSubtype="0" fill="hold"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subTnLst>
                                    <p:set>
                                      <p:cBhvr override="childStyle">
                                        <p:cTn dur="1" fill="hold" display="0" masterRel="nextClick" afterEffect="1"/>
                                        <p:tgtEl>
                                          <p:spTgt spid="20"/>
                                        </p:tgtEl>
                                        <p:attrNameLst>
                                          <p:attrName>style.visibility</p:attrName>
                                        </p:attrNameLst>
                                      </p:cBhvr>
                                      <p:to>
                                        <p:strVal val="hidden"/>
                                      </p:to>
                                    </p:set>
                                  </p:subTnLst>
                                </p:cTn>
                              </p:par>
                              <p:par>
                                <p:cTn id="31" presetID="1" presetClass="entr" presetSubtype="0" fill="hold"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subTnLst>
                                    <p:set>
                                      <p:cBhvr override="childStyle">
                                        <p:cTn dur="1" fill="hold" display="0" masterRel="nextClick" afterEffect="1"/>
                                        <p:tgtEl>
                                          <p:spTgt spid="17"/>
                                        </p:tgtEl>
                                        <p:attrNameLst>
                                          <p:attrName>style.visibility</p:attrName>
                                        </p:attrNameLst>
                                      </p:cBhvr>
                                      <p:to>
                                        <p:strVal val="hidden"/>
                                      </p:to>
                                    </p:set>
                                  </p:sub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childTnLst>
                                  <p:subTnLst>
                                    <p:set>
                                      <p:cBhvr override="childStyle">
                                        <p:cTn dur="1" fill="hold" display="0" masterRel="nextClick" afterEffect="1"/>
                                        <p:tgtEl>
                                          <p:spTgt spid="24"/>
                                        </p:tgtEl>
                                        <p:attrNameLst>
                                          <p:attrName>style.visibility</p:attrName>
                                        </p:attrNameLst>
                                      </p:cBhvr>
                                      <p:to>
                                        <p:strVal val="hidden"/>
                                      </p:to>
                                    </p:set>
                                  </p:subTnLst>
                                </p:cTn>
                              </p:par>
                              <p:par>
                                <p:cTn id="37" presetID="1" presetClass="entr" presetSubtype="0" fill="hold" nodeType="withEffect">
                                  <p:stCondLst>
                                    <p:cond delay="0"/>
                                  </p:stCondLst>
                                  <p:childTnLst>
                                    <p:set>
                                      <p:cBhvr>
                                        <p:cTn id="38" dur="1" fill="hold">
                                          <p:stCondLst>
                                            <p:cond delay="0"/>
                                          </p:stCondLst>
                                        </p:cTn>
                                        <p:tgtEl>
                                          <p:spTgt spid="33"/>
                                        </p:tgtEl>
                                        <p:attrNameLst>
                                          <p:attrName>style.visibility</p:attrName>
                                        </p:attrNameLst>
                                      </p:cBhvr>
                                      <p:to>
                                        <p:strVal val="visible"/>
                                      </p:to>
                                    </p:set>
                                  </p:childTnLst>
                                  <p:subTnLst>
                                    <p:set>
                                      <p:cBhvr override="childStyle">
                                        <p:cTn dur="1" fill="hold" display="0" masterRel="nextClick" afterEffect="1"/>
                                        <p:tgtEl>
                                          <p:spTgt spid="33"/>
                                        </p:tgtEl>
                                        <p:attrNameLst>
                                          <p:attrName>style.visibility</p:attrName>
                                        </p:attrNameLst>
                                      </p:cBhvr>
                                      <p:to>
                                        <p:strVal val="hidden"/>
                                      </p:to>
                                    </p:set>
                                  </p:subTnLst>
                                </p:cTn>
                              </p:par>
                              <p:par>
                                <p:cTn id="39" presetID="1" presetClass="entr" presetSubtype="0" fill="hold" nodeType="withEffect">
                                  <p:stCondLst>
                                    <p:cond delay="0"/>
                                  </p:stCondLst>
                                  <p:childTnLst>
                                    <p:set>
                                      <p:cBhvr>
                                        <p:cTn id="40" dur="1" fill="hold">
                                          <p:stCondLst>
                                            <p:cond delay="0"/>
                                          </p:stCondLst>
                                        </p:cTn>
                                        <p:tgtEl>
                                          <p:spTgt spid="31"/>
                                        </p:tgtEl>
                                        <p:attrNameLst>
                                          <p:attrName>style.visibility</p:attrName>
                                        </p:attrNameLst>
                                      </p:cBhvr>
                                      <p:to>
                                        <p:strVal val="visible"/>
                                      </p:to>
                                    </p:set>
                                  </p:childTnLst>
                                  <p:subTnLst>
                                    <p:set>
                                      <p:cBhvr override="childStyle">
                                        <p:cTn dur="1" fill="hold" display="0" masterRel="nextClick" afterEffect="1"/>
                                        <p:tgtEl>
                                          <p:spTgt spid="31"/>
                                        </p:tgtEl>
                                        <p:attrNameLst>
                                          <p:attrName>style.visibility</p:attrName>
                                        </p:attrNameLst>
                                      </p:cBhvr>
                                      <p:to>
                                        <p:strVal val="hidden"/>
                                      </p:to>
                                    </p:set>
                                  </p:subTnLst>
                                </p:cTn>
                              </p:par>
                              <p:par>
                                <p:cTn id="41" presetID="1" presetClass="entr" presetSubtype="0" fill="hold" nodeType="withEffect">
                                  <p:stCondLst>
                                    <p:cond delay="0"/>
                                  </p:stCondLst>
                                  <p:childTnLst>
                                    <p:set>
                                      <p:cBhvr>
                                        <p:cTn id="42" dur="1" fill="hold">
                                          <p:stCondLst>
                                            <p:cond delay="0"/>
                                          </p:stCondLst>
                                        </p:cTn>
                                        <p:tgtEl>
                                          <p:spTgt spid="27"/>
                                        </p:tgtEl>
                                        <p:attrNameLst>
                                          <p:attrName>style.visibility</p:attrName>
                                        </p:attrNameLst>
                                      </p:cBhvr>
                                      <p:to>
                                        <p:strVal val="visible"/>
                                      </p:to>
                                    </p:set>
                                  </p:childTnLst>
                                  <p:subTnLst>
                                    <p:set>
                                      <p:cBhvr override="childStyle">
                                        <p:cTn dur="1" fill="hold" display="0" masterRel="nextClick" afterEffect="1"/>
                                        <p:tgtEl>
                                          <p:spTgt spid="27"/>
                                        </p:tgtEl>
                                        <p:attrNameLst>
                                          <p:attrName>style.visibility</p:attrName>
                                        </p:attrNameLst>
                                      </p:cBhvr>
                                      <p:to>
                                        <p:strVal val="hidden"/>
                                      </p:to>
                                    </p:set>
                                  </p:subTnLst>
                                </p:cTn>
                              </p:par>
                              <p:par>
                                <p:cTn id="43" presetID="1" presetClass="entr" presetSubtype="0" fill="hold" nodeType="withEffect">
                                  <p:stCondLst>
                                    <p:cond delay="0"/>
                                  </p:stCondLst>
                                  <p:childTnLst>
                                    <p:set>
                                      <p:cBhvr>
                                        <p:cTn id="44" dur="1" fill="hold">
                                          <p:stCondLst>
                                            <p:cond delay="0"/>
                                          </p:stCondLst>
                                        </p:cTn>
                                        <p:tgtEl>
                                          <p:spTgt spid="26"/>
                                        </p:tgtEl>
                                        <p:attrNameLst>
                                          <p:attrName>style.visibility</p:attrName>
                                        </p:attrNameLst>
                                      </p:cBhvr>
                                      <p:to>
                                        <p:strVal val="visible"/>
                                      </p:to>
                                    </p:set>
                                  </p:childTnLst>
                                  <p:subTnLst>
                                    <p:set>
                                      <p:cBhvr override="childStyle">
                                        <p:cTn dur="1" fill="hold" display="0" masterRel="nextClick" afterEffect="1"/>
                                        <p:tgtEl>
                                          <p:spTgt spid="26"/>
                                        </p:tgtEl>
                                        <p:attrNameLst>
                                          <p:attrName>style.visibility</p:attrName>
                                        </p:attrNameLst>
                                      </p:cBhvr>
                                      <p:to>
                                        <p:strVal val="hidden"/>
                                      </p:to>
                                    </p:set>
                                  </p:subTnLst>
                                </p:cTn>
                              </p:par>
                              <p:par>
                                <p:cTn id="45" presetID="1" presetClass="entr" presetSubtype="0" fill="hold" nodeType="withEffect">
                                  <p:stCondLst>
                                    <p:cond delay="0"/>
                                  </p:stCondLst>
                                  <p:childTnLst>
                                    <p:set>
                                      <p:cBhvr>
                                        <p:cTn id="46" dur="1" fill="hold">
                                          <p:stCondLst>
                                            <p:cond delay="0"/>
                                          </p:stCondLst>
                                        </p:cTn>
                                        <p:tgtEl>
                                          <p:spTgt spid="29"/>
                                        </p:tgtEl>
                                        <p:attrNameLst>
                                          <p:attrName>style.visibility</p:attrName>
                                        </p:attrNameLst>
                                      </p:cBhvr>
                                      <p:to>
                                        <p:strVal val="visible"/>
                                      </p:to>
                                    </p:set>
                                  </p:childTnLst>
                                  <p:subTnLst>
                                    <p:set>
                                      <p:cBhvr override="childStyle">
                                        <p:cTn dur="1" fill="hold" display="0" masterRel="nextClick" afterEffect="1"/>
                                        <p:tgtEl>
                                          <p:spTgt spid="29"/>
                                        </p:tgtEl>
                                        <p:attrNameLst>
                                          <p:attrName>style.visibility</p:attrName>
                                        </p:attrNameLst>
                                      </p:cBhvr>
                                      <p:to>
                                        <p:strVal val="hidden"/>
                                      </p:to>
                                    </p:set>
                                  </p:sub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6"/>
                                        </p:tgtEl>
                                        <p:attrNameLst>
                                          <p:attrName>style.visibility</p:attrName>
                                        </p:attrNameLst>
                                      </p:cBhvr>
                                      <p:to>
                                        <p:strVal val="visible"/>
                                      </p:to>
                                    </p:set>
                                  </p:childTnLst>
                                  <p:subTnLst>
                                    <p:set>
                                      <p:cBhvr override="childStyle">
                                        <p:cTn dur="1" fill="hold" display="0" masterRel="nextClick" afterEffect="1"/>
                                        <p:tgtEl>
                                          <p:spTgt spid="6"/>
                                        </p:tgtEl>
                                        <p:attrNameLst>
                                          <p:attrName>style.visibility</p:attrName>
                                        </p:attrNameLst>
                                      </p:cBhvr>
                                      <p:to>
                                        <p:strVal val="hidden"/>
                                      </p:to>
                                    </p:set>
                                  </p:subTnLst>
                                </p:cTn>
                              </p:par>
                              <p:par>
                                <p:cTn id="51" presetID="1" presetClass="entr" presetSubtype="0" fill="hold" nodeType="withEffect">
                                  <p:stCondLst>
                                    <p:cond delay="0"/>
                                  </p:stCondLst>
                                  <p:childTnLst>
                                    <p:set>
                                      <p:cBhvr>
                                        <p:cTn id="52" dur="1" fill="hold">
                                          <p:stCondLst>
                                            <p:cond delay="0"/>
                                          </p:stCondLst>
                                        </p:cTn>
                                        <p:tgtEl>
                                          <p:spTgt spid="10"/>
                                        </p:tgtEl>
                                        <p:attrNameLst>
                                          <p:attrName>style.visibility</p:attrName>
                                        </p:attrNameLst>
                                      </p:cBhvr>
                                      <p:to>
                                        <p:strVal val="visible"/>
                                      </p:to>
                                    </p:set>
                                  </p:childTnLst>
                                  <p:subTnLst>
                                    <p:set>
                                      <p:cBhvr override="childStyle">
                                        <p:cTn dur="1" fill="hold" display="0" masterRel="nextClick" afterEffect="1"/>
                                        <p:tgtEl>
                                          <p:spTgt spid="10"/>
                                        </p:tgtEl>
                                        <p:attrNameLst>
                                          <p:attrName>style.visibility</p:attrName>
                                        </p:attrNameLst>
                                      </p:cBhvr>
                                      <p:to>
                                        <p:strVal val="hidden"/>
                                      </p:to>
                                    </p:set>
                                  </p:subTnLst>
                                </p:cTn>
                              </p:par>
                              <p:par>
                                <p:cTn id="53" presetID="1" presetClass="entr" presetSubtype="0" fill="hold" nodeType="withEffect">
                                  <p:stCondLst>
                                    <p:cond delay="0"/>
                                  </p:stCondLst>
                                  <p:childTnLst>
                                    <p:set>
                                      <p:cBhvr>
                                        <p:cTn id="54" dur="1" fill="hold">
                                          <p:stCondLst>
                                            <p:cond delay="0"/>
                                          </p:stCondLst>
                                        </p:cTn>
                                        <p:tgtEl>
                                          <p:spTgt spid="9"/>
                                        </p:tgtEl>
                                        <p:attrNameLst>
                                          <p:attrName>style.visibility</p:attrName>
                                        </p:attrNameLst>
                                      </p:cBhvr>
                                      <p:to>
                                        <p:strVal val="visible"/>
                                      </p:to>
                                    </p:set>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7"/>
                                        </p:tgtEl>
                                        <p:attrNameLst>
                                          <p:attrName>style.visibility</p:attrName>
                                        </p:attrNameLst>
                                      </p:cBhvr>
                                      <p:to>
                                        <p:strVal val="visible"/>
                                      </p:to>
                                    </p:set>
                                  </p:childTnLst>
                                  <p:subTnLst>
                                    <p:set>
                                      <p:cBhvr override="childStyle">
                                        <p:cTn dur="1" fill="hold" display="0" masterRel="nextClick" afterEffect="1"/>
                                        <p:tgtEl>
                                          <p:spTgt spid="7"/>
                                        </p:tgtEl>
                                        <p:attrNameLst>
                                          <p:attrName>style.visibility</p:attrName>
                                        </p:attrNameLst>
                                      </p:cBhvr>
                                      <p:to>
                                        <p:strVal val="hidden"/>
                                      </p:to>
                                    </p:set>
                                  </p:subTnLst>
                                </p:cTn>
                              </p:par>
                              <p:par>
                                <p:cTn id="59" presetID="1" presetClass="entr" presetSubtype="0" fill="hold" nodeType="withEffect">
                                  <p:stCondLst>
                                    <p:cond delay="0"/>
                                  </p:stCondLst>
                                  <p:childTnLst>
                                    <p:set>
                                      <p:cBhvr>
                                        <p:cTn id="60" dur="1" fill="hold">
                                          <p:stCondLst>
                                            <p:cond delay="0"/>
                                          </p:stCondLst>
                                        </p:cTn>
                                        <p:tgtEl>
                                          <p:spTgt spid="13"/>
                                        </p:tgtEl>
                                        <p:attrNameLst>
                                          <p:attrName>style.visibility</p:attrName>
                                        </p:attrNameLst>
                                      </p:cBhvr>
                                      <p:to>
                                        <p:strVal val="visible"/>
                                      </p:to>
                                    </p:set>
                                  </p:childTnLst>
                                  <p:subTnLst>
                                    <p:set>
                                      <p:cBhvr override="childStyle">
                                        <p:cTn dur="1" fill="hold" display="0" masterRel="nextClick" afterEffect="1"/>
                                        <p:tgtEl>
                                          <p:spTgt spid="13"/>
                                        </p:tgtEl>
                                        <p:attrNameLst>
                                          <p:attrName>style.visibility</p:attrName>
                                        </p:attrNameLst>
                                      </p:cBhvr>
                                      <p:to>
                                        <p:strVal val="hidden"/>
                                      </p:to>
                                    </p:set>
                                  </p:subTnLst>
                                </p:cTn>
                              </p:par>
                              <p:par>
                                <p:cTn id="61" presetID="1" presetClass="entr" presetSubtype="0" fill="hold" nodeType="withEffect">
                                  <p:stCondLst>
                                    <p:cond delay="0"/>
                                  </p:stCondLst>
                                  <p:childTnLst>
                                    <p:set>
                                      <p:cBhvr>
                                        <p:cTn id="62" dur="1" fill="hold">
                                          <p:stCondLst>
                                            <p:cond delay="0"/>
                                          </p:stCondLst>
                                        </p:cTn>
                                        <p:tgtEl>
                                          <p:spTgt spid="14"/>
                                        </p:tgtEl>
                                        <p:attrNameLst>
                                          <p:attrName>style.visibility</p:attrName>
                                        </p:attrNameLst>
                                      </p:cBhvr>
                                      <p:to>
                                        <p:strVal val="visible"/>
                                      </p:to>
                                    </p:set>
                                  </p:childTnLst>
                                  <p:subTnLst>
                                    <p:set>
                                      <p:cBhvr override="childStyle">
                                        <p:cTn dur="1" fill="hold" display="0" masterRel="nextClick" afterEffect="1"/>
                                        <p:tgtEl>
                                          <p:spTgt spid="14"/>
                                        </p:tgtEl>
                                        <p:attrNameLst>
                                          <p:attrName>style.visibility</p:attrName>
                                        </p:attrNameLst>
                                      </p:cBhvr>
                                      <p:to>
                                        <p:strVal val="hidden"/>
                                      </p:to>
                                    </p:set>
                                  </p:sub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8"/>
                                        </p:tgtEl>
                                        <p:attrNameLst>
                                          <p:attrName>style.visibility</p:attrName>
                                        </p:attrNameLst>
                                      </p:cBhvr>
                                      <p:to>
                                        <p:strVal val="visible"/>
                                      </p:to>
                                    </p:set>
                                  </p:childTnLst>
                                  <p:subTnLst>
                                    <p:set>
                                      <p:cBhvr override="childStyle">
                                        <p:cTn dur="1" fill="hold" display="0" masterRel="nextClick" afterEffect="1"/>
                                        <p:tgtEl>
                                          <p:spTgt spid="28"/>
                                        </p:tgtEl>
                                        <p:attrNameLst>
                                          <p:attrName>style.visibility</p:attrName>
                                        </p:attrNameLst>
                                      </p:cBhvr>
                                      <p:to>
                                        <p:strVal val="hidden"/>
                                      </p:to>
                                    </p:set>
                                  </p:subTnLst>
                                </p:cTn>
                              </p:par>
                              <p:par>
                                <p:cTn id="67" presetID="1" presetClass="entr" presetSubtype="0" fill="hold" nodeType="withEffect">
                                  <p:stCondLst>
                                    <p:cond delay="0"/>
                                  </p:stCondLst>
                                  <p:childTnLst>
                                    <p:set>
                                      <p:cBhvr>
                                        <p:cTn id="68" dur="1" fill="hold">
                                          <p:stCondLst>
                                            <p:cond delay="0"/>
                                          </p:stCondLst>
                                        </p:cTn>
                                        <p:tgtEl>
                                          <p:spTgt spid="32"/>
                                        </p:tgtEl>
                                        <p:attrNameLst>
                                          <p:attrName>style.visibility</p:attrName>
                                        </p:attrNameLst>
                                      </p:cBhvr>
                                      <p:to>
                                        <p:strVal val="visible"/>
                                      </p:to>
                                    </p:set>
                                  </p:childTnLst>
                                  <p:subTnLst>
                                    <p:set>
                                      <p:cBhvr override="childStyle">
                                        <p:cTn dur="1" fill="hold" display="0" masterRel="nextClick" afterEffect="1"/>
                                        <p:tgtEl>
                                          <p:spTgt spid="32"/>
                                        </p:tgtEl>
                                        <p:attrNameLst>
                                          <p:attrName>style.visibility</p:attrName>
                                        </p:attrNameLst>
                                      </p:cBhvr>
                                      <p:to>
                                        <p:strVal val="hidden"/>
                                      </p:to>
                                    </p:set>
                                  </p:subTnLst>
                                </p:cTn>
                              </p:par>
                              <p:par>
                                <p:cTn id="69" presetID="1" presetClass="entr" presetSubtype="0" fill="hold" nodeType="withEffect">
                                  <p:stCondLst>
                                    <p:cond delay="0"/>
                                  </p:stCondLst>
                                  <p:childTnLst>
                                    <p:set>
                                      <p:cBhvr>
                                        <p:cTn id="70" dur="1" fill="hold">
                                          <p:stCondLst>
                                            <p:cond delay="0"/>
                                          </p:stCondLst>
                                        </p:cTn>
                                        <p:tgtEl>
                                          <p:spTgt spid="8"/>
                                        </p:tgtEl>
                                        <p:attrNameLst>
                                          <p:attrName>style.visibility</p:attrName>
                                        </p:attrNameLst>
                                      </p:cBhvr>
                                      <p:to>
                                        <p:strVal val="visible"/>
                                      </p:to>
                                    </p:set>
                                  </p:childTnLst>
                                  <p:subTnLst>
                                    <p:set>
                                      <p:cBhvr override="childStyle">
                                        <p:cTn dur="1" fill="hold" display="0" masterRel="nextClick" afterEffect="1"/>
                                        <p:tgtEl>
                                          <p:spTgt spid="8"/>
                                        </p:tgtEl>
                                        <p:attrNameLst>
                                          <p:attrName>style.visibility</p:attrName>
                                        </p:attrNameLst>
                                      </p:cBhvr>
                                      <p:to>
                                        <p:strVal val="hidden"/>
                                      </p:to>
                                    </p:set>
                                  </p:subTnLst>
                                </p:cTn>
                              </p:par>
                              <p:par>
                                <p:cTn id="71" presetID="1" presetClass="entr" presetSubtype="0" fill="hold" nodeType="withEffect">
                                  <p:stCondLst>
                                    <p:cond delay="0"/>
                                  </p:stCondLst>
                                  <p:childTnLst>
                                    <p:set>
                                      <p:cBhvr>
                                        <p:cTn id="72" dur="1" fill="hold">
                                          <p:stCondLst>
                                            <p:cond delay="0"/>
                                          </p:stCondLst>
                                        </p:cTn>
                                        <p:tgtEl>
                                          <p:spTgt spid="43"/>
                                        </p:tgtEl>
                                        <p:attrNameLst>
                                          <p:attrName>style.visibility</p:attrName>
                                        </p:attrNameLst>
                                      </p:cBhvr>
                                      <p:to>
                                        <p:strVal val="visible"/>
                                      </p:to>
                                    </p:set>
                                  </p:childTnLst>
                                  <p:subTnLst>
                                    <p:set>
                                      <p:cBhvr override="childStyle">
                                        <p:cTn dur="1" fill="hold" display="0" masterRel="nextClick" afterEffect="1"/>
                                        <p:tgtEl>
                                          <p:spTgt spid="43"/>
                                        </p:tgtEl>
                                        <p:attrNameLst>
                                          <p:attrName>style.visibility</p:attrName>
                                        </p:attrNameLst>
                                      </p:cBhvr>
                                      <p:to>
                                        <p:strVal val="hidden"/>
                                      </p:to>
                                    </p:set>
                                  </p:sub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68"/>
                                        </p:tgtEl>
                                        <p:attrNameLst>
                                          <p:attrName>style.visibility</p:attrName>
                                        </p:attrNameLst>
                                      </p:cBhvr>
                                      <p:to>
                                        <p:strVal val="visible"/>
                                      </p:to>
                                    </p:set>
                                  </p:childTnLst>
                                  <p:subTnLst>
                                    <p:set>
                                      <p:cBhvr override="childStyle">
                                        <p:cTn dur="1" fill="hold" display="0" masterRel="nextClick" afterEffect="1"/>
                                        <p:tgtEl>
                                          <p:spTgt spid="68"/>
                                        </p:tgtEl>
                                        <p:attrNameLst>
                                          <p:attrName>style.visibility</p:attrName>
                                        </p:attrNameLst>
                                      </p:cBhvr>
                                      <p:to>
                                        <p:strVal val="hidden"/>
                                      </p:to>
                                    </p:set>
                                  </p:subTnLst>
                                </p:cTn>
                              </p:par>
                              <p:par>
                                <p:cTn id="77" presetID="1" presetClass="entr" presetSubtype="0" fill="hold" nodeType="withEffect">
                                  <p:stCondLst>
                                    <p:cond delay="0"/>
                                  </p:stCondLst>
                                  <p:childTnLst>
                                    <p:set>
                                      <p:cBhvr>
                                        <p:cTn id="78" dur="1" fill="hold">
                                          <p:stCondLst>
                                            <p:cond delay="0"/>
                                          </p:stCondLst>
                                        </p:cTn>
                                        <p:tgtEl>
                                          <p:spTgt spid="69"/>
                                        </p:tgtEl>
                                        <p:attrNameLst>
                                          <p:attrName>style.visibility</p:attrName>
                                        </p:attrNameLst>
                                      </p:cBhvr>
                                      <p:to>
                                        <p:strVal val="visible"/>
                                      </p:to>
                                    </p:set>
                                  </p:childTnLst>
                                  <p:subTnLst>
                                    <p:set>
                                      <p:cBhvr override="childStyle">
                                        <p:cTn dur="1" fill="hold" display="0" masterRel="nextClick" afterEffect="1"/>
                                        <p:tgtEl>
                                          <p:spTgt spid="69"/>
                                        </p:tgtEl>
                                        <p:attrNameLst>
                                          <p:attrName>style.visibility</p:attrName>
                                        </p:attrNameLst>
                                      </p:cBhvr>
                                      <p:to>
                                        <p:strVal val="hidden"/>
                                      </p:to>
                                    </p:set>
                                  </p:subTnLst>
                                </p:cTn>
                              </p:par>
                              <p:par>
                                <p:cTn id="79" presetID="1" presetClass="entr" presetSubtype="0" fill="hold" nodeType="withEffect">
                                  <p:stCondLst>
                                    <p:cond delay="0"/>
                                  </p:stCondLst>
                                  <p:childTnLst>
                                    <p:set>
                                      <p:cBhvr>
                                        <p:cTn id="80" dur="1" fill="hold">
                                          <p:stCondLst>
                                            <p:cond delay="0"/>
                                          </p:stCondLst>
                                        </p:cTn>
                                        <p:tgtEl>
                                          <p:spTgt spid="72"/>
                                        </p:tgtEl>
                                        <p:attrNameLst>
                                          <p:attrName>style.visibility</p:attrName>
                                        </p:attrNameLst>
                                      </p:cBhvr>
                                      <p:to>
                                        <p:strVal val="visible"/>
                                      </p:to>
                                    </p:set>
                                  </p:childTnLst>
                                  <p:subTnLst>
                                    <p:set>
                                      <p:cBhvr override="childStyle">
                                        <p:cTn dur="1" fill="hold" display="0" masterRel="nextClick" afterEffect="1"/>
                                        <p:tgtEl>
                                          <p:spTgt spid="72"/>
                                        </p:tgtEl>
                                        <p:attrNameLst>
                                          <p:attrName>style.visibility</p:attrName>
                                        </p:attrNameLst>
                                      </p:cBhvr>
                                      <p:to>
                                        <p:strVal val="hidden"/>
                                      </p:to>
                                    </p:set>
                                  </p:subTnLst>
                                </p:cTn>
                              </p:par>
                              <p:par>
                                <p:cTn id="81" presetID="1" presetClass="entr" presetSubtype="0" fill="hold" nodeType="withEffect">
                                  <p:stCondLst>
                                    <p:cond delay="0"/>
                                  </p:stCondLst>
                                  <p:childTnLst>
                                    <p:set>
                                      <p:cBhvr>
                                        <p:cTn id="82" dur="1" fill="hold">
                                          <p:stCondLst>
                                            <p:cond delay="0"/>
                                          </p:stCondLst>
                                        </p:cTn>
                                        <p:tgtEl>
                                          <p:spTgt spid="75"/>
                                        </p:tgtEl>
                                        <p:attrNameLst>
                                          <p:attrName>style.visibility</p:attrName>
                                        </p:attrNameLst>
                                      </p:cBhvr>
                                      <p:to>
                                        <p:strVal val="visible"/>
                                      </p:to>
                                    </p:set>
                                  </p:childTnLst>
                                  <p:subTnLst>
                                    <p:set>
                                      <p:cBhvr override="childStyle">
                                        <p:cTn dur="1" fill="hold" display="0" masterRel="nextClick" afterEffect="1"/>
                                        <p:tgtEl>
                                          <p:spTgt spid="75"/>
                                        </p:tgtEl>
                                        <p:attrNameLst>
                                          <p:attrName>style.visibility</p:attrName>
                                        </p:attrNameLst>
                                      </p:cBhvr>
                                      <p:to>
                                        <p:strVal val="hidden"/>
                                      </p:to>
                                    </p:set>
                                  </p:subTnLst>
                                </p:cTn>
                              </p:par>
                              <p:par>
                                <p:cTn id="83" presetID="1" presetClass="entr" presetSubtype="0" fill="hold" nodeType="withEffect">
                                  <p:stCondLst>
                                    <p:cond delay="0"/>
                                  </p:stCondLst>
                                  <p:childTnLst>
                                    <p:set>
                                      <p:cBhvr>
                                        <p:cTn id="84" dur="1" fill="hold">
                                          <p:stCondLst>
                                            <p:cond delay="0"/>
                                          </p:stCondLst>
                                        </p:cTn>
                                        <p:tgtEl>
                                          <p:spTgt spid="78"/>
                                        </p:tgtEl>
                                        <p:attrNameLst>
                                          <p:attrName>style.visibility</p:attrName>
                                        </p:attrNameLst>
                                      </p:cBhvr>
                                      <p:to>
                                        <p:strVal val="visible"/>
                                      </p:to>
                                    </p:set>
                                  </p:childTnLst>
                                  <p:subTnLst>
                                    <p:set>
                                      <p:cBhvr override="childStyle">
                                        <p:cTn dur="1" fill="hold" display="0" masterRel="nextClick" afterEffect="1"/>
                                        <p:tgtEl>
                                          <p:spTgt spid="78"/>
                                        </p:tgtEl>
                                        <p:attrNameLst>
                                          <p:attrName>style.visibility</p:attrName>
                                        </p:attrNameLst>
                                      </p:cBhvr>
                                      <p:to>
                                        <p:strVal val="hidden"/>
                                      </p:to>
                                    </p:set>
                                  </p:subTnLst>
                                </p:cTn>
                              </p:par>
                            </p:childTnLst>
                          </p:cTn>
                        </p:par>
                      </p:childTnLst>
                    </p:cTn>
                  </p:par>
                  <p:par>
                    <p:cTn id="85" fill="hold">
                      <p:stCondLst>
                        <p:cond delay="indefinite"/>
                      </p:stCondLst>
                      <p:childTnLst>
                        <p:par>
                          <p:cTn id="86" fill="hold">
                            <p:stCondLst>
                              <p:cond delay="0"/>
                            </p:stCondLst>
                            <p:childTnLst>
                              <p:par>
                                <p:cTn id="87" presetID="1" presetClass="entr" presetSubtype="0" fill="hold" grpId="0" nodeType="clickEffect">
                                  <p:stCondLst>
                                    <p:cond delay="0"/>
                                  </p:stCondLst>
                                  <p:childTnLst>
                                    <p:set>
                                      <p:cBhvr>
                                        <p:cTn id="88" dur="1" fill="hold">
                                          <p:stCondLst>
                                            <p:cond delay="0"/>
                                          </p:stCondLst>
                                        </p:cTn>
                                        <p:tgtEl>
                                          <p:spTgt spid="35"/>
                                        </p:tgtEl>
                                        <p:attrNameLst>
                                          <p:attrName>style.visibility</p:attrName>
                                        </p:attrNameLst>
                                      </p:cBhvr>
                                      <p:to>
                                        <p:strVal val="visible"/>
                                      </p:to>
                                    </p:set>
                                  </p:childTnLst>
                                  <p:subTnLst>
                                    <p:set>
                                      <p:cBhvr override="childStyle">
                                        <p:cTn dur="1" fill="hold" display="0" masterRel="nextClick" afterEffect="1"/>
                                        <p:tgtEl>
                                          <p:spTgt spid="35"/>
                                        </p:tgtEl>
                                        <p:attrNameLst>
                                          <p:attrName>style.visibility</p:attrName>
                                        </p:attrNameLst>
                                      </p:cBhvr>
                                      <p:to>
                                        <p:strVal val="hidden"/>
                                      </p:to>
                                    </p:set>
                                  </p:subTnLst>
                                </p:cTn>
                              </p:par>
                              <p:par>
                                <p:cTn id="89" presetID="1" presetClass="entr" presetSubtype="0" fill="hold" nodeType="withEffect">
                                  <p:stCondLst>
                                    <p:cond delay="0"/>
                                  </p:stCondLst>
                                  <p:childTnLst>
                                    <p:set>
                                      <p:cBhvr>
                                        <p:cTn id="90" dur="1" fill="hold">
                                          <p:stCondLst>
                                            <p:cond delay="0"/>
                                          </p:stCondLst>
                                        </p:cTn>
                                        <p:tgtEl>
                                          <p:spTgt spid="38"/>
                                        </p:tgtEl>
                                        <p:attrNameLst>
                                          <p:attrName>style.visibility</p:attrName>
                                        </p:attrNameLst>
                                      </p:cBhvr>
                                      <p:to>
                                        <p:strVal val="visible"/>
                                      </p:to>
                                    </p:set>
                                  </p:childTnLst>
                                  <p:subTnLst>
                                    <p:set>
                                      <p:cBhvr override="childStyle">
                                        <p:cTn dur="1" fill="hold" display="0" masterRel="nextClick" afterEffect="1"/>
                                        <p:tgtEl>
                                          <p:spTgt spid="38"/>
                                        </p:tgtEl>
                                        <p:attrNameLst>
                                          <p:attrName>style.visibility</p:attrName>
                                        </p:attrNameLst>
                                      </p:cBhvr>
                                      <p:to>
                                        <p:strVal val="hidden"/>
                                      </p:to>
                                    </p:set>
                                  </p:subTnLst>
                                </p:cTn>
                              </p:par>
                              <p:par>
                                <p:cTn id="91" presetID="1" presetClass="entr" presetSubtype="0" fill="hold" nodeType="withEffect">
                                  <p:stCondLst>
                                    <p:cond delay="0"/>
                                  </p:stCondLst>
                                  <p:childTnLst>
                                    <p:set>
                                      <p:cBhvr>
                                        <p:cTn id="92" dur="1" fill="hold">
                                          <p:stCondLst>
                                            <p:cond delay="0"/>
                                          </p:stCondLst>
                                        </p:cTn>
                                        <p:tgtEl>
                                          <p:spTgt spid="37"/>
                                        </p:tgtEl>
                                        <p:attrNameLst>
                                          <p:attrName>style.visibility</p:attrName>
                                        </p:attrNameLst>
                                      </p:cBhvr>
                                      <p:to>
                                        <p:strVal val="visible"/>
                                      </p:to>
                                    </p:set>
                                  </p:childTnLst>
                                  <p:subTnLst>
                                    <p:set>
                                      <p:cBhvr override="childStyle">
                                        <p:cTn dur="1" fill="hold" display="0" masterRel="nextClick" afterEffect="1"/>
                                        <p:tgtEl>
                                          <p:spTgt spid="37"/>
                                        </p:tgtEl>
                                        <p:attrNameLst>
                                          <p:attrName>style.visibility</p:attrName>
                                        </p:attrNameLst>
                                      </p:cBhvr>
                                      <p:to>
                                        <p:strVal val="hidden"/>
                                      </p:to>
                                    </p:set>
                                  </p:subTnLst>
                                </p:cTn>
                              </p:par>
                              <p:par>
                                <p:cTn id="93" presetID="1" presetClass="entr" presetSubtype="0" fill="hold" nodeType="withEffect">
                                  <p:stCondLst>
                                    <p:cond delay="0"/>
                                  </p:stCondLst>
                                  <p:childTnLst>
                                    <p:set>
                                      <p:cBhvr>
                                        <p:cTn id="94" dur="1" fill="hold">
                                          <p:stCondLst>
                                            <p:cond delay="0"/>
                                          </p:stCondLst>
                                        </p:cTn>
                                        <p:tgtEl>
                                          <p:spTgt spid="41"/>
                                        </p:tgtEl>
                                        <p:attrNameLst>
                                          <p:attrName>style.visibility</p:attrName>
                                        </p:attrNameLst>
                                      </p:cBhvr>
                                      <p:to>
                                        <p:strVal val="visible"/>
                                      </p:to>
                                    </p:set>
                                  </p:childTnLst>
                                  <p:subTnLst>
                                    <p:set>
                                      <p:cBhvr override="childStyle">
                                        <p:cTn dur="1" fill="hold" display="0" masterRel="nextClick" afterEffect="1"/>
                                        <p:tgtEl>
                                          <p:spTgt spid="41"/>
                                        </p:tgtEl>
                                        <p:attrNameLst>
                                          <p:attrName>style.visibility</p:attrName>
                                        </p:attrNameLst>
                                      </p:cBhvr>
                                      <p:to>
                                        <p:strVal val="hidden"/>
                                      </p:to>
                                    </p:set>
                                  </p:subTnLst>
                                </p:cTn>
                              </p:par>
                              <p:par>
                                <p:cTn id="95" presetID="1" presetClass="entr" presetSubtype="0" fill="hold" nodeType="withEffect">
                                  <p:stCondLst>
                                    <p:cond delay="0"/>
                                  </p:stCondLst>
                                  <p:childTnLst>
                                    <p:set>
                                      <p:cBhvr>
                                        <p:cTn id="96" dur="1" fill="hold">
                                          <p:stCondLst>
                                            <p:cond delay="0"/>
                                          </p:stCondLst>
                                        </p:cTn>
                                        <p:tgtEl>
                                          <p:spTgt spid="46"/>
                                        </p:tgtEl>
                                        <p:attrNameLst>
                                          <p:attrName>style.visibility</p:attrName>
                                        </p:attrNameLst>
                                      </p:cBhvr>
                                      <p:to>
                                        <p:strVal val="visible"/>
                                      </p:to>
                                    </p:set>
                                  </p:childTnLst>
                                  <p:subTnLst>
                                    <p:set>
                                      <p:cBhvr override="childStyle">
                                        <p:cTn dur="1" fill="hold" display="0" masterRel="nextClick" afterEffect="1"/>
                                        <p:tgtEl>
                                          <p:spTgt spid="46"/>
                                        </p:tgtEl>
                                        <p:attrNameLst>
                                          <p:attrName>style.visibility</p:attrName>
                                        </p:attrNameLst>
                                      </p:cBhvr>
                                      <p:to>
                                        <p:strVal val="hidden"/>
                                      </p:to>
                                    </p:set>
                                  </p:subTnLst>
                                </p:cTn>
                              </p:par>
                              <p:par>
                                <p:cTn id="97" presetID="1" presetClass="entr" presetSubtype="0" fill="hold" nodeType="withEffect">
                                  <p:stCondLst>
                                    <p:cond delay="0"/>
                                  </p:stCondLst>
                                  <p:childTnLst>
                                    <p:set>
                                      <p:cBhvr>
                                        <p:cTn id="98" dur="1" fill="hold">
                                          <p:stCondLst>
                                            <p:cond delay="0"/>
                                          </p:stCondLst>
                                        </p:cTn>
                                        <p:tgtEl>
                                          <p:spTgt spid="53"/>
                                        </p:tgtEl>
                                        <p:attrNameLst>
                                          <p:attrName>style.visibility</p:attrName>
                                        </p:attrNameLst>
                                      </p:cBhvr>
                                      <p:to>
                                        <p:strVal val="visible"/>
                                      </p:to>
                                    </p:set>
                                  </p:childTnLst>
                                  <p:subTnLst>
                                    <p:set>
                                      <p:cBhvr override="childStyle">
                                        <p:cTn dur="1" fill="hold" display="0" masterRel="nextClick" afterEffect="1"/>
                                        <p:tgtEl>
                                          <p:spTgt spid="53"/>
                                        </p:tgtEl>
                                        <p:attrNameLst>
                                          <p:attrName>style.visibility</p:attrName>
                                        </p:attrNameLst>
                                      </p:cBhvr>
                                      <p:to>
                                        <p:strVal val="hidden"/>
                                      </p:to>
                                    </p:set>
                                  </p:subTnLst>
                                </p:cTn>
                              </p:par>
                              <p:par>
                                <p:cTn id="99" presetID="1" presetClass="entr" presetSubtype="0" fill="hold" nodeType="withEffect">
                                  <p:stCondLst>
                                    <p:cond delay="0"/>
                                  </p:stCondLst>
                                  <p:childTnLst>
                                    <p:set>
                                      <p:cBhvr>
                                        <p:cTn id="100" dur="1" fill="hold">
                                          <p:stCondLst>
                                            <p:cond delay="0"/>
                                          </p:stCondLst>
                                        </p:cTn>
                                        <p:tgtEl>
                                          <p:spTgt spid="50"/>
                                        </p:tgtEl>
                                        <p:attrNameLst>
                                          <p:attrName>style.visibility</p:attrName>
                                        </p:attrNameLst>
                                      </p:cBhvr>
                                      <p:to>
                                        <p:strVal val="visible"/>
                                      </p:to>
                                    </p:set>
                                  </p:childTnLst>
                                  <p:subTnLst>
                                    <p:set>
                                      <p:cBhvr override="childStyle">
                                        <p:cTn dur="1" fill="hold" display="0" masterRel="nextClick" afterEffect="1"/>
                                        <p:tgtEl>
                                          <p:spTgt spid="50"/>
                                        </p:tgtEl>
                                        <p:attrNameLst>
                                          <p:attrName>style.visibility</p:attrName>
                                        </p:attrNameLst>
                                      </p:cBhvr>
                                      <p:to>
                                        <p:strVal val="hidden"/>
                                      </p:to>
                                    </p:set>
                                  </p:subTnLst>
                                </p:cTn>
                              </p:par>
                              <p:par>
                                <p:cTn id="101" presetID="1" presetClass="entr" presetSubtype="0" fill="hold" nodeType="withEffect">
                                  <p:stCondLst>
                                    <p:cond delay="0"/>
                                  </p:stCondLst>
                                  <p:childTnLst>
                                    <p:set>
                                      <p:cBhvr>
                                        <p:cTn id="102" dur="1" fill="hold">
                                          <p:stCondLst>
                                            <p:cond delay="0"/>
                                          </p:stCondLst>
                                        </p:cTn>
                                        <p:tgtEl>
                                          <p:spTgt spid="64"/>
                                        </p:tgtEl>
                                        <p:attrNameLst>
                                          <p:attrName>style.visibility</p:attrName>
                                        </p:attrNameLst>
                                      </p:cBhvr>
                                      <p:to>
                                        <p:strVal val="visible"/>
                                      </p:to>
                                    </p:set>
                                  </p:childTnLst>
                                  <p:subTnLst>
                                    <p:set>
                                      <p:cBhvr override="childStyle">
                                        <p:cTn dur="1" fill="hold" display="0" masterRel="nextClick" afterEffect="1"/>
                                        <p:tgtEl>
                                          <p:spTgt spid="64"/>
                                        </p:tgtEl>
                                        <p:attrNameLst>
                                          <p:attrName>style.visibility</p:attrName>
                                        </p:attrNameLst>
                                      </p:cBhvr>
                                      <p:to>
                                        <p:strVal val="hidden"/>
                                      </p:to>
                                    </p:set>
                                  </p:sub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57"/>
                                        </p:tgtEl>
                                        <p:attrNameLst>
                                          <p:attrName>style.visibility</p:attrName>
                                        </p:attrNameLst>
                                      </p:cBhvr>
                                      <p:to>
                                        <p:strVal val="visible"/>
                                      </p:to>
                                    </p:set>
                                  </p:childTnLst>
                                </p:cTn>
                              </p:par>
                              <p:par>
                                <p:cTn id="107" presetID="1" presetClass="entr" presetSubtype="0" fill="hold" nodeType="withEffect">
                                  <p:stCondLst>
                                    <p:cond delay="0"/>
                                  </p:stCondLst>
                                  <p:childTnLst>
                                    <p:set>
                                      <p:cBhvr>
                                        <p:cTn id="108" dur="1" fill="hold">
                                          <p:stCondLst>
                                            <p:cond delay="0"/>
                                          </p:stCondLst>
                                        </p:cTn>
                                        <p:tgtEl>
                                          <p:spTgt spid="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6" grpId="0"/>
      <p:bldP spid="15" grpId="0"/>
      <p:bldP spid="24" grpId="0"/>
      <p:bldP spid="35" grpId="0"/>
      <p:bldP spid="28" grpId="0"/>
      <p:bldP spid="34" grpId="0"/>
      <p:bldP spid="68" grpId="0"/>
      <p:bldP spid="5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B126A-612F-4659-950B-8A157983CB56}"/>
              </a:ext>
            </a:extLst>
          </p:cNvPr>
          <p:cNvSpPr>
            <a:spLocks noGrp="1"/>
          </p:cNvSpPr>
          <p:nvPr>
            <p:ph type="title"/>
          </p:nvPr>
        </p:nvSpPr>
        <p:spPr>
          <a:xfrm>
            <a:off x="384776" y="72184"/>
            <a:ext cx="8229600" cy="851266"/>
          </a:xfrm>
        </p:spPr>
        <p:txBody>
          <a:bodyPr>
            <a:noAutofit/>
          </a:bodyPr>
          <a:lstStyle/>
          <a:p>
            <a:r>
              <a:rPr lang="en-US" sz="2800" dirty="0"/>
              <a:t>Seafood Microbiomes at 24 Hour (</a:t>
            </a:r>
            <a:r>
              <a:rPr lang="en-US" sz="2800" i="1" dirty="0"/>
              <a:t>Salmonella</a:t>
            </a:r>
            <a:r>
              <a:rPr lang="en-US" sz="2800" dirty="0"/>
              <a:t>)</a:t>
            </a:r>
            <a:br>
              <a:rPr lang="en-US" sz="2800" dirty="0"/>
            </a:br>
            <a:r>
              <a:rPr lang="en-US" sz="2800" dirty="0"/>
              <a:t>(16S)</a:t>
            </a:r>
          </a:p>
        </p:txBody>
      </p:sp>
      <p:pic>
        <p:nvPicPr>
          <p:cNvPr id="3" name="Picture 2">
            <a:extLst>
              <a:ext uri="{FF2B5EF4-FFF2-40B4-BE49-F238E27FC236}">
                <a16:creationId xmlns:a16="http://schemas.microsoft.com/office/drawing/2014/main" id="{357CA575-E0F7-48C0-8395-568ACB806372}"/>
              </a:ext>
            </a:extLst>
          </p:cNvPr>
          <p:cNvPicPr>
            <a:picLocks noChangeAspect="1"/>
          </p:cNvPicPr>
          <p:nvPr/>
        </p:nvPicPr>
        <p:blipFill>
          <a:blip r:embed="rId3"/>
          <a:stretch>
            <a:fillRect/>
          </a:stretch>
        </p:blipFill>
        <p:spPr>
          <a:xfrm>
            <a:off x="289189" y="1041934"/>
            <a:ext cx="7557246" cy="5486400"/>
          </a:xfrm>
          <a:prstGeom prst="rect">
            <a:avLst/>
          </a:prstGeom>
        </p:spPr>
      </p:pic>
      <p:sp>
        <p:nvSpPr>
          <p:cNvPr id="4" name="TextBox 3">
            <a:extLst>
              <a:ext uri="{FF2B5EF4-FFF2-40B4-BE49-F238E27FC236}">
                <a16:creationId xmlns:a16="http://schemas.microsoft.com/office/drawing/2014/main" id="{0C514C83-A8D1-4AA7-985A-399B6B17A7EE}"/>
              </a:ext>
            </a:extLst>
          </p:cNvPr>
          <p:cNvSpPr txBox="1"/>
          <p:nvPr/>
        </p:nvSpPr>
        <p:spPr>
          <a:xfrm>
            <a:off x="72427" y="396613"/>
            <a:ext cx="1502875" cy="369332"/>
          </a:xfrm>
          <a:prstGeom prst="rect">
            <a:avLst/>
          </a:prstGeom>
          <a:noFill/>
        </p:spPr>
        <p:txBody>
          <a:bodyPr wrap="square" rtlCol="0">
            <a:spAutoFit/>
          </a:bodyPr>
          <a:lstStyle/>
          <a:p>
            <a:r>
              <a:rPr lang="en-US" dirty="0"/>
              <a:t>Lactococcus</a:t>
            </a:r>
          </a:p>
        </p:txBody>
      </p:sp>
      <p:sp>
        <p:nvSpPr>
          <p:cNvPr id="5" name="TextBox 4">
            <a:extLst>
              <a:ext uri="{FF2B5EF4-FFF2-40B4-BE49-F238E27FC236}">
                <a16:creationId xmlns:a16="http://schemas.microsoft.com/office/drawing/2014/main" id="{A06046D6-DEAC-4DE2-873D-63EB64B5E052}"/>
              </a:ext>
            </a:extLst>
          </p:cNvPr>
          <p:cNvSpPr txBox="1"/>
          <p:nvPr/>
        </p:nvSpPr>
        <p:spPr>
          <a:xfrm>
            <a:off x="6705979" y="554118"/>
            <a:ext cx="1502875" cy="369332"/>
          </a:xfrm>
          <a:prstGeom prst="rect">
            <a:avLst/>
          </a:prstGeom>
          <a:noFill/>
        </p:spPr>
        <p:txBody>
          <a:bodyPr wrap="square" rtlCol="0">
            <a:spAutoFit/>
          </a:bodyPr>
          <a:lstStyle/>
          <a:p>
            <a:r>
              <a:rPr lang="en-US" dirty="0"/>
              <a:t>Enterobacter</a:t>
            </a:r>
          </a:p>
        </p:txBody>
      </p:sp>
      <p:cxnSp>
        <p:nvCxnSpPr>
          <p:cNvPr id="7" name="Straight Arrow Connector 6">
            <a:extLst>
              <a:ext uri="{FF2B5EF4-FFF2-40B4-BE49-F238E27FC236}">
                <a16:creationId xmlns:a16="http://schemas.microsoft.com/office/drawing/2014/main" id="{82CB05EB-41C0-41C7-8FD5-76456C903D62}"/>
              </a:ext>
            </a:extLst>
          </p:cNvPr>
          <p:cNvCxnSpPr>
            <a:stCxn id="4" idx="2"/>
          </p:cNvCxnSpPr>
          <p:nvPr/>
        </p:nvCxnSpPr>
        <p:spPr>
          <a:xfrm>
            <a:off x="823865" y="765945"/>
            <a:ext cx="152399" cy="345297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953DEE92-3A0B-46B1-8230-71AFD2C87893}"/>
              </a:ext>
            </a:extLst>
          </p:cNvPr>
          <p:cNvCxnSpPr>
            <a:cxnSpLocks/>
            <a:stCxn id="4" idx="2"/>
          </p:cNvCxnSpPr>
          <p:nvPr/>
        </p:nvCxnSpPr>
        <p:spPr>
          <a:xfrm>
            <a:off x="823865" y="765945"/>
            <a:ext cx="615636" cy="172648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0BA4D95F-BA8C-4F12-AE2E-3ACF9C79D3B4}"/>
              </a:ext>
            </a:extLst>
          </p:cNvPr>
          <p:cNvCxnSpPr>
            <a:cxnSpLocks/>
            <a:stCxn id="4" idx="2"/>
          </p:cNvCxnSpPr>
          <p:nvPr/>
        </p:nvCxnSpPr>
        <p:spPr>
          <a:xfrm>
            <a:off x="823865" y="765945"/>
            <a:ext cx="1075854" cy="206327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3B5AD6A9-07D0-4D69-9DE5-F58FCF64A2A6}"/>
              </a:ext>
            </a:extLst>
          </p:cNvPr>
          <p:cNvCxnSpPr>
            <a:cxnSpLocks/>
            <a:stCxn id="4" idx="2"/>
          </p:cNvCxnSpPr>
          <p:nvPr/>
        </p:nvCxnSpPr>
        <p:spPr>
          <a:xfrm>
            <a:off x="823865" y="765945"/>
            <a:ext cx="1594917" cy="155847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F261D55D-2E3E-4346-B532-D3077808101E}"/>
              </a:ext>
            </a:extLst>
          </p:cNvPr>
          <p:cNvCxnSpPr>
            <a:cxnSpLocks/>
            <a:stCxn id="4" idx="2"/>
          </p:cNvCxnSpPr>
          <p:nvPr/>
        </p:nvCxnSpPr>
        <p:spPr>
          <a:xfrm>
            <a:off x="823865" y="765945"/>
            <a:ext cx="1960827" cy="344229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D6EB1ACC-E9A1-4158-884F-5CAEF1351E30}"/>
              </a:ext>
            </a:extLst>
          </p:cNvPr>
          <p:cNvCxnSpPr>
            <a:cxnSpLocks/>
            <a:stCxn id="4" idx="2"/>
          </p:cNvCxnSpPr>
          <p:nvPr/>
        </p:nvCxnSpPr>
        <p:spPr>
          <a:xfrm>
            <a:off x="823865" y="765945"/>
            <a:ext cx="2507810" cy="224201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ECB49357-067D-4CD4-8AFD-47CD1B3BEF22}"/>
              </a:ext>
            </a:extLst>
          </p:cNvPr>
          <p:cNvCxnSpPr>
            <a:cxnSpLocks/>
            <a:stCxn id="5" idx="2"/>
          </p:cNvCxnSpPr>
          <p:nvPr/>
        </p:nvCxnSpPr>
        <p:spPr>
          <a:xfrm flipH="1">
            <a:off x="4897551" y="923450"/>
            <a:ext cx="2559866" cy="124084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7CE84F4E-26F9-48B1-AA7A-FDCC4257FC88}"/>
              </a:ext>
            </a:extLst>
          </p:cNvPr>
          <p:cNvCxnSpPr>
            <a:cxnSpLocks/>
            <a:stCxn id="5" idx="2"/>
          </p:cNvCxnSpPr>
          <p:nvPr/>
        </p:nvCxnSpPr>
        <p:spPr>
          <a:xfrm flipH="1">
            <a:off x="5726698" y="923450"/>
            <a:ext cx="1730719" cy="140097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5C624D47-D9DF-4D64-BBCB-B3C8AEF56E63}"/>
              </a:ext>
            </a:extLst>
          </p:cNvPr>
          <p:cNvCxnSpPr>
            <a:cxnSpLocks/>
            <a:stCxn id="5" idx="2"/>
          </p:cNvCxnSpPr>
          <p:nvPr/>
        </p:nvCxnSpPr>
        <p:spPr>
          <a:xfrm flipH="1">
            <a:off x="5380407" y="923450"/>
            <a:ext cx="2077010" cy="140097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3F228145-C858-437E-AECA-8A4C53F3BD52}"/>
              </a:ext>
            </a:extLst>
          </p:cNvPr>
          <p:cNvCxnSpPr>
            <a:cxnSpLocks/>
            <a:stCxn id="5" idx="2"/>
          </p:cNvCxnSpPr>
          <p:nvPr/>
        </p:nvCxnSpPr>
        <p:spPr>
          <a:xfrm flipH="1">
            <a:off x="3457303" y="923450"/>
            <a:ext cx="4000114" cy="976474"/>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1" name="Straight Arrow Connector 30">
            <a:extLst>
              <a:ext uri="{FF2B5EF4-FFF2-40B4-BE49-F238E27FC236}">
                <a16:creationId xmlns:a16="http://schemas.microsoft.com/office/drawing/2014/main" id="{4C885C30-0D45-4E3F-A920-F1B787938C6D}"/>
              </a:ext>
            </a:extLst>
          </p:cNvPr>
          <p:cNvCxnSpPr>
            <a:cxnSpLocks/>
            <a:stCxn id="5" idx="2"/>
          </p:cNvCxnSpPr>
          <p:nvPr/>
        </p:nvCxnSpPr>
        <p:spPr>
          <a:xfrm flipH="1">
            <a:off x="2508477" y="923450"/>
            <a:ext cx="4948940" cy="79180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3" name="Straight Arrow Connector 32">
            <a:extLst>
              <a:ext uri="{FF2B5EF4-FFF2-40B4-BE49-F238E27FC236}">
                <a16:creationId xmlns:a16="http://schemas.microsoft.com/office/drawing/2014/main" id="{9C169134-B084-404B-AE38-9DCC40FC7E72}"/>
              </a:ext>
            </a:extLst>
          </p:cNvPr>
          <p:cNvCxnSpPr>
            <a:cxnSpLocks/>
            <a:stCxn id="5" idx="2"/>
          </p:cNvCxnSpPr>
          <p:nvPr/>
        </p:nvCxnSpPr>
        <p:spPr>
          <a:xfrm flipH="1">
            <a:off x="2046329" y="923450"/>
            <a:ext cx="5411088" cy="67189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5" name="TextBox 34">
            <a:extLst>
              <a:ext uri="{FF2B5EF4-FFF2-40B4-BE49-F238E27FC236}">
                <a16:creationId xmlns:a16="http://schemas.microsoft.com/office/drawing/2014/main" id="{42A3E787-D41B-46BA-91DF-56175F18584D}"/>
              </a:ext>
            </a:extLst>
          </p:cNvPr>
          <p:cNvSpPr txBox="1"/>
          <p:nvPr/>
        </p:nvSpPr>
        <p:spPr>
          <a:xfrm>
            <a:off x="7123035" y="1168069"/>
            <a:ext cx="1730719" cy="369332"/>
          </a:xfrm>
          <a:prstGeom prst="rect">
            <a:avLst/>
          </a:prstGeom>
          <a:noFill/>
        </p:spPr>
        <p:txBody>
          <a:bodyPr wrap="square" rtlCol="0">
            <a:spAutoFit/>
          </a:bodyPr>
          <a:lstStyle/>
          <a:p>
            <a:r>
              <a:rPr lang="en-US" dirty="0" err="1"/>
              <a:t>Paraclostridium</a:t>
            </a:r>
            <a:endParaRPr lang="en-US" dirty="0"/>
          </a:p>
        </p:txBody>
      </p:sp>
      <p:cxnSp>
        <p:nvCxnSpPr>
          <p:cNvPr id="37" name="Straight Arrow Connector 36">
            <a:extLst>
              <a:ext uri="{FF2B5EF4-FFF2-40B4-BE49-F238E27FC236}">
                <a16:creationId xmlns:a16="http://schemas.microsoft.com/office/drawing/2014/main" id="{2DDFD666-D645-4247-B6CA-6134D101AD23}"/>
              </a:ext>
            </a:extLst>
          </p:cNvPr>
          <p:cNvCxnSpPr>
            <a:stCxn id="35" idx="2"/>
          </p:cNvCxnSpPr>
          <p:nvPr/>
        </p:nvCxnSpPr>
        <p:spPr>
          <a:xfrm flipH="1">
            <a:off x="6293888" y="1537401"/>
            <a:ext cx="1694507" cy="481934"/>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8" name="Straight Arrow Connector 37">
            <a:extLst>
              <a:ext uri="{FF2B5EF4-FFF2-40B4-BE49-F238E27FC236}">
                <a16:creationId xmlns:a16="http://schemas.microsoft.com/office/drawing/2014/main" id="{53501C71-2F0A-401E-8280-DFDD865247A3}"/>
              </a:ext>
            </a:extLst>
          </p:cNvPr>
          <p:cNvCxnSpPr>
            <a:cxnSpLocks/>
            <a:stCxn id="35" idx="2"/>
          </p:cNvCxnSpPr>
          <p:nvPr/>
        </p:nvCxnSpPr>
        <p:spPr>
          <a:xfrm flipH="1">
            <a:off x="5726699" y="1537401"/>
            <a:ext cx="2261696" cy="215684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40" name="Straight Arrow Connector 39">
            <a:extLst>
              <a:ext uri="{FF2B5EF4-FFF2-40B4-BE49-F238E27FC236}">
                <a16:creationId xmlns:a16="http://schemas.microsoft.com/office/drawing/2014/main" id="{9C885F1A-7AA9-4589-BD93-E23A4CE9FF21}"/>
              </a:ext>
            </a:extLst>
          </p:cNvPr>
          <p:cNvCxnSpPr>
            <a:cxnSpLocks/>
            <a:stCxn id="35" idx="2"/>
          </p:cNvCxnSpPr>
          <p:nvPr/>
        </p:nvCxnSpPr>
        <p:spPr>
          <a:xfrm flipH="1">
            <a:off x="5336467" y="1537401"/>
            <a:ext cx="2651928" cy="137844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42" name="Straight Arrow Connector 41">
            <a:extLst>
              <a:ext uri="{FF2B5EF4-FFF2-40B4-BE49-F238E27FC236}">
                <a16:creationId xmlns:a16="http://schemas.microsoft.com/office/drawing/2014/main" id="{9E62FFA7-BCDA-41A4-B821-7E3EF1320D3D}"/>
              </a:ext>
            </a:extLst>
          </p:cNvPr>
          <p:cNvCxnSpPr>
            <a:cxnSpLocks/>
            <a:stCxn id="35" idx="2"/>
          </p:cNvCxnSpPr>
          <p:nvPr/>
        </p:nvCxnSpPr>
        <p:spPr>
          <a:xfrm flipH="1">
            <a:off x="4433643" y="1537401"/>
            <a:ext cx="3554752" cy="212522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44" name="Straight Arrow Connector 43">
            <a:extLst>
              <a:ext uri="{FF2B5EF4-FFF2-40B4-BE49-F238E27FC236}">
                <a16:creationId xmlns:a16="http://schemas.microsoft.com/office/drawing/2014/main" id="{71C16324-990E-4C59-A556-647C65DD37BA}"/>
              </a:ext>
            </a:extLst>
          </p:cNvPr>
          <p:cNvCxnSpPr>
            <a:cxnSpLocks/>
            <a:stCxn id="35" idx="2"/>
          </p:cNvCxnSpPr>
          <p:nvPr/>
        </p:nvCxnSpPr>
        <p:spPr>
          <a:xfrm flipH="1">
            <a:off x="3912596" y="1537401"/>
            <a:ext cx="4075799" cy="169708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46" name="Straight Arrow Connector 45">
            <a:extLst>
              <a:ext uri="{FF2B5EF4-FFF2-40B4-BE49-F238E27FC236}">
                <a16:creationId xmlns:a16="http://schemas.microsoft.com/office/drawing/2014/main" id="{BD1218C7-6458-4B56-9F0B-84AF7FCCD29D}"/>
              </a:ext>
            </a:extLst>
          </p:cNvPr>
          <p:cNvCxnSpPr>
            <a:cxnSpLocks/>
            <a:stCxn id="35" idx="2"/>
          </p:cNvCxnSpPr>
          <p:nvPr/>
        </p:nvCxnSpPr>
        <p:spPr>
          <a:xfrm flipH="1">
            <a:off x="2903324" y="1537401"/>
            <a:ext cx="5085071" cy="181975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48" name="TextBox 47">
            <a:extLst>
              <a:ext uri="{FF2B5EF4-FFF2-40B4-BE49-F238E27FC236}">
                <a16:creationId xmlns:a16="http://schemas.microsoft.com/office/drawing/2014/main" id="{42D7B059-7A0F-4E89-B23B-5DAC9362655F}"/>
              </a:ext>
            </a:extLst>
          </p:cNvPr>
          <p:cNvSpPr txBox="1"/>
          <p:nvPr/>
        </p:nvSpPr>
        <p:spPr>
          <a:xfrm>
            <a:off x="1315586" y="515097"/>
            <a:ext cx="1730719" cy="369332"/>
          </a:xfrm>
          <a:prstGeom prst="rect">
            <a:avLst/>
          </a:prstGeom>
          <a:noFill/>
        </p:spPr>
        <p:txBody>
          <a:bodyPr wrap="square" rtlCol="0">
            <a:spAutoFit/>
          </a:bodyPr>
          <a:lstStyle/>
          <a:p>
            <a:r>
              <a:rPr lang="en-US" dirty="0"/>
              <a:t>Enterococcus</a:t>
            </a:r>
          </a:p>
        </p:txBody>
      </p:sp>
      <p:cxnSp>
        <p:nvCxnSpPr>
          <p:cNvPr id="50" name="Straight Arrow Connector 49">
            <a:extLst>
              <a:ext uri="{FF2B5EF4-FFF2-40B4-BE49-F238E27FC236}">
                <a16:creationId xmlns:a16="http://schemas.microsoft.com/office/drawing/2014/main" id="{AB74FB3E-0174-4419-8D47-02147F409153}"/>
              </a:ext>
            </a:extLst>
          </p:cNvPr>
          <p:cNvCxnSpPr>
            <a:stCxn id="48" idx="2"/>
          </p:cNvCxnSpPr>
          <p:nvPr/>
        </p:nvCxnSpPr>
        <p:spPr>
          <a:xfrm flipH="1">
            <a:off x="1079207" y="884429"/>
            <a:ext cx="1101739" cy="4611024"/>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51" name="Straight Arrow Connector 50">
            <a:extLst>
              <a:ext uri="{FF2B5EF4-FFF2-40B4-BE49-F238E27FC236}">
                <a16:creationId xmlns:a16="http://schemas.microsoft.com/office/drawing/2014/main" id="{5579C5B4-684D-4586-9522-EBE5570141FF}"/>
              </a:ext>
            </a:extLst>
          </p:cNvPr>
          <p:cNvCxnSpPr>
            <a:cxnSpLocks/>
            <a:stCxn id="48" idx="2"/>
          </p:cNvCxnSpPr>
          <p:nvPr/>
        </p:nvCxnSpPr>
        <p:spPr>
          <a:xfrm flipH="1">
            <a:off x="1489464" y="884429"/>
            <a:ext cx="691482" cy="4375634"/>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54" name="Straight Arrow Connector 53">
            <a:extLst>
              <a:ext uri="{FF2B5EF4-FFF2-40B4-BE49-F238E27FC236}">
                <a16:creationId xmlns:a16="http://schemas.microsoft.com/office/drawing/2014/main" id="{4AF3FA41-699E-45F3-A336-B14CF1F014B1}"/>
              </a:ext>
            </a:extLst>
          </p:cNvPr>
          <p:cNvCxnSpPr>
            <a:cxnSpLocks/>
            <a:stCxn id="48" idx="2"/>
          </p:cNvCxnSpPr>
          <p:nvPr/>
        </p:nvCxnSpPr>
        <p:spPr>
          <a:xfrm flipH="1">
            <a:off x="1963519" y="884429"/>
            <a:ext cx="217427" cy="4375634"/>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57" name="Straight Arrow Connector 56">
            <a:extLst>
              <a:ext uri="{FF2B5EF4-FFF2-40B4-BE49-F238E27FC236}">
                <a16:creationId xmlns:a16="http://schemas.microsoft.com/office/drawing/2014/main" id="{EA79F541-57AF-41D1-9B9C-A7F0B24B39BB}"/>
              </a:ext>
            </a:extLst>
          </p:cNvPr>
          <p:cNvCxnSpPr>
            <a:cxnSpLocks/>
            <a:stCxn id="48" idx="2"/>
          </p:cNvCxnSpPr>
          <p:nvPr/>
        </p:nvCxnSpPr>
        <p:spPr>
          <a:xfrm>
            <a:off x="2180946" y="884429"/>
            <a:ext cx="701744" cy="401757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60" name="Straight Arrow Connector 59">
            <a:extLst>
              <a:ext uri="{FF2B5EF4-FFF2-40B4-BE49-F238E27FC236}">
                <a16:creationId xmlns:a16="http://schemas.microsoft.com/office/drawing/2014/main" id="{756387C7-0772-41C3-8E23-EE5EE34A3CB1}"/>
              </a:ext>
            </a:extLst>
          </p:cNvPr>
          <p:cNvCxnSpPr>
            <a:cxnSpLocks/>
            <a:stCxn id="48" idx="2"/>
          </p:cNvCxnSpPr>
          <p:nvPr/>
        </p:nvCxnSpPr>
        <p:spPr>
          <a:xfrm>
            <a:off x="2180946" y="884429"/>
            <a:ext cx="1206390" cy="464296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62" name="Straight Arrow Connector 61">
            <a:extLst>
              <a:ext uri="{FF2B5EF4-FFF2-40B4-BE49-F238E27FC236}">
                <a16:creationId xmlns:a16="http://schemas.microsoft.com/office/drawing/2014/main" id="{4E4C9560-5F33-4EC2-B61C-7B985EF13139}"/>
              </a:ext>
            </a:extLst>
          </p:cNvPr>
          <p:cNvCxnSpPr>
            <a:cxnSpLocks/>
            <a:stCxn id="48" idx="2"/>
          </p:cNvCxnSpPr>
          <p:nvPr/>
        </p:nvCxnSpPr>
        <p:spPr>
          <a:xfrm>
            <a:off x="2180946" y="884429"/>
            <a:ext cx="2100215" cy="4088202"/>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64" name="Straight Arrow Connector 63">
            <a:extLst>
              <a:ext uri="{FF2B5EF4-FFF2-40B4-BE49-F238E27FC236}">
                <a16:creationId xmlns:a16="http://schemas.microsoft.com/office/drawing/2014/main" id="{71A4934B-6EB6-4DE0-A40D-593333275A73}"/>
              </a:ext>
            </a:extLst>
          </p:cNvPr>
          <p:cNvCxnSpPr>
            <a:cxnSpLocks/>
            <a:stCxn id="4" idx="2"/>
          </p:cNvCxnSpPr>
          <p:nvPr/>
        </p:nvCxnSpPr>
        <p:spPr>
          <a:xfrm>
            <a:off x="823865" y="765945"/>
            <a:ext cx="4359623" cy="281073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67" name="Straight Arrow Connector 66">
            <a:extLst>
              <a:ext uri="{FF2B5EF4-FFF2-40B4-BE49-F238E27FC236}">
                <a16:creationId xmlns:a16="http://schemas.microsoft.com/office/drawing/2014/main" id="{6AEEA10D-A43D-496E-962F-FB3FFEFEFCFC}"/>
              </a:ext>
            </a:extLst>
          </p:cNvPr>
          <p:cNvCxnSpPr>
            <a:cxnSpLocks/>
            <a:stCxn id="4" idx="2"/>
          </p:cNvCxnSpPr>
          <p:nvPr/>
        </p:nvCxnSpPr>
        <p:spPr>
          <a:xfrm>
            <a:off x="823865" y="765945"/>
            <a:ext cx="4845566" cy="336936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69" name="TextBox 68">
            <a:extLst>
              <a:ext uri="{FF2B5EF4-FFF2-40B4-BE49-F238E27FC236}">
                <a16:creationId xmlns:a16="http://schemas.microsoft.com/office/drawing/2014/main" id="{23B094F0-34D8-4B5E-8F48-860E6F2273C6}"/>
              </a:ext>
            </a:extLst>
          </p:cNvPr>
          <p:cNvSpPr txBox="1"/>
          <p:nvPr/>
        </p:nvSpPr>
        <p:spPr>
          <a:xfrm>
            <a:off x="7455819" y="895889"/>
            <a:ext cx="1730719" cy="369332"/>
          </a:xfrm>
          <a:prstGeom prst="rect">
            <a:avLst/>
          </a:prstGeom>
          <a:noFill/>
        </p:spPr>
        <p:txBody>
          <a:bodyPr wrap="square" rtlCol="0">
            <a:spAutoFit/>
          </a:bodyPr>
          <a:lstStyle/>
          <a:p>
            <a:r>
              <a:rPr lang="en-US" dirty="0" err="1"/>
              <a:t>Vagococcus</a:t>
            </a:r>
            <a:endParaRPr lang="en-US" dirty="0"/>
          </a:p>
        </p:txBody>
      </p:sp>
      <p:cxnSp>
        <p:nvCxnSpPr>
          <p:cNvPr id="70" name="Straight Arrow Connector 69">
            <a:extLst>
              <a:ext uri="{FF2B5EF4-FFF2-40B4-BE49-F238E27FC236}">
                <a16:creationId xmlns:a16="http://schemas.microsoft.com/office/drawing/2014/main" id="{DE6C26FA-5F5B-435D-AF5B-647AB0E1AA88}"/>
              </a:ext>
            </a:extLst>
          </p:cNvPr>
          <p:cNvCxnSpPr>
            <a:cxnSpLocks/>
            <a:stCxn id="69" idx="2"/>
          </p:cNvCxnSpPr>
          <p:nvPr/>
        </p:nvCxnSpPr>
        <p:spPr>
          <a:xfrm flipH="1">
            <a:off x="5752241" y="1265221"/>
            <a:ext cx="2568938" cy="370741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73" name="Straight Arrow Connector 72">
            <a:extLst>
              <a:ext uri="{FF2B5EF4-FFF2-40B4-BE49-F238E27FC236}">
                <a16:creationId xmlns:a16="http://schemas.microsoft.com/office/drawing/2014/main" id="{24967DA3-356C-420A-8454-0608B489FE2F}"/>
              </a:ext>
            </a:extLst>
          </p:cNvPr>
          <p:cNvCxnSpPr>
            <a:cxnSpLocks/>
            <a:stCxn id="69" idx="2"/>
          </p:cNvCxnSpPr>
          <p:nvPr/>
        </p:nvCxnSpPr>
        <p:spPr>
          <a:xfrm flipH="1">
            <a:off x="5351667" y="1265221"/>
            <a:ext cx="2969512" cy="332661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75" name="Straight Arrow Connector 74">
            <a:extLst>
              <a:ext uri="{FF2B5EF4-FFF2-40B4-BE49-F238E27FC236}">
                <a16:creationId xmlns:a16="http://schemas.microsoft.com/office/drawing/2014/main" id="{65E9B04D-070A-4C2C-8965-10A4DC548336}"/>
              </a:ext>
            </a:extLst>
          </p:cNvPr>
          <p:cNvCxnSpPr>
            <a:cxnSpLocks/>
            <a:stCxn id="69" idx="2"/>
          </p:cNvCxnSpPr>
          <p:nvPr/>
        </p:nvCxnSpPr>
        <p:spPr>
          <a:xfrm flipH="1">
            <a:off x="4889231" y="1265221"/>
            <a:ext cx="3431948" cy="301864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77" name="Straight Arrow Connector 76">
            <a:extLst>
              <a:ext uri="{FF2B5EF4-FFF2-40B4-BE49-F238E27FC236}">
                <a16:creationId xmlns:a16="http://schemas.microsoft.com/office/drawing/2014/main" id="{4268396B-C4BB-4368-A00A-74130707B6F0}"/>
              </a:ext>
            </a:extLst>
          </p:cNvPr>
          <p:cNvCxnSpPr>
            <a:cxnSpLocks/>
          </p:cNvCxnSpPr>
          <p:nvPr/>
        </p:nvCxnSpPr>
        <p:spPr>
          <a:xfrm flipH="1">
            <a:off x="4306703" y="1283116"/>
            <a:ext cx="3995321" cy="2965604"/>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79" name="Straight Arrow Connector 78">
            <a:extLst>
              <a:ext uri="{FF2B5EF4-FFF2-40B4-BE49-F238E27FC236}">
                <a16:creationId xmlns:a16="http://schemas.microsoft.com/office/drawing/2014/main" id="{17BCBDFE-4DA4-47AC-950D-FE125E699FAA}"/>
              </a:ext>
            </a:extLst>
          </p:cNvPr>
          <p:cNvCxnSpPr>
            <a:cxnSpLocks/>
            <a:stCxn id="69" idx="2"/>
          </p:cNvCxnSpPr>
          <p:nvPr/>
        </p:nvCxnSpPr>
        <p:spPr>
          <a:xfrm flipH="1">
            <a:off x="3926937" y="1265221"/>
            <a:ext cx="4394242" cy="360260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81" name="Straight Arrow Connector 80">
            <a:extLst>
              <a:ext uri="{FF2B5EF4-FFF2-40B4-BE49-F238E27FC236}">
                <a16:creationId xmlns:a16="http://schemas.microsoft.com/office/drawing/2014/main" id="{D5F438C3-6FFE-48E4-8BF1-05204DFE4EEB}"/>
              </a:ext>
            </a:extLst>
          </p:cNvPr>
          <p:cNvCxnSpPr>
            <a:cxnSpLocks/>
            <a:stCxn id="69" idx="2"/>
          </p:cNvCxnSpPr>
          <p:nvPr/>
        </p:nvCxnSpPr>
        <p:spPr>
          <a:xfrm flipH="1">
            <a:off x="3452292" y="1265221"/>
            <a:ext cx="4868887" cy="383354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83" name="Straight Arrow Connector 82">
            <a:extLst>
              <a:ext uri="{FF2B5EF4-FFF2-40B4-BE49-F238E27FC236}">
                <a16:creationId xmlns:a16="http://schemas.microsoft.com/office/drawing/2014/main" id="{739FECD4-88A2-4FA6-A072-62AB2CDF505F}"/>
              </a:ext>
            </a:extLst>
          </p:cNvPr>
          <p:cNvCxnSpPr>
            <a:cxnSpLocks/>
            <a:stCxn id="69" idx="2"/>
          </p:cNvCxnSpPr>
          <p:nvPr/>
        </p:nvCxnSpPr>
        <p:spPr>
          <a:xfrm flipH="1">
            <a:off x="2970871" y="1265221"/>
            <a:ext cx="5350308" cy="349352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85" name="Straight Arrow Connector 84">
            <a:extLst>
              <a:ext uri="{FF2B5EF4-FFF2-40B4-BE49-F238E27FC236}">
                <a16:creationId xmlns:a16="http://schemas.microsoft.com/office/drawing/2014/main" id="{4604D379-F96E-4E3C-8286-F8B2A483D268}"/>
              </a:ext>
            </a:extLst>
          </p:cNvPr>
          <p:cNvCxnSpPr>
            <a:cxnSpLocks/>
            <a:stCxn id="69" idx="2"/>
          </p:cNvCxnSpPr>
          <p:nvPr/>
        </p:nvCxnSpPr>
        <p:spPr>
          <a:xfrm flipH="1">
            <a:off x="2077771" y="1265221"/>
            <a:ext cx="6243408" cy="379633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87" name="TextBox 86">
            <a:extLst>
              <a:ext uri="{FF2B5EF4-FFF2-40B4-BE49-F238E27FC236}">
                <a16:creationId xmlns:a16="http://schemas.microsoft.com/office/drawing/2014/main" id="{EA6AF731-35B9-4DEB-8995-E487338755A9}"/>
              </a:ext>
            </a:extLst>
          </p:cNvPr>
          <p:cNvSpPr txBox="1"/>
          <p:nvPr/>
        </p:nvSpPr>
        <p:spPr>
          <a:xfrm>
            <a:off x="7852621" y="2578522"/>
            <a:ext cx="1040984" cy="369332"/>
          </a:xfrm>
          <a:prstGeom prst="rect">
            <a:avLst/>
          </a:prstGeom>
          <a:noFill/>
        </p:spPr>
        <p:txBody>
          <a:bodyPr wrap="square" rtlCol="0">
            <a:spAutoFit/>
          </a:bodyPr>
          <a:lstStyle/>
          <a:p>
            <a:r>
              <a:rPr lang="en-US" dirty="0"/>
              <a:t>Bacillus</a:t>
            </a:r>
          </a:p>
        </p:txBody>
      </p:sp>
      <p:cxnSp>
        <p:nvCxnSpPr>
          <p:cNvPr id="88" name="Straight Arrow Connector 87">
            <a:extLst>
              <a:ext uri="{FF2B5EF4-FFF2-40B4-BE49-F238E27FC236}">
                <a16:creationId xmlns:a16="http://schemas.microsoft.com/office/drawing/2014/main" id="{8E5357E6-146D-4D1E-8088-52CE37549FD2}"/>
              </a:ext>
            </a:extLst>
          </p:cNvPr>
          <p:cNvCxnSpPr>
            <a:cxnSpLocks/>
            <a:stCxn id="87" idx="2"/>
          </p:cNvCxnSpPr>
          <p:nvPr/>
        </p:nvCxnSpPr>
        <p:spPr>
          <a:xfrm flipH="1">
            <a:off x="6277501" y="2947854"/>
            <a:ext cx="2095612" cy="205961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91" name="Straight Arrow Connector 90">
            <a:extLst>
              <a:ext uri="{FF2B5EF4-FFF2-40B4-BE49-F238E27FC236}">
                <a16:creationId xmlns:a16="http://schemas.microsoft.com/office/drawing/2014/main" id="{E4D6DCEF-B46A-4714-B3C3-46F49314C019}"/>
              </a:ext>
            </a:extLst>
          </p:cNvPr>
          <p:cNvCxnSpPr>
            <a:cxnSpLocks/>
            <a:stCxn id="87" idx="2"/>
          </p:cNvCxnSpPr>
          <p:nvPr/>
        </p:nvCxnSpPr>
        <p:spPr>
          <a:xfrm flipH="1">
            <a:off x="3461149" y="2947854"/>
            <a:ext cx="4911964" cy="283389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93" name="Straight Arrow Connector 92">
            <a:extLst>
              <a:ext uri="{FF2B5EF4-FFF2-40B4-BE49-F238E27FC236}">
                <a16:creationId xmlns:a16="http://schemas.microsoft.com/office/drawing/2014/main" id="{7657D512-7652-41D0-BBE5-C1BCAFFCAE59}"/>
              </a:ext>
            </a:extLst>
          </p:cNvPr>
          <p:cNvCxnSpPr>
            <a:cxnSpLocks/>
            <a:stCxn id="87" idx="2"/>
          </p:cNvCxnSpPr>
          <p:nvPr/>
        </p:nvCxnSpPr>
        <p:spPr>
          <a:xfrm flipH="1">
            <a:off x="2925859" y="2947854"/>
            <a:ext cx="5447254" cy="304021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95" name="Straight Arrow Connector 94">
            <a:extLst>
              <a:ext uri="{FF2B5EF4-FFF2-40B4-BE49-F238E27FC236}">
                <a16:creationId xmlns:a16="http://schemas.microsoft.com/office/drawing/2014/main" id="{8CF00D77-EC58-49CE-B354-533853F7FE79}"/>
              </a:ext>
            </a:extLst>
          </p:cNvPr>
          <p:cNvCxnSpPr>
            <a:cxnSpLocks/>
            <a:stCxn id="87" idx="2"/>
          </p:cNvCxnSpPr>
          <p:nvPr/>
        </p:nvCxnSpPr>
        <p:spPr>
          <a:xfrm flipH="1">
            <a:off x="2517129" y="2947854"/>
            <a:ext cx="5855984" cy="299380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97" name="Straight Arrow Connector 96">
            <a:extLst>
              <a:ext uri="{FF2B5EF4-FFF2-40B4-BE49-F238E27FC236}">
                <a16:creationId xmlns:a16="http://schemas.microsoft.com/office/drawing/2014/main" id="{25244CFB-EB60-4FB7-A4AE-1E190AB28830}"/>
              </a:ext>
            </a:extLst>
          </p:cNvPr>
          <p:cNvCxnSpPr>
            <a:cxnSpLocks/>
            <a:stCxn id="87" idx="2"/>
          </p:cNvCxnSpPr>
          <p:nvPr/>
        </p:nvCxnSpPr>
        <p:spPr>
          <a:xfrm flipH="1">
            <a:off x="2072233" y="2947854"/>
            <a:ext cx="6300880" cy="297395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99" name="Straight Arrow Connector 98">
            <a:extLst>
              <a:ext uri="{FF2B5EF4-FFF2-40B4-BE49-F238E27FC236}">
                <a16:creationId xmlns:a16="http://schemas.microsoft.com/office/drawing/2014/main" id="{A723C904-4111-4076-90E7-C5DDC2B797F1}"/>
              </a:ext>
            </a:extLst>
          </p:cNvPr>
          <p:cNvCxnSpPr>
            <a:cxnSpLocks/>
            <a:stCxn id="87" idx="2"/>
          </p:cNvCxnSpPr>
          <p:nvPr/>
        </p:nvCxnSpPr>
        <p:spPr>
          <a:xfrm flipH="1">
            <a:off x="1580671" y="2947854"/>
            <a:ext cx="6792442" cy="300018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01" name="Straight Arrow Connector 100">
            <a:extLst>
              <a:ext uri="{FF2B5EF4-FFF2-40B4-BE49-F238E27FC236}">
                <a16:creationId xmlns:a16="http://schemas.microsoft.com/office/drawing/2014/main" id="{DF2EE1E8-7427-4340-90DE-88D79BAF915F}"/>
              </a:ext>
            </a:extLst>
          </p:cNvPr>
          <p:cNvCxnSpPr>
            <a:cxnSpLocks/>
            <a:stCxn id="87" idx="2"/>
          </p:cNvCxnSpPr>
          <p:nvPr/>
        </p:nvCxnSpPr>
        <p:spPr>
          <a:xfrm flipH="1">
            <a:off x="1136803" y="2947854"/>
            <a:ext cx="7236310" cy="302571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03" name="Straight Arrow Connector 102">
            <a:extLst>
              <a:ext uri="{FF2B5EF4-FFF2-40B4-BE49-F238E27FC236}">
                <a16:creationId xmlns:a16="http://schemas.microsoft.com/office/drawing/2014/main" id="{B1E6530E-8835-4D6B-B69B-702CC7FFB1F5}"/>
              </a:ext>
            </a:extLst>
          </p:cNvPr>
          <p:cNvCxnSpPr>
            <a:cxnSpLocks/>
            <a:stCxn id="87" idx="2"/>
          </p:cNvCxnSpPr>
          <p:nvPr/>
        </p:nvCxnSpPr>
        <p:spPr>
          <a:xfrm flipH="1">
            <a:off x="4259721" y="2947854"/>
            <a:ext cx="4113392" cy="305994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52" name="TextBox 51">
            <a:extLst>
              <a:ext uri="{FF2B5EF4-FFF2-40B4-BE49-F238E27FC236}">
                <a16:creationId xmlns:a16="http://schemas.microsoft.com/office/drawing/2014/main" id="{72635DC0-E1ED-442A-9E0A-36B1F8C89304}"/>
              </a:ext>
            </a:extLst>
          </p:cNvPr>
          <p:cNvSpPr txBox="1"/>
          <p:nvPr/>
        </p:nvSpPr>
        <p:spPr>
          <a:xfrm>
            <a:off x="7476247" y="440706"/>
            <a:ext cx="753036" cy="369332"/>
          </a:xfrm>
          <a:prstGeom prst="rect">
            <a:avLst/>
          </a:prstGeom>
          <a:noFill/>
        </p:spPr>
        <p:txBody>
          <a:bodyPr wrap="square" rtlCol="0">
            <a:spAutoFit/>
          </a:bodyPr>
          <a:lstStyle/>
          <a:p>
            <a:r>
              <a:rPr lang="en-US" dirty="0"/>
              <a:t>Vibrio</a:t>
            </a:r>
          </a:p>
        </p:txBody>
      </p:sp>
      <p:cxnSp>
        <p:nvCxnSpPr>
          <p:cNvPr id="9" name="Straight Arrow Connector 8">
            <a:extLst>
              <a:ext uri="{FF2B5EF4-FFF2-40B4-BE49-F238E27FC236}">
                <a16:creationId xmlns:a16="http://schemas.microsoft.com/office/drawing/2014/main" id="{FC850BB6-E129-4C05-8966-243F92D4C51D}"/>
              </a:ext>
            </a:extLst>
          </p:cNvPr>
          <p:cNvCxnSpPr>
            <a:cxnSpLocks/>
            <a:stCxn id="52" idx="2"/>
          </p:cNvCxnSpPr>
          <p:nvPr/>
        </p:nvCxnSpPr>
        <p:spPr>
          <a:xfrm flipH="1">
            <a:off x="3050327" y="810038"/>
            <a:ext cx="4802438" cy="135425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55" name="Straight Arrow Connector 54">
            <a:extLst>
              <a:ext uri="{FF2B5EF4-FFF2-40B4-BE49-F238E27FC236}">
                <a16:creationId xmlns:a16="http://schemas.microsoft.com/office/drawing/2014/main" id="{214240E4-044E-4C1A-969F-FB76BCA8F526}"/>
              </a:ext>
            </a:extLst>
          </p:cNvPr>
          <p:cNvCxnSpPr>
            <a:cxnSpLocks/>
            <a:stCxn id="52" idx="2"/>
          </p:cNvCxnSpPr>
          <p:nvPr/>
        </p:nvCxnSpPr>
        <p:spPr>
          <a:xfrm flipH="1">
            <a:off x="4442642" y="810038"/>
            <a:ext cx="3410123" cy="132270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56" name="Straight Arrow Connector 55">
            <a:extLst>
              <a:ext uri="{FF2B5EF4-FFF2-40B4-BE49-F238E27FC236}">
                <a16:creationId xmlns:a16="http://schemas.microsoft.com/office/drawing/2014/main" id="{03A00D26-82A4-42C0-918E-683029C59158}"/>
              </a:ext>
            </a:extLst>
          </p:cNvPr>
          <p:cNvCxnSpPr>
            <a:cxnSpLocks/>
            <a:stCxn id="5" idx="2"/>
          </p:cNvCxnSpPr>
          <p:nvPr/>
        </p:nvCxnSpPr>
        <p:spPr>
          <a:xfrm flipH="1">
            <a:off x="1079207" y="923450"/>
            <a:ext cx="6378210" cy="124084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58" name="Straight Arrow Connector 57">
            <a:extLst>
              <a:ext uri="{FF2B5EF4-FFF2-40B4-BE49-F238E27FC236}">
                <a16:creationId xmlns:a16="http://schemas.microsoft.com/office/drawing/2014/main" id="{835A9CC1-1159-4AA0-B95E-6C5FE4DB4BD0}"/>
              </a:ext>
            </a:extLst>
          </p:cNvPr>
          <p:cNvCxnSpPr>
            <a:cxnSpLocks/>
            <a:stCxn id="69" idx="2"/>
          </p:cNvCxnSpPr>
          <p:nvPr/>
        </p:nvCxnSpPr>
        <p:spPr>
          <a:xfrm flipH="1">
            <a:off x="1580671" y="1265221"/>
            <a:ext cx="6740508" cy="383354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59" name="Straight Arrow Connector 58">
            <a:extLst>
              <a:ext uri="{FF2B5EF4-FFF2-40B4-BE49-F238E27FC236}">
                <a16:creationId xmlns:a16="http://schemas.microsoft.com/office/drawing/2014/main" id="{06043686-9964-40EA-9D73-DF1787ACDF0D}"/>
              </a:ext>
            </a:extLst>
          </p:cNvPr>
          <p:cNvCxnSpPr>
            <a:cxnSpLocks/>
            <a:stCxn id="69" idx="2"/>
          </p:cNvCxnSpPr>
          <p:nvPr/>
        </p:nvCxnSpPr>
        <p:spPr>
          <a:xfrm flipH="1">
            <a:off x="976264" y="1265221"/>
            <a:ext cx="7344915" cy="406923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97716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subTnLst>
                                    <p:set>
                                      <p:cBhvr override="childStyle">
                                        <p:cTn dur="1" fill="hold" display="0" masterRel="nextClick" afterEffect="1"/>
                                        <p:tgtEl>
                                          <p:spTgt spid="4"/>
                                        </p:tgtEl>
                                        <p:attrNameLst>
                                          <p:attrName>style.visibility</p:attrName>
                                        </p:attrNameLst>
                                      </p:cBhvr>
                                      <p:to>
                                        <p:strVal val="hidden"/>
                                      </p:to>
                                    </p:set>
                                  </p:sub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subTnLst>
                                    <p:set>
                                      <p:cBhvr override="childStyle">
                                        <p:cTn dur="1" fill="hold" display="0" masterRel="nextClick" afterEffect="1"/>
                                        <p:tgtEl>
                                          <p:spTgt spid="17"/>
                                        </p:tgtEl>
                                        <p:attrNameLst>
                                          <p:attrName>style.visibility</p:attrName>
                                        </p:attrNameLst>
                                      </p:cBhvr>
                                      <p:to>
                                        <p:strVal val="hidden"/>
                                      </p:to>
                                    </p:set>
                                  </p:sub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subTnLst>
                                    <p:set>
                                      <p:cBhvr override="childStyle">
                                        <p:cTn dur="1" fill="hold" display="0" masterRel="nextClick" afterEffect="1"/>
                                        <p:tgtEl>
                                          <p:spTgt spid="13"/>
                                        </p:tgtEl>
                                        <p:attrNameLst>
                                          <p:attrName>style.visibility</p:attrName>
                                        </p:attrNameLst>
                                      </p:cBhvr>
                                      <p:to>
                                        <p:strVal val="hidden"/>
                                      </p:to>
                                    </p:set>
                                  </p:sub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subTnLst>
                                    <p:set>
                                      <p:cBhvr override="childStyle">
                                        <p:cTn dur="1" fill="hold" display="0" masterRel="nextClick" afterEffect="1"/>
                                        <p:tgtEl>
                                          <p:spTgt spid="15"/>
                                        </p:tgtEl>
                                        <p:attrNameLst>
                                          <p:attrName>style.visibility</p:attrName>
                                        </p:attrNameLst>
                                      </p:cBhvr>
                                      <p:to>
                                        <p:strVal val="hidden"/>
                                      </p:to>
                                    </p:set>
                                  </p:sub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subTnLst>
                                    <p:set>
                                      <p:cBhvr override="childStyle">
                                        <p:cTn dur="1" fill="hold" display="0" masterRel="nextClick" afterEffect="1"/>
                                        <p:tgtEl>
                                          <p:spTgt spid="11"/>
                                        </p:tgtEl>
                                        <p:attrNameLst>
                                          <p:attrName>style.visibility</p:attrName>
                                        </p:attrNameLst>
                                      </p:cBhvr>
                                      <p:to>
                                        <p:strVal val="hidden"/>
                                      </p:to>
                                    </p:set>
                                  </p:sub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subTnLst>
                                    <p:set>
                                      <p:cBhvr override="childStyle">
                                        <p:cTn dur="1" fill="hold" display="0" masterRel="nextClick" afterEffect="1"/>
                                        <p:tgtEl>
                                          <p:spTgt spid="8"/>
                                        </p:tgtEl>
                                        <p:attrNameLst>
                                          <p:attrName>style.visibility</p:attrName>
                                        </p:attrNameLst>
                                      </p:cBhvr>
                                      <p:to>
                                        <p:strVal val="hidden"/>
                                      </p:to>
                                    </p:set>
                                  </p:subTnLst>
                                </p:cTn>
                              </p:par>
                              <p:par>
                                <p:cTn id="17" presetID="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subTnLst>
                                    <p:set>
                                      <p:cBhvr override="childStyle">
                                        <p:cTn dur="1" fill="hold" display="0" masterRel="nextClick" afterEffect="1"/>
                                        <p:tgtEl>
                                          <p:spTgt spid="7"/>
                                        </p:tgtEl>
                                        <p:attrNameLst>
                                          <p:attrName>style.visibility</p:attrName>
                                        </p:attrNameLst>
                                      </p:cBhvr>
                                      <p:to>
                                        <p:strVal val="hidden"/>
                                      </p:to>
                                    </p:set>
                                  </p:subTnLst>
                                </p:cTn>
                              </p:par>
                              <p:par>
                                <p:cTn id="19" presetID="1" presetClass="entr" presetSubtype="0" fill="hold" nodeType="withEffect">
                                  <p:stCondLst>
                                    <p:cond delay="0"/>
                                  </p:stCondLst>
                                  <p:childTnLst>
                                    <p:set>
                                      <p:cBhvr>
                                        <p:cTn id="20" dur="1" fill="hold">
                                          <p:stCondLst>
                                            <p:cond delay="0"/>
                                          </p:stCondLst>
                                        </p:cTn>
                                        <p:tgtEl>
                                          <p:spTgt spid="64"/>
                                        </p:tgtEl>
                                        <p:attrNameLst>
                                          <p:attrName>style.visibility</p:attrName>
                                        </p:attrNameLst>
                                      </p:cBhvr>
                                      <p:to>
                                        <p:strVal val="visible"/>
                                      </p:to>
                                    </p:set>
                                  </p:childTnLst>
                                  <p:subTnLst>
                                    <p:set>
                                      <p:cBhvr override="childStyle">
                                        <p:cTn dur="1" fill="hold" display="0" masterRel="nextClick" afterEffect="1"/>
                                        <p:tgtEl>
                                          <p:spTgt spid="64"/>
                                        </p:tgtEl>
                                        <p:attrNameLst>
                                          <p:attrName>style.visibility</p:attrName>
                                        </p:attrNameLst>
                                      </p:cBhvr>
                                      <p:to>
                                        <p:strVal val="hidden"/>
                                      </p:to>
                                    </p:set>
                                  </p:subTnLst>
                                </p:cTn>
                              </p:par>
                              <p:par>
                                <p:cTn id="21" presetID="1" presetClass="entr" presetSubtype="0" fill="hold" nodeType="withEffect">
                                  <p:stCondLst>
                                    <p:cond delay="0"/>
                                  </p:stCondLst>
                                  <p:childTnLst>
                                    <p:set>
                                      <p:cBhvr>
                                        <p:cTn id="22" dur="1" fill="hold">
                                          <p:stCondLst>
                                            <p:cond delay="0"/>
                                          </p:stCondLst>
                                        </p:cTn>
                                        <p:tgtEl>
                                          <p:spTgt spid="67"/>
                                        </p:tgtEl>
                                        <p:attrNameLst>
                                          <p:attrName>style.visibility</p:attrName>
                                        </p:attrNameLst>
                                      </p:cBhvr>
                                      <p:to>
                                        <p:strVal val="visible"/>
                                      </p:to>
                                    </p:set>
                                  </p:childTnLst>
                                  <p:subTnLst>
                                    <p:set>
                                      <p:cBhvr override="childStyle">
                                        <p:cTn dur="1" fill="hold" display="0" masterRel="nextClick" afterEffect="1"/>
                                        <p:tgtEl>
                                          <p:spTgt spid="67"/>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subTnLst>
                                    <p:set>
                                      <p:cBhvr override="childStyle">
                                        <p:cTn dur="1" fill="hold" display="0" masterRel="nextClick" afterEffect="1"/>
                                        <p:tgtEl>
                                          <p:spTgt spid="5"/>
                                        </p:tgtEl>
                                        <p:attrNameLst>
                                          <p:attrName>style.visibility</p:attrName>
                                        </p:attrNameLst>
                                      </p:cBhvr>
                                      <p:to>
                                        <p:strVal val="hidden"/>
                                      </p:to>
                                    </p:set>
                                  </p:subTnLst>
                                </p:cTn>
                              </p:par>
                              <p:par>
                                <p:cTn id="27" presetID="1" presetClass="entr" presetSubtype="0" fill="hold" nodeType="withEffect">
                                  <p:stCondLst>
                                    <p:cond delay="0"/>
                                  </p:stCondLst>
                                  <p:childTnLst>
                                    <p:set>
                                      <p:cBhvr>
                                        <p:cTn id="28" dur="1" fill="hold">
                                          <p:stCondLst>
                                            <p:cond delay="0"/>
                                          </p:stCondLst>
                                        </p:cTn>
                                        <p:tgtEl>
                                          <p:spTgt spid="20"/>
                                        </p:tgtEl>
                                        <p:attrNameLst>
                                          <p:attrName>style.visibility</p:attrName>
                                        </p:attrNameLst>
                                      </p:cBhvr>
                                      <p:to>
                                        <p:strVal val="visible"/>
                                      </p:to>
                                    </p:set>
                                  </p:childTnLst>
                                  <p:subTnLst>
                                    <p:set>
                                      <p:cBhvr override="childStyle">
                                        <p:cTn dur="1" fill="hold" display="0" masterRel="nextClick" afterEffect="1"/>
                                        <p:tgtEl>
                                          <p:spTgt spid="20"/>
                                        </p:tgtEl>
                                        <p:attrNameLst>
                                          <p:attrName>style.visibility</p:attrName>
                                        </p:attrNameLst>
                                      </p:cBhvr>
                                      <p:to>
                                        <p:strVal val="hidden"/>
                                      </p:to>
                                    </p:set>
                                  </p:subTnLst>
                                </p:cTn>
                              </p:par>
                              <p:par>
                                <p:cTn id="29" presetID="1" presetClass="entr" presetSubtype="0" fill="hold" nodeType="withEffect">
                                  <p:stCondLst>
                                    <p:cond delay="0"/>
                                  </p:stCondLst>
                                  <p:childTnLst>
                                    <p:set>
                                      <p:cBhvr>
                                        <p:cTn id="30" dur="1" fill="hold">
                                          <p:stCondLst>
                                            <p:cond delay="0"/>
                                          </p:stCondLst>
                                        </p:cTn>
                                        <p:tgtEl>
                                          <p:spTgt spid="23"/>
                                        </p:tgtEl>
                                        <p:attrNameLst>
                                          <p:attrName>style.visibility</p:attrName>
                                        </p:attrNameLst>
                                      </p:cBhvr>
                                      <p:to>
                                        <p:strVal val="visible"/>
                                      </p:to>
                                    </p:set>
                                  </p:childTnLst>
                                  <p:subTnLst>
                                    <p:set>
                                      <p:cBhvr override="childStyle">
                                        <p:cTn dur="1" fill="hold" display="0" masterRel="nextClick" afterEffect="1"/>
                                        <p:tgtEl>
                                          <p:spTgt spid="23"/>
                                        </p:tgtEl>
                                        <p:attrNameLst>
                                          <p:attrName>style.visibility</p:attrName>
                                        </p:attrNameLst>
                                      </p:cBhvr>
                                      <p:to>
                                        <p:strVal val="hidden"/>
                                      </p:to>
                                    </p:set>
                                  </p:subTnLst>
                                </p:cTn>
                              </p:par>
                              <p:par>
                                <p:cTn id="31" presetID="1" presetClass="entr" presetSubtype="0" fill="hold" nodeType="withEffect">
                                  <p:stCondLst>
                                    <p:cond delay="0"/>
                                  </p:stCondLst>
                                  <p:childTnLst>
                                    <p:set>
                                      <p:cBhvr>
                                        <p:cTn id="32" dur="1" fill="hold">
                                          <p:stCondLst>
                                            <p:cond delay="0"/>
                                          </p:stCondLst>
                                        </p:cTn>
                                        <p:tgtEl>
                                          <p:spTgt spid="26"/>
                                        </p:tgtEl>
                                        <p:attrNameLst>
                                          <p:attrName>style.visibility</p:attrName>
                                        </p:attrNameLst>
                                      </p:cBhvr>
                                      <p:to>
                                        <p:strVal val="visible"/>
                                      </p:to>
                                    </p:set>
                                  </p:childTnLst>
                                  <p:subTnLst>
                                    <p:set>
                                      <p:cBhvr override="childStyle">
                                        <p:cTn dur="1" fill="hold" display="0" masterRel="nextClick" afterEffect="1"/>
                                        <p:tgtEl>
                                          <p:spTgt spid="26"/>
                                        </p:tgtEl>
                                        <p:attrNameLst>
                                          <p:attrName>style.visibility</p:attrName>
                                        </p:attrNameLst>
                                      </p:cBhvr>
                                      <p:to>
                                        <p:strVal val="hidden"/>
                                      </p:to>
                                    </p:set>
                                  </p:subTnLst>
                                </p:cTn>
                              </p:par>
                              <p:par>
                                <p:cTn id="33" presetID="1" presetClass="entr" presetSubtype="0" fill="hold" nodeType="withEffect">
                                  <p:stCondLst>
                                    <p:cond delay="0"/>
                                  </p:stCondLst>
                                  <p:childTnLst>
                                    <p:set>
                                      <p:cBhvr>
                                        <p:cTn id="34" dur="1" fill="hold">
                                          <p:stCondLst>
                                            <p:cond delay="0"/>
                                          </p:stCondLst>
                                        </p:cTn>
                                        <p:tgtEl>
                                          <p:spTgt spid="29"/>
                                        </p:tgtEl>
                                        <p:attrNameLst>
                                          <p:attrName>style.visibility</p:attrName>
                                        </p:attrNameLst>
                                      </p:cBhvr>
                                      <p:to>
                                        <p:strVal val="visible"/>
                                      </p:to>
                                    </p:set>
                                  </p:childTnLst>
                                  <p:subTnLst>
                                    <p:set>
                                      <p:cBhvr override="childStyle">
                                        <p:cTn dur="1" fill="hold" display="0" masterRel="nextClick" afterEffect="1"/>
                                        <p:tgtEl>
                                          <p:spTgt spid="29"/>
                                        </p:tgtEl>
                                        <p:attrNameLst>
                                          <p:attrName>style.visibility</p:attrName>
                                        </p:attrNameLst>
                                      </p:cBhvr>
                                      <p:to>
                                        <p:strVal val="hidden"/>
                                      </p:to>
                                    </p:set>
                                  </p:subTnLst>
                                </p:cTn>
                              </p:par>
                              <p:par>
                                <p:cTn id="35" presetID="1" presetClass="entr" presetSubtype="0" fill="hold" nodeType="withEffect">
                                  <p:stCondLst>
                                    <p:cond delay="0"/>
                                  </p:stCondLst>
                                  <p:childTnLst>
                                    <p:set>
                                      <p:cBhvr>
                                        <p:cTn id="36" dur="1" fill="hold">
                                          <p:stCondLst>
                                            <p:cond delay="0"/>
                                          </p:stCondLst>
                                        </p:cTn>
                                        <p:tgtEl>
                                          <p:spTgt spid="31"/>
                                        </p:tgtEl>
                                        <p:attrNameLst>
                                          <p:attrName>style.visibility</p:attrName>
                                        </p:attrNameLst>
                                      </p:cBhvr>
                                      <p:to>
                                        <p:strVal val="visible"/>
                                      </p:to>
                                    </p:set>
                                  </p:childTnLst>
                                  <p:subTnLst>
                                    <p:set>
                                      <p:cBhvr override="childStyle">
                                        <p:cTn dur="1" fill="hold" display="0" masterRel="nextClick" afterEffect="1"/>
                                        <p:tgtEl>
                                          <p:spTgt spid="31"/>
                                        </p:tgtEl>
                                        <p:attrNameLst>
                                          <p:attrName>style.visibility</p:attrName>
                                        </p:attrNameLst>
                                      </p:cBhvr>
                                      <p:to>
                                        <p:strVal val="hidden"/>
                                      </p:to>
                                    </p:set>
                                  </p:subTnLst>
                                </p:cTn>
                              </p:par>
                              <p:par>
                                <p:cTn id="37" presetID="1" presetClass="entr" presetSubtype="0" fill="hold" nodeType="withEffect">
                                  <p:stCondLst>
                                    <p:cond delay="0"/>
                                  </p:stCondLst>
                                  <p:childTnLst>
                                    <p:set>
                                      <p:cBhvr>
                                        <p:cTn id="38" dur="1" fill="hold">
                                          <p:stCondLst>
                                            <p:cond delay="0"/>
                                          </p:stCondLst>
                                        </p:cTn>
                                        <p:tgtEl>
                                          <p:spTgt spid="33"/>
                                        </p:tgtEl>
                                        <p:attrNameLst>
                                          <p:attrName>style.visibility</p:attrName>
                                        </p:attrNameLst>
                                      </p:cBhvr>
                                      <p:to>
                                        <p:strVal val="visible"/>
                                      </p:to>
                                    </p:set>
                                  </p:childTnLst>
                                  <p:subTnLst>
                                    <p:set>
                                      <p:cBhvr override="childStyle">
                                        <p:cTn dur="1" fill="hold" display="0" masterRel="nextClick" afterEffect="1"/>
                                        <p:tgtEl>
                                          <p:spTgt spid="33"/>
                                        </p:tgtEl>
                                        <p:attrNameLst>
                                          <p:attrName>style.visibility</p:attrName>
                                        </p:attrNameLst>
                                      </p:cBhvr>
                                      <p:to>
                                        <p:strVal val="hidden"/>
                                      </p:to>
                                    </p:set>
                                  </p:subTnLst>
                                </p:cTn>
                              </p:par>
                              <p:par>
                                <p:cTn id="39" presetID="1" presetClass="entr" presetSubtype="0" fill="hold" nodeType="withEffect">
                                  <p:stCondLst>
                                    <p:cond delay="0"/>
                                  </p:stCondLst>
                                  <p:childTnLst>
                                    <p:set>
                                      <p:cBhvr>
                                        <p:cTn id="40" dur="1" fill="hold">
                                          <p:stCondLst>
                                            <p:cond delay="0"/>
                                          </p:stCondLst>
                                        </p:cTn>
                                        <p:tgtEl>
                                          <p:spTgt spid="56"/>
                                        </p:tgtEl>
                                        <p:attrNameLst>
                                          <p:attrName>style.visibility</p:attrName>
                                        </p:attrNameLst>
                                      </p:cBhvr>
                                      <p:to>
                                        <p:strVal val="visible"/>
                                      </p:to>
                                    </p:set>
                                  </p:childTnLst>
                                  <p:subTnLst>
                                    <p:set>
                                      <p:cBhvr override="childStyle">
                                        <p:cTn dur="1" fill="hold" display="0" masterRel="nextClick" afterEffect="1"/>
                                        <p:tgtEl>
                                          <p:spTgt spid="56"/>
                                        </p:tgtEl>
                                        <p:attrNameLst>
                                          <p:attrName>style.visibility</p:attrName>
                                        </p:attrNameLst>
                                      </p:cBhvr>
                                      <p:to>
                                        <p:strVal val="hidden"/>
                                      </p:to>
                                    </p:set>
                                  </p:sub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5"/>
                                        </p:tgtEl>
                                        <p:attrNameLst>
                                          <p:attrName>style.visibility</p:attrName>
                                        </p:attrNameLst>
                                      </p:cBhvr>
                                      <p:to>
                                        <p:strVal val="visible"/>
                                      </p:to>
                                    </p:set>
                                  </p:childTnLst>
                                  <p:subTnLst>
                                    <p:set>
                                      <p:cBhvr override="childStyle">
                                        <p:cTn dur="1" fill="hold" display="0" masterRel="nextClick" afterEffect="1"/>
                                        <p:tgtEl>
                                          <p:spTgt spid="35"/>
                                        </p:tgtEl>
                                        <p:attrNameLst>
                                          <p:attrName>style.visibility</p:attrName>
                                        </p:attrNameLst>
                                      </p:cBhvr>
                                      <p:to>
                                        <p:strVal val="hidden"/>
                                      </p:to>
                                    </p:set>
                                  </p:subTnLst>
                                </p:cTn>
                              </p:par>
                              <p:par>
                                <p:cTn id="45" presetID="1" presetClass="entr" presetSubtype="0" fill="hold" nodeType="withEffect">
                                  <p:stCondLst>
                                    <p:cond delay="0"/>
                                  </p:stCondLst>
                                  <p:childTnLst>
                                    <p:set>
                                      <p:cBhvr>
                                        <p:cTn id="46" dur="1" fill="hold">
                                          <p:stCondLst>
                                            <p:cond delay="0"/>
                                          </p:stCondLst>
                                        </p:cTn>
                                        <p:tgtEl>
                                          <p:spTgt spid="38"/>
                                        </p:tgtEl>
                                        <p:attrNameLst>
                                          <p:attrName>style.visibility</p:attrName>
                                        </p:attrNameLst>
                                      </p:cBhvr>
                                      <p:to>
                                        <p:strVal val="visible"/>
                                      </p:to>
                                    </p:set>
                                  </p:childTnLst>
                                  <p:subTnLst>
                                    <p:set>
                                      <p:cBhvr override="childStyle">
                                        <p:cTn dur="1" fill="hold" display="0" masterRel="nextClick" afterEffect="1"/>
                                        <p:tgtEl>
                                          <p:spTgt spid="38"/>
                                        </p:tgtEl>
                                        <p:attrNameLst>
                                          <p:attrName>style.visibility</p:attrName>
                                        </p:attrNameLst>
                                      </p:cBhvr>
                                      <p:to>
                                        <p:strVal val="hidden"/>
                                      </p:to>
                                    </p:set>
                                  </p:subTnLst>
                                </p:cTn>
                              </p:par>
                              <p:par>
                                <p:cTn id="47" presetID="1" presetClass="entr" presetSubtype="0" fill="hold" nodeType="withEffect">
                                  <p:stCondLst>
                                    <p:cond delay="0"/>
                                  </p:stCondLst>
                                  <p:childTnLst>
                                    <p:set>
                                      <p:cBhvr>
                                        <p:cTn id="48" dur="1" fill="hold">
                                          <p:stCondLst>
                                            <p:cond delay="0"/>
                                          </p:stCondLst>
                                        </p:cTn>
                                        <p:tgtEl>
                                          <p:spTgt spid="42"/>
                                        </p:tgtEl>
                                        <p:attrNameLst>
                                          <p:attrName>style.visibility</p:attrName>
                                        </p:attrNameLst>
                                      </p:cBhvr>
                                      <p:to>
                                        <p:strVal val="visible"/>
                                      </p:to>
                                    </p:set>
                                  </p:childTnLst>
                                  <p:subTnLst>
                                    <p:set>
                                      <p:cBhvr override="childStyle">
                                        <p:cTn dur="1" fill="hold" display="0" masterRel="nextClick" afterEffect="1"/>
                                        <p:tgtEl>
                                          <p:spTgt spid="42"/>
                                        </p:tgtEl>
                                        <p:attrNameLst>
                                          <p:attrName>style.visibility</p:attrName>
                                        </p:attrNameLst>
                                      </p:cBhvr>
                                      <p:to>
                                        <p:strVal val="hidden"/>
                                      </p:to>
                                    </p:set>
                                  </p:subTnLst>
                                </p:cTn>
                              </p:par>
                              <p:par>
                                <p:cTn id="49" presetID="1" presetClass="entr" presetSubtype="0" fill="hold" nodeType="withEffect">
                                  <p:stCondLst>
                                    <p:cond delay="0"/>
                                  </p:stCondLst>
                                  <p:childTnLst>
                                    <p:set>
                                      <p:cBhvr>
                                        <p:cTn id="50" dur="1" fill="hold">
                                          <p:stCondLst>
                                            <p:cond delay="0"/>
                                          </p:stCondLst>
                                        </p:cTn>
                                        <p:tgtEl>
                                          <p:spTgt spid="40"/>
                                        </p:tgtEl>
                                        <p:attrNameLst>
                                          <p:attrName>style.visibility</p:attrName>
                                        </p:attrNameLst>
                                      </p:cBhvr>
                                      <p:to>
                                        <p:strVal val="visible"/>
                                      </p:to>
                                    </p:set>
                                  </p:childTnLst>
                                  <p:subTnLst>
                                    <p:set>
                                      <p:cBhvr override="childStyle">
                                        <p:cTn dur="1" fill="hold" display="0" masterRel="nextClick" afterEffect="1"/>
                                        <p:tgtEl>
                                          <p:spTgt spid="40"/>
                                        </p:tgtEl>
                                        <p:attrNameLst>
                                          <p:attrName>style.visibility</p:attrName>
                                        </p:attrNameLst>
                                      </p:cBhvr>
                                      <p:to>
                                        <p:strVal val="hidden"/>
                                      </p:to>
                                    </p:set>
                                  </p:subTnLst>
                                </p:cTn>
                              </p:par>
                              <p:par>
                                <p:cTn id="51" presetID="1" presetClass="entr" presetSubtype="0" fill="hold" nodeType="withEffect">
                                  <p:stCondLst>
                                    <p:cond delay="0"/>
                                  </p:stCondLst>
                                  <p:childTnLst>
                                    <p:set>
                                      <p:cBhvr>
                                        <p:cTn id="52" dur="1" fill="hold">
                                          <p:stCondLst>
                                            <p:cond delay="0"/>
                                          </p:stCondLst>
                                        </p:cTn>
                                        <p:tgtEl>
                                          <p:spTgt spid="46"/>
                                        </p:tgtEl>
                                        <p:attrNameLst>
                                          <p:attrName>style.visibility</p:attrName>
                                        </p:attrNameLst>
                                      </p:cBhvr>
                                      <p:to>
                                        <p:strVal val="visible"/>
                                      </p:to>
                                    </p:set>
                                  </p:childTnLst>
                                  <p:subTnLst>
                                    <p:set>
                                      <p:cBhvr override="childStyle">
                                        <p:cTn dur="1" fill="hold" display="0" masterRel="nextClick" afterEffect="1"/>
                                        <p:tgtEl>
                                          <p:spTgt spid="46"/>
                                        </p:tgtEl>
                                        <p:attrNameLst>
                                          <p:attrName>style.visibility</p:attrName>
                                        </p:attrNameLst>
                                      </p:cBhvr>
                                      <p:to>
                                        <p:strVal val="hidden"/>
                                      </p:to>
                                    </p:set>
                                  </p:subTnLst>
                                </p:cTn>
                              </p:par>
                              <p:par>
                                <p:cTn id="53" presetID="1" presetClass="entr" presetSubtype="0" fill="hold" nodeType="withEffect">
                                  <p:stCondLst>
                                    <p:cond delay="0"/>
                                  </p:stCondLst>
                                  <p:childTnLst>
                                    <p:set>
                                      <p:cBhvr>
                                        <p:cTn id="54" dur="1" fill="hold">
                                          <p:stCondLst>
                                            <p:cond delay="0"/>
                                          </p:stCondLst>
                                        </p:cTn>
                                        <p:tgtEl>
                                          <p:spTgt spid="44"/>
                                        </p:tgtEl>
                                        <p:attrNameLst>
                                          <p:attrName>style.visibility</p:attrName>
                                        </p:attrNameLst>
                                      </p:cBhvr>
                                      <p:to>
                                        <p:strVal val="visible"/>
                                      </p:to>
                                    </p:set>
                                  </p:childTnLst>
                                  <p:subTnLst>
                                    <p:set>
                                      <p:cBhvr override="childStyle">
                                        <p:cTn dur="1" fill="hold" display="0" masterRel="nextClick" afterEffect="1"/>
                                        <p:tgtEl>
                                          <p:spTgt spid="44"/>
                                        </p:tgtEl>
                                        <p:attrNameLst>
                                          <p:attrName>style.visibility</p:attrName>
                                        </p:attrNameLst>
                                      </p:cBhvr>
                                      <p:to>
                                        <p:strVal val="hidden"/>
                                      </p:to>
                                    </p:set>
                                  </p:subTnLst>
                                </p:cTn>
                              </p:par>
                              <p:par>
                                <p:cTn id="55" presetID="1" presetClass="entr" presetSubtype="0" fill="hold" nodeType="withEffect">
                                  <p:stCondLst>
                                    <p:cond delay="0"/>
                                  </p:stCondLst>
                                  <p:childTnLst>
                                    <p:set>
                                      <p:cBhvr>
                                        <p:cTn id="56" dur="1" fill="hold">
                                          <p:stCondLst>
                                            <p:cond delay="0"/>
                                          </p:stCondLst>
                                        </p:cTn>
                                        <p:tgtEl>
                                          <p:spTgt spid="37"/>
                                        </p:tgtEl>
                                        <p:attrNameLst>
                                          <p:attrName>style.visibility</p:attrName>
                                        </p:attrNameLst>
                                      </p:cBhvr>
                                      <p:to>
                                        <p:strVal val="visible"/>
                                      </p:to>
                                    </p:set>
                                  </p:childTnLst>
                                  <p:subTnLst>
                                    <p:set>
                                      <p:cBhvr override="childStyle">
                                        <p:cTn dur="1" fill="hold" display="0" masterRel="nextClick" afterEffect="1"/>
                                        <p:tgtEl>
                                          <p:spTgt spid="37"/>
                                        </p:tgtEl>
                                        <p:attrNameLst>
                                          <p:attrName>style.visibility</p:attrName>
                                        </p:attrNameLst>
                                      </p:cBhvr>
                                      <p:to>
                                        <p:strVal val="hidden"/>
                                      </p:to>
                                    </p:set>
                                  </p:sub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52"/>
                                        </p:tgtEl>
                                        <p:attrNameLst>
                                          <p:attrName>style.visibility</p:attrName>
                                        </p:attrNameLst>
                                      </p:cBhvr>
                                      <p:to>
                                        <p:strVal val="visible"/>
                                      </p:to>
                                    </p:set>
                                  </p:childTnLst>
                                  <p:subTnLst>
                                    <p:set>
                                      <p:cBhvr override="childStyle">
                                        <p:cTn dur="1" fill="hold" display="0" masterRel="nextClick" afterEffect="1"/>
                                        <p:tgtEl>
                                          <p:spTgt spid="52"/>
                                        </p:tgtEl>
                                        <p:attrNameLst>
                                          <p:attrName>style.visibility</p:attrName>
                                        </p:attrNameLst>
                                      </p:cBhvr>
                                      <p:to>
                                        <p:strVal val="hidden"/>
                                      </p:to>
                                    </p:set>
                                  </p:subTnLst>
                                </p:cTn>
                              </p:par>
                              <p:par>
                                <p:cTn id="61" presetID="1" presetClass="entr" presetSubtype="0" fill="hold" nodeType="withEffect">
                                  <p:stCondLst>
                                    <p:cond delay="0"/>
                                  </p:stCondLst>
                                  <p:childTnLst>
                                    <p:set>
                                      <p:cBhvr>
                                        <p:cTn id="62" dur="1" fill="hold">
                                          <p:stCondLst>
                                            <p:cond delay="0"/>
                                          </p:stCondLst>
                                        </p:cTn>
                                        <p:tgtEl>
                                          <p:spTgt spid="9"/>
                                        </p:tgtEl>
                                        <p:attrNameLst>
                                          <p:attrName>style.visibility</p:attrName>
                                        </p:attrNameLst>
                                      </p:cBhvr>
                                      <p:to>
                                        <p:strVal val="visible"/>
                                      </p:to>
                                    </p:set>
                                  </p:childTnLst>
                                  <p:subTnLst>
                                    <p:set>
                                      <p:cBhvr override="childStyle">
                                        <p:cTn dur="1" fill="hold" display="0" masterRel="nextClick" afterEffect="1"/>
                                        <p:tgtEl>
                                          <p:spTgt spid="9"/>
                                        </p:tgtEl>
                                        <p:attrNameLst>
                                          <p:attrName>style.visibility</p:attrName>
                                        </p:attrNameLst>
                                      </p:cBhvr>
                                      <p:to>
                                        <p:strVal val="hidden"/>
                                      </p:to>
                                    </p:set>
                                  </p:subTnLst>
                                </p:cTn>
                              </p:par>
                              <p:par>
                                <p:cTn id="63" presetID="1" presetClass="entr" presetSubtype="0" fill="hold" nodeType="withEffect">
                                  <p:stCondLst>
                                    <p:cond delay="0"/>
                                  </p:stCondLst>
                                  <p:childTnLst>
                                    <p:set>
                                      <p:cBhvr>
                                        <p:cTn id="64" dur="1" fill="hold">
                                          <p:stCondLst>
                                            <p:cond delay="0"/>
                                          </p:stCondLst>
                                        </p:cTn>
                                        <p:tgtEl>
                                          <p:spTgt spid="55"/>
                                        </p:tgtEl>
                                        <p:attrNameLst>
                                          <p:attrName>style.visibility</p:attrName>
                                        </p:attrNameLst>
                                      </p:cBhvr>
                                      <p:to>
                                        <p:strVal val="visible"/>
                                      </p:to>
                                    </p:set>
                                  </p:childTnLst>
                                  <p:subTnLst>
                                    <p:set>
                                      <p:cBhvr override="childStyle">
                                        <p:cTn dur="1" fill="hold" display="0" masterRel="nextClick" afterEffect="1"/>
                                        <p:tgtEl>
                                          <p:spTgt spid="55"/>
                                        </p:tgtEl>
                                        <p:attrNameLst>
                                          <p:attrName>style.visibility</p:attrName>
                                        </p:attrNameLst>
                                      </p:cBhvr>
                                      <p:to>
                                        <p:strVal val="hidden"/>
                                      </p:to>
                                    </p:set>
                                  </p:sub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48"/>
                                        </p:tgtEl>
                                        <p:attrNameLst>
                                          <p:attrName>style.visibility</p:attrName>
                                        </p:attrNameLst>
                                      </p:cBhvr>
                                      <p:to>
                                        <p:strVal val="visible"/>
                                      </p:to>
                                    </p:set>
                                  </p:childTnLst>
                                  <p:subTnLst>
                                    <p:set>
                                      <p:cBhvr override="childStyle">
                                        <p:cTn dur="1" fill="hold" display="0" masterRel="nextClick" afterEffect="1"/>
                                        <p:tgtEl>
                                          <p:spTgt spid="48"/>
                                        </p:tgtEl>
                                        <p:attrNameLst>
                                          <p:attrName>style.visibility</p:attrName>
                                        </p:attrNameLst>
                                      </p:cBhvr>
                                      <p:to>
                                        <p:strVal val="hidden"/>
                                      </p:to>
                                    </p:set>
                                  </p:subTnLst>
                                </p:cTn>
                              </p:par>
                              <p:par>
                                <p:cTn id="69" presetID="1" presetClass="entr" presetSubtype="0" fill="hold" nodeType="withEffect">
                                  <p:stCondLst>
                                    <p:cond delay="0"/>
                                  </p:stCondLst>
                                  <p:childTnLst>
                                    <p:set>
                                      <p:cBhvr>
                                        <p:cTn id="70" dur="1" fill="hold">
                                          <p:stCondLst>
                                            <p:cond delay="0"/>
                                          </p:stCondLst>
                                        </p:cTn>
                                        <p:tgtEl>
                                          <p:spTgt spid="50"/>
                                        </p:tgtEl>
                                        <p:attrNameLst>
                                          <p:attrName>style.visibility</p:attrName>
                                        </p:attrNameLst>
                                      </p:cBhvr>
                                      <p:to>
                                        <p:strVal val="visible"/>
                                      </p:to>
                                    </p:set>
                                  </p:childTnLst>
                                  <p:subTnLst>
                                    <p:set>
                                      <p:cBhvr override="childStyle">
                                        <p:cTn dur="1" fill="hold" display="0" masterRel="nextClick" afterEffect="1"/>
                                        <p:tgtEl>
                                          <p:spTgt spid="50"/>
                                        </p:tgtEl>
                                        <p:attrNameLst>
                                          <p:attrName>style.visibility</p:attrName>
                                        </p:attrNameLst>
                                      </p:cBhvr>
                                      <p:to>
                                        <p:strVal val="hidden"/>
                                      </p:to>
                                    </p:set>
                                  </p:subTnLst>
                                </p:cTn>
                              </p:par>
                              <p:par>
                                <p:cTn id="71" presetID="1" presetClass="entr" presetSubtype="0" fill="hold" nodeType="withEffect">
                                  <p:stCondLst>
                                    <p:cond delay="0"/>
                                  </p:stCondLst>
                                  <p:childTnLst>
                                    <p:set>
                                      <p:cBhvr>
                                        <p:cTn id="72" dur="1" fill="hold">
                                          <p:stCondLst>
                                            <p:cond delay="0"/>
                                          </p:stCondLst>
                                        </p:cTn>
                                        <p:tgtEl>
                                          <p:spTgt spid="51"/>
                                        </p:tgtEl>
                                        <p:attrNameLst>
                                          <p:attrName>style.visibility</p:attrName>
                                        </p:attrNameLst>
                                      </p:cBhvr>
                                      <p:to>
                                        <p:strVal val="visible"/>
                                      </p:to>
                                    </p:set>
                                  </p:childTnLst>
                                  <p:subTnLst>
                                    <p:set>
                                      <p:cBhvr override="childStyle">
                                        <p:cTn dur="1" fill="hold" display="0" masterRel="nextClick" afterEffect="1"/>
                                        <p:tgtEl>
                                          <p:spTgt spid="51"/>
                                        </p:tgtEl>
                                        <p:attrNameLst>
                                          <p:attrName>style.visibility</p:attrName>
                                        </p:attrNameLst>
                                      </p:cBhvr>
                                      <p:to>
                                        <p:strVal val="hidden"/>
                                      </p:to>
                                    </p:set>
                                  </p:subTnLst>
                                </p:cTn>
                              </p:par>
                              <p:par>
                                <p:cTn id="73" presetID="1" presetClass="entr" presetSubtype="0" fill="hold" nodeType="withEffect">
                                  <p:stCondLst>
                                    <p:cond delay="0"/>
                                  </p:stCondLst>
                                  <p:childTnLst>
                                    <p:set>
                                      <p:cBhvr>
                                        <p:cTn id="74" dur="1" fill="hold">
                                          <p:stCondLst>
                                            <p:cond delay="0"/>
                                          </p:stCondLst>
                                        </p:cTn>
                                        <p:tgtEl>
                                          <p:spTgt spid="54"/>
                                        </p:tgtEl>
                                        <p:attrNameLst>
                                          <p:attrName>style.visibility</p:attrName>
                                        </p:attrNameLst>
                                      </p:cBhvr>
                                      <p:to>
                                        <p:strVal val="visible"/>
                                      </p:to>
                                    </p:set>
                                  </p:childTnLst>
                                  <p:subTnLst>
                                    <p:set>
                                      <p:cBhvr override="childStyle">
                                        <p:cTn dur="1" fill="hold" display="0" masterRel="nextClick" afterEffect="1"/>
                                        <p:tgtEl>
                                          <p:spTgt spid="54"/>
                                        </p:tgtEl>
                                        <p:attrNameLst>
                                          <p:attrName>style.visibility</p:attrName>
                                        </p:attrNameLst>
                                      </p:cBhvr>
                                      <p:to>
                                        <p:strVal val="hidden"/>
                                      </p:to>
                                    </p:set>
                                  </p:subTnLst>
                                </p:cTn>
                              </p:par>
                              <p:par>
                                <p:cTn id="75" presetID="1" presetClass="entr" presetSubtype="0" fill="hold" nodeType="withEffect">
                                  <p:stCondLst>
                                    <p:cond delay="0"/>
                                  </p:stCondLst>
                                  <p:childTnLst>
                                    <p:set>
                                      <p:cBhvr>
                                        <p:cTn id="76" dur="1" fill="hold">
                                          <p:stCondLst>
                                            <p:cond delay="0"/>
                                          </p:stCondLst>
                                        </p:cTn>
                                        <p:tgtEl>
                                          <p:spTgt spid="57"/>
                                        </p:tgtEl>
                                        <p:attrNameLst>
                                          <p:attrName>style.visibility</p:attrName>
                                        </p:attrNameLst>
                                      </p:cBhvr>
                                      <p:to>
                                        <p:strVal val="visible"/>
                                      </p:to>
                                    </p:set>
                                  </p:childTnLst>
                                  <p:subTnLst>
                                    <p:set>
                                      <p:cBhvr override="childStyle">
                                        <p:cTn dur="1" fill="hold" display="0" masterRel="nextClick" afterEffect="1"/>
                                        <p:tgtEl>
                                          <p:spTgt spid="57"/>
                                        </p:tgtEl>
                                        <p:attrNameLst>
                                          <p:attrName>style.visibility</p:attrName>
                                        </p:attrNameLst>
                                      </p:cBhvr>
                                      <p:to>
                                        <p:strVal val="hidden"/>
                                      </p:to>
                                    </p:set>
                                  </p:subTnLst>
                                </p:cTn>
                              </p:par>
                              <p:par>
                                <p:cTn id="77" presetID="1" presetClass="entr" presetSubtype="0" fill="hold" nodeType="withEffect">
                                  <p:stCondLst>
                                    <p:cond delay="0"/>
                                  </p:stCondLst>
                                  <p:childTnLst>
                                    <p:set>
                                      <p:cBhvr>
                                        <p:cTn id="78" dur="1" fill="hold">
                                          <p:stCondLst>
                                            <p:cond delay="0"/>
                                          </p:stCondLst>
                                        </p:cTn>
                                        <p:tgtEl>
                                          <p:spTgt spid="60"/>
                                        </p:tgtEl>
                                        <p:attrNameLst>
                                          <p:attrName>style.visibility</p:attrName>
                                        </p:attrNameLst>
                                      </p:cBhvr>
                                      <p:to>
                                        <p:strVal val="visible"/>
                                      </p:to>
                                    </p:set>
                                  </p:childTnLst>
                                  <p:subTnLst>
                                    <p:set>
                                      <p:cBhvr override="childStyle">
                                        <p:cTn dur="1" fill="hold" display="0" masterRel="nextClick" afterEffect="1"/>
                                        <p:tgtEl>
                                          <p:spTgt spid="60"/>
                                        </p:tgtEl>
                                        <p:attrNameLst>
                                          <p:attrName>style.visibility</p:attrName>
                                        </p:attrNameLst>
                                      </p:cBhvr>
                                      <p:to>
                                        <p:strVal val="hidden"/>
                                      </p:to>
                                    </p:set>
                                  </p:subTnLst>
                                </p:cTn>
                              </p:par>
                              <p:par>
                                <p:cTn id="79" presetID="1" presetClass="entr" presetSubtype="0" fill="hold" nodeType="withEffect">
                                  <p:stCondLst>
                                    <p:cond delay="0"/>
                                  </p:stCondLst>
                                  <p:childTnLst>
                                    <p:set>
                                      <p:cBhvr>
                                        <p:cTn id="80" dur="1" fill="hold">
                                          <p:stCondLst>
                                            <p:cond delay="0"/>
                                          </p:stCondLst>
                                        </p:cTn>
                                        <p:tgtEl>
                                          <p:spTgt spid="62"/>
                                        </p:tgtEl>
                                        <p:attrNameLst>
                                          <p:attrName>style.visibility</p:attrName>
                                        </p:attrNameLst>
                                      </p:cBhvr>
                                      <p:to>
                                        <p:strVal val="visible"/>
                                      </p:to>
                                    </p:set>
                                  </p:childTnLst>
                                  <p:subTnLst>
                                    <p:set>
                                      <p:cBhvr override="childStyle">
                                        <p:cTn dur="1" fill="hold" display="0" masterRel="nextClick" afterEffect="1"/>
                                        <p:tgtEl>
                                          <p:spTgt spid="62"/>
                                        </p:tgtEl>
                                        <p:attrNameLst>
                                          <p:attrName>style.visibility</p:attrName>
                                        </p:attrNameLst>
                                      </p:cBhvr>
                                      <p:to>
                                        <p:strVal val="hidden"/>
                                      </p:to>
                                    </p:set>
                                  </p:sub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69"/>
                                        </p:tgtEl>
                                        <p:attrNameLst>
                                          <p:attrName>style.visibility</p:attrName>
                                        </p:attrNameLst>
                                      </p:cBhvr>
                                      <p:to>
                                        <p:strVal val="visible"/>
                                      </p:to>
                                    </p:set>
                                  </p:childTnLst>
                                  <p:subTnLst>
                                    <p:set>
                                      <p:cBhvr override="childStyle">
                                        <p:cTn dur="1" fill="hold" display="0" masterRel="nextClick" afterEffect="1"/>
                                        <p:tgtEl>
                                          <p:spTgt spid="69"/>
                                        </p:tgtEl>
                                        <p:attrNameLst>
                                          <p:attrName>style.visibility</p:attrName>
                                        </p:attrNameLst>
                                      </p:cBhvr>
                                      <p:to>
                                        <p:strVal val="hidden"/>
                                      </p:to>
                                    </p:set>
                                  </p:subTnLst>
                                </p:cTn>
                              </p:par>
                              <p:par>
                                <p:cTn id="85" presetID="1" presetClass="entr" presetSubtype="0" fill="hold" nodeType="withEffect">
                                  <p:stCondLst>
                                    <p:cond delay="0"/>
                                  </p:stCondLst>
                                  <p:childTnLst>
                                    <p:set>
                                      <p:cBhvr>
                                        <p:cTn id="86" dur="1" fill="hold">
                                          <p:stCondLst>
                                            <p:cond delay="0"/>
                                          </p:stCondLst>
                                        </p:cTn>
                                        <p:tgtEl>
                                          <p:spTgt spid="70"/>
                                        </p:tgtEl>
                                        <p:attrNameLst>
                                          <p:attrName>style.visibility</p:attrName>
                                        </p:attrNameLst>
                                      </p:cBhvr>
                                      <p:to>
                                        <p:strVal val="visible"/>
                                      </p:to>
                                    </p:set>
                                  </p:childTnLst>
                                  <p:subTnLst>
                                    <p:set>
                                      <p:cBhvr override="childStyle">
                                        <p:cTn dur="1" fill="hold" display="0" masterRel="nextClick" afterEffect="1"/>
                                        <p:tgtEl>
                                          <p:spTgt spid="70"/>
                                        </p:tgtEl>
                                        <p:attrNameLst>
                                          <p:attrName>style.visibility</p:attrName>
                                        </p:attrNameLst>
                                      </p:cBhvr>
                                      <p:to>
                                        <p:strVal val="hidden"/>
                                      </p:to>
                                    </p:set>
                                  </p:subTnLst>
                                </p:cTn>
                              </p:par>
                              <p:par>
                                <p:cTn id="87" presetID="1" presetClass="entr" presetSubtype="0" fill="hold" nodeType="withEffect">
                                  <p:stCondLst>
                                    <p:cond delay="0"/>
                                  </p:stCondLst>
                                  <p:childTnLst>
                                    <p:set>
                                      <p:cBhvr>
                                        <p:cTn id="88" dur="1" fill="hold">
                                          <p:stCondLst>
                                            <p:cond delay="0"/>
                                          </p:stCondLst>
                                        </p:cTn>
                                        <p:tgtEl>
                                          <p:spTgt spid="73"/>
                                        </p:tgtEl>
                                        <p:attrNameLst>
                                          <p:attrName>style.visibility</p:attrName>
                                        </p:attrNameLst>
                                      </p:cBhvr>
                                      <p:to>
                                        <p:strVal val="visible"/>
                                      </p:to>
                                    </p:set>
                                  </p:childTnLst>
                                  <p:subTnLst>
                                    <p:set>
                                      <p:cBhvr override="childStyle">
                                        <p:cTn dur="1" fill="hold" display="0" masterRel="nextClick" afterEffect="1"/>
                                        <p:tgtEl>
                                          <p:spTgt spid="73"/>
                                        </p:tgtEl>
                                        <p:attrNameLst>
                                          <p:attrName>style.visibility</p:attrName>
                                        </p:attrNameLst>
                                      </p:cBhvr>
                                      <p:to>
                                        <p:strVal val="hidden"/>
                                      </p:to>
                                    </p:set>
                                  </p:subTnLst>
                                </p:cTn>
                              </p:par>
                              <p:par>
                                <p:cTn id="89" presetID="1" presetClass="entr" presetSubtype="0" fill="hold" nodeType="withEffect">
                                  <p:stCondLst>
                                    <p:cond delay="0"/>
                                  </p:stCondLst>
                                  <p:childTnLst>
                                    <p:set>
                                      <p:cBhvr>
                                        <p:cTn id="90" dur="1" fill="hold">
                                          <p:stCondLst>
                                            <p:cond delay="0"/>
                                          </p:stCondLst>
                                        </p:cTn>
                                        <p:tgtEl>
                                          <p:spTgt spid="75"/>
                                        </p:tgtEl>
                                        <p:attrNameLst>
                                          <p:attrName>style.visibility</p:attrName>
                                        </p:attrNameLst>
                                      </p:cBhvr>
                                      <p:to>
                                        <p:strVal val="visible"/>
                                      </p:to>
                                    </p:set>
                                  </p:childTnLst>
                                  <p:subTnLst>
                                    <p:set>
                                      <p:cBhvr override="childStyle">
                                        <p:cTn dur="1" fill="hold" display="0" masterRel="nextClick" afterEffect="1"/>
                                        <p:tgtEl>
                                          <p:spTgt spid="75"/>
                                        </p:tgtEl>
                                        <p:attrNameLst>
                                          <p:attrName>style.visibility</p:attrName>
                                        </p:attrNameLst>
                                      </p:cBhvr>
                                      <p:to>
                                        <p:strVal val="hidden"/>
                                      </p:to>
                                    </p:set>
                                  </p:subTnLst>
                                </p:cTn>
                              </p:par>
                              <p:par>
                                <p:cTn id="91" presetID="1" presetClass="entr" presetSubtype="0" fill="hold" nodeType="withEffect">
                                  <p:stCondLst>
                                    <p:cond delay="0"/>
                                  </p:stCondLst>
                                  <p:childTnLst>
                                    <p:set>
                                      <p:cBhvr>
                                        <p:cTn id="92" dur="1" fill="hold">
                                          <p:stCondLst>
                                            <p:cond delay="0"/>
                                          </p:stCondLst>
                                        </p:cTn>
                                        <p:tgtEl>
                                          <p:spTgt spid="77"/>
                                        </p:tgtEl>
                                        <p:attrNameLst>
                                          <p:attrName>style.visibility</p:attrName>
                                        </p:attrNameLst>
                                      </p:cBhvr>
                                      <p:to>
                                        <p:strVal val="visible"/>
                                      </p:to>
                                    </p:set>
                                  </p:childTnLst>
                                  <p:subTnLst>
                                    <p:set>
                                      <p:cBhvr override="childStyle">
                                        <p:cTn dur="1" fill="hold" display="0" masterRel="nextClick" afterEffect="1"/>
                                        <p:tgtEl>
                                          <p:spTgt spid="77"/>
                                        </p:tgtEl>
                                        <p:attrNameLst>
                                          <p:attrName>style.visibility</p:attrName>
                                        </p:attrNameLst>
                                      </p:cBhvr>
                                      <p:to>
                                        <p:strVal val="hidden"/>
                                      </p:to>
                                    </p:set>
                                  </p:subTnLst>
                                </p:cTn>
                              </p:par>
                              <p:par>
                                <p:cTn id="93" presetID="1" presetClass="entr" presetSubtype="0" fill="hold" nodeType="withEffect">
                                  <p:stCondLst>
                                    <p:cond delay="0"/>
                                  </p:stCondLst>
                                  <p:childTnLst>
                                    <p:set>
                                      <p:cBhvr>
                                        <p:cTn id="94" dur="1" fill="hold">
                                          <p:stCondLst>
                                            <p:cond delay="0"/>
                                          </p:stCondLst>
                                        </p:cTn>
                                        <p:tgtEl>
                                          <p:spTgt spid="79"/>
                                        </p:tgtEl>
                                        <p:attrNameLst>
                                          <p:attrName>style.visibility</p:attrName>
                                        </p:attrNameLst>
                                      </p:cBhvr>
                                      <p:to>
                                        <p:strVal val="visible"/>
                                      </p:to>
                                    </p:set>
                                  </p:childTnLst>
                                  <p:subTnLst>
                                    <p:set>
                                      <p:cBhvr override="childStyle">
                                        <p:cTn dur="1" fill="hold" display="0" masterRel="nextClick" afterEffect="1"/>
                                        <p:tgtEl>
                                          <p:spTgt spid="79"/>
                                        </p:tgtEl>
                                        <p:attrNameLst>
                                          <p:attrName>style.visibility</p:attrName>
                                        </p:attrNameLst>
                                      </p:cBhvr>
                                      <p:to>
                                        <p:strVal val="hidden"/>
                                      </p:to>
                                    </p:set>
                                  </p:subTnLst>
                                </p:cTn>
                              </p:par>
                              <p:par>
                                <p:cTn id="95" presetID="1" presetClass="entr" presetSubtype="0" fill="hold" nodeType="withEffect">
                                  <p:stCondLst>
                                    <p:cond delay="0"/>
                                  </p:stCondLst>
                                  <p:childTnLst>
                                    <p:set>
                                      <p:cBhvr>
                                        <p:cTn id="96" dur="1" fill="hold">
                                          <p:stCondLst>
                                            <p:cond delay="0"/>
                                          </p:stCondLst>
                                        </p:cTn>
                                        <p:tgtEl>
                                          <p:spTgt spid="81"/>
                                        </p:tgtEl>
                                        <p:attrNameLst>
                                          <p:attrName>style.visibility</p:attrName>
                                        </p:attrNameLst>
                                      </p:cBhvr>
                                      <p:to>
                                        <p:strVal val="visible"/>
                                      </p:to>
                                    </p:set>
                                  </p:childTnLst>
                                  <p:subTnLst>
                                    <p:set>
                                      <p:cBhvr override="childStyle">
                                        <p:cTn dur="1" fill="hold" display="0" masterRel="nextClick" afterEffect="1"/>
                                        <p:tgtEl>
                                          <p:spTgt spid="81"/>
                                        </p:tgtEl>
                                        <p:attrNameLst>
                                          <p:attrName>style.visibility</p:attrName>
                                        </p:attrNameLst>
                                      </p:cBhvr>
                                      <p:to>
                                        <p:strVal val="hidden"/>
                                      </p:to>
                                    </p:set>
                                  </p:subTnLst>
                                </p:cTn>
                              </p:par>
                              <p:par>
                                <p:cTn id="97" presetID="1" presetClass="entr" presetSubtype="0" fill="hold" nodeType="withEffect">
                                  <p:stCondLst>
                                    <p:cond delay="0"/>
                                  </p:stCondLst>
                                  <p:childTnLst>
                                    <p:set>
                                      <p:cBhvr>
                                        <p:cTn id="98" dur="1" fill="hold">
                                          <p:stCondLst>
                                            <p:cond delay="0"/>
                                          </p:stCondLst>
                                        </p:cTn>
                                        <p:tgtEl>
                                          <p:spTgt spid="83"/>
                                        </p:tgtEl>
                                        <p:attrNameLst>
                                          <p:attrName>style.visibility</p:attrName>
                                        </p:attrNameLst>
                                      </p:cBhvr>
                                      <p:to>
                                        <p:strVal val="visible"/>
                                      </p:to>
                                    </p:set>
                                  </p:childTnLst>
                                  <p:subTnLst>
                                    <p:set>
                                      <p:cBhvr override="childStyle">
                                        <p:cTn dur="1" fill="hold" display="0" masterRel="nextClick" afterEffect="1"/>
                                        <p:tgtEl>
                                          <p:spTgt spid="83"/>
                                        </p:tgtEl>
                                        <p:attrNameLst>
                                          <p:attrName>style.visibility</p:attrName>
                                        </p:attrNameLst>
                                      </p:cBhvr>
                                      <p:to>
                                        <p:strVal val="hidden"/>
                                      </p:to>
                                    </p:set>
                                  </p:subTnLst>
                                </p:cTn>
                              </p:par>
                              <p:par>
                                <p:cTn id="99" presetID="1" presetClass="entr" presetSubtype="0" fill="hold" nodeType="withEffect">
                                  <p:stCondLst>
                                    <p:cond delay="0"/>
                                  </p:stCondLst>
                                  <p:childTnLst>
                                    <p:set>
                                      <p:cBhvr>
                                        <p:cTn id="100" dur="1" fill="hold">
                                          <p:stCondLst>
                                            <p:cond delay="0"/>
                                          </p:stCondLst>
                                        </p:cTn>
                                        <p:tgtEl>
                                          <p:spTgt spid="85"/>
                                        </p:tgtEl>
                                        <p:attrNameLst>
                                          <p:attrName>style.visibility</p:attrName>
                                        </p:attrNameLst>
                                      </p:cBhvr>
                                      <p:to>
                                        <p:strVal val="visible"/>
                                      </p:to>
                                    </p:set>
                                  </p:childTnLst>
                                  <p:subTnLst>
                                    <p:set>
                                      <p:cBhvr override="childStyle">
                                        <p:cTn dur="1" fill="hold" display="0" masterRel="nextClick" afterEffect="1"/>
                                        <p:tgtEl>
                                          <p:spTgt spid="85"/>
                                        </p:tgtEl>
                                        <p:attrNameLst>
                                          <p:attrName>style.visibility</p:attrName>
                                        </p:attrNameLst>
                                      </p:cBhvr>
                                      <p:to>
                                        <p:strVal val="hidden"/>
                                      </p:to>
                                    </p:set>
                                  </p:subTnLst>
                                </p:cTn>
                              </p:par>
                              <p:par>
                                <p:cTn id="101" presetID="1" presetClass="entr" presetSubtype="0" fill="hold" nodeType="withEffect">
                                  <p:stCondLst>
                                    <p:cond delay="0"/>
                                  </p:stCondLst>
                                  <p:childTnLst>
                                    <p:set>
                                      <p:cBhvr>
                                        <p:cTn id="102" dur="1" fill="hold">
                                          <p:stCondLst>
                                            <p:cond delay="0"/>
                                          </p:stCondLst>
                                        </p:cTn>
                                        <p:tgtEl>
                                          <p:spTgt spid="58"/>
                                        </p:tgtEl>
                                        <p:attrNameLst>
                                          <p:attrName>style.visibility</p:attrName>
                                        </p:attrNameLst>
                                      </p:cBhvr>
                                      <p:to>
                                        <p:strVal val="visible"/>
                                      </p:to>
                                    </p:set>
                                  </p:childTnLst>
                                  <p:subTnLst>
                                    <p:set>
                                      <p:cBhvr override="childStyle">
                                        <p:cTn dur="1" fill="hold" display="0" masterRel="nextClick" afterEffect="1"/>
                                        <p:tgtEl>
                                          <p:spTgt spid="58"/>
                                        </p:tgtEl>
                                        <p:attrNameLst>
                                          <p:attrName>style.visibility</p:attrName>
                                        </p:attrNameLst>
                                      </p:cBhvr>
                                      <p:to>
                                        <p:strVal val="hidden"/>
                                      </p:to>
                                    </p:set>
                                  </p:subTnLst>
                                </p:cTn>
                              </p:par>
                              <p:par>
                                <p:cTn id="103" presetID="1" presetClass="entr" presetSubtype="0" fill="hold" nodeType="withEffect">
                                  <p:stCondLst>
                                    <p:cond delay="0"/>
                                  </p:stCondLst>
                                  <p:childTnLst>
                                    <p:set>
                                      <p:cBhvr>
                                        <p:cTn id="104" dur="1" fill="hold">
                                          <p:stCondLst>
                                            <p:cond delay="0"/>
                                          </p:stCondLst>
                                        </p:cTn>
                                        <p:tgtEl>
                                          <p:spTgt spid="59"/>
                                        </p:tgtEl>
                                        <p:attrNameLst>
                                          <p:attrName>style.visibility</p:attrName>
                                        </p:attrNameLst>
                                      </p:cBhvr>
                                      <p:to>
                                        <p:strVal val="visible"/>
                                      </p:to>
                                    </p:set>
                                  </p:childTnLst>
                                  <p:subTnLst>
                                    <p:set>
                                      <p:cBhvr override="childStyle">
                                        <p:cTn dur="1" fill="hold" display="0" masterRel="nextClick" afterEffect="1"/>
                                        <p:tgtEl>
                                          <p:spTgt spid="59"/>
                                        </p:tgtEl>
                                        <p:attrNameLst>
                                          <p:attrName>style.visibility</p:attrName>
                                        </p:attrNameLst>
                                      </p:cBhvr>
                                      <p:to>
                                        <p:strVal val="hidden"/>
                                      </p:to>
                                    </p:set>
                                  </p:subTnLst>
                                </p:cTn>
                              </p:par>
                            </p:childTnLst>
                          </p:cTn>
                        </p:par>
                      </p:childTnLst>
                    </p:cTn>
                  </p:par>
                  <p:par>
                    <p:cTn id="105" fill="hold">
                      <p:stCondLst>
                        <p:cond delay="indefinite"/>
                      </p:stCondLst>
                      <p:childTnLst>
                        <p:par>
                          <p:cTn id="106" fill="hold">
                            <p:stCondLst>
                              <p:cond delay="0"/>
                            </p:stCondLst>
                            <p:childTnLst>
                              <p:par>
                                <p:cTn id="107" presetID="1" presetClass="entr" presetSubtype="0" fill="hold" grpId="0" nodeType="clickEffect">
                                  <p:stCondLst>
                                    <p:cond delay="0"/>
                                  </p:stCondLst>
                                  <p:childTnLst>
                                    <p:set>
                                      <p:cBhvr>
                                        <p:cTn id="108" dur="1" fill="hold">
                                          <p:stCondLst>
                                            <p:cond delay="0"/>
                                          </p:stCondLst>
                                        </p:cTn>
                                        <p:tgtEl>
                                          <p:spTgt spid="87"/>
                                        </p:tgtEl>
                                        <p:attrNameLst>
                                          <p:attrName>style.visibility</p:attrName>
                                        </p:attrNameLst>
                                      </p:cBhvr>
                                      <p:to>
                                        <p:strVal val="visible"/>
                                      </p:to>
                                    </p:set>
                                  </p:childTnLst>
                                </p:cTn>
                              </p:par>
                              <p:par>
                                <p:cTn id="109" presetID="1" presetClass="entr" presetSubtype="0" fill="hold" nodeType="withEffect">
                                  <p:stCondLst>
                                    <p:cond delay="0"/>
                                  </p:stCondLst>
                                  <p:childTnLst>
                                    <p:set>
                                      <p:cBhvr>
                                        <p:cTn id="110" dur="1" fill="hold">
                                          <p:stCondLst>
                                            <p:cond delay="0"/>
                                          </p:stCondLst>
                                        </p:cTn>
                                        <p:tgtEl>
                                          <p:spTgt spid="88"/>
                                        </p:tgtEl>
                                        <p:attrNameLst>
                                          <p:attrName>style.visibility</p:attrName>
                                        </p:attrNameLst>
                                      </p:cBhvr>
                                      <p:to>
                                        <p:strVal val="visible"/>
                                      </p:to>
                                    </p:set>
                                  </p:childTnLst>
                                </p:cTn>
                              </p:par>
                              <p:par>
                                <p:cTn id="111" presetID="1" presetClass="entr" presetSubtype="0" fill="hold" nodeType="withEffect">
                                  <p:stCondLst>
                                    <p:cond delay="0"/>
                                  </p:stCondLst>
                                  <p:childTnLst>
                                    <p:set>
                                      <p:cBhvr>
                                        <p:cTn id="112" dur="1" fill="hold">
                                          <p:stCondLst>
                                            <p:cond delay="0"/>
                                          </p:stCondLst>
                                        </p:cTn>
                                        <p:tgtEl>
                                          <p:spTgt spid="91"/>
                                        </p:tgtEl>
                                        <p:attrNameLst>
                                          <p:attrName>style.visibility</p:attrName>
                                        </p:attrNameLst>
                                      </p:cBhvr>
                                      <p:to>
                                        <p:strVal val="visible"/>
                                      </p:to>
                                    </p:set>
                                  </p:childTnLst>
                                </p:cTn>
                              </p:par>
                              <p:par>
                                <p:cTn id="113" presetID="1" presetClass="entr" presetSubtype="0" fill="hold" nodeType="withEffect">
                                  <p:stCondLst>
                                    <p:cond delay="0"/>
                                  </p:stCondLst>
                                  <p:childTnLst>
                                    <p:set>
                                      <p:cBhvr>
                                        <p:cTn id="114" dur="1" fill="hold">
                                          <p:stCondLst>
                                            <p:cond delay="0"/>
                                          </p:stCondLst>
                                        </p:cTn>
                                        <p:tgtEl>
                                          <p:spTgt spid="93"/>
                                        </p:tgtEl>
                                        <p:attrNameLst>
                                          <p:attrName>style.visibility</p:attrName>
                                        </p:attrNameLst>
                                      </p:cBhvr>
                                      <p:to>
                                        <p:strVal val="visible"/>
                                      </p:to>
                                    </p:set>
                                  </p:childTnLst>
                                </p:cTn>
                              </p:par>
                              <p:par>
                                <p:cTn id="115" presetID="1" presetClass="entr" presetSubtype="0" fill="hold" nodeType="withEffect">
                                  <p:stCondLst>
                                    <p:cond delay="0"/>
                                  </p:stCondLst>
                                  <p:childTnLst>
                                    <p:set>
                                      <p:cBhvr>
                                        <p:cTn id="116" dur="1" fill="hold">
                                          <p:stCondLst>
                                            <p:cond delay="0"/>
                                          </p:stCondLst>
                                        </p:cTn>
                                        <p:tgtEl>
                                          <p:spTgt spid="95"/>
                                        </p:tgtEl>
                                        <p:attrNameLst>
                                          <p:attrName>style.visibility</p:attrName>
                                        </p:attrNameLst>
                                      </p:cBhvr>
                                      <p:to>
                                        <p:strVal val="visible"/>
                                      </p:to>
                                    </p:set>
                                  </p:childTnLst>
                                </p:cTn>
                              </p:par>
                              <p:par>
                                <p:cTn id="117" presetID="1" presetClass="entr" presetSubtype="0" fill="hold" nodeType="withEffect">
                                  <p:stCondLst>
                                    <p:cond delay="0"/>
                                  </p:stCondLst>
                                  <p:childTnLst>
                                    <p:set>
                                      <p:cBhvr>
                                        <p:cTn id="118" dur="1" fill="hold">
                                          <p:stCondLst>
                                            <p:cond delay="0"/>
                                          </p:stCondLst>
                                        </p:cTn>
                                        <p:tgtEl>
                                          <p:spTgt spid="97"/>
                                        </p:tgtEl>
                                        <p:attrNameLst>
                                          <p:attrName>style.visibility</p:attrName>
                                        </p:attrNameLst>
                                      </p:cBhvr>
                                      <p:to>
                                        <p:strVal val="visible"/>
                                      </p:to>
                                    </p:set>
                                  </p:childTnLst>
                                </p:cTn>
                              </p:par>
                              <p:par>
                                <p:cTn id="119" presetID="1" presetClass="entr" presetSubtype="0" fill="hold" nodeType="withEffect">
                                  <p:stCondLst>
                                    <p:cond delay="0"/>
                                  </p:stCondLst>
                                  <p:childTnLst>
                                    <p:set>
                                      <p:cBhvr>
                                        <p:cTn id="120" dur="1" fill="hold">
                                          <p:stCondLst>
                                            <p:cond delay="0"/>
                                          </p:stCondLst>
                                        </p:cTn>
                                        <p:tgtEl>
                                          <p:spTgt spid="99"/>
                                        </p:tgtEl>
                                        <p:attrNameLst>
                                          <p:attrName>style.visibility</p:attrName>
                                        </p:attrNameLst>
                                      </p:cBhvr>
                                      <p:to>
                                        <p:strVal val="visible"/>
                                      </p:to>
                                    </p:set>
                                  </p:childTnLst>
                                </p:cTn>
                              </p:par>
                              <p:par>
                                <p:cTn id="121" presetID="1" presetClass="entr" presetSubtype="0" fill="hold" nodeType="withEffect">
                                  <p:stCondLst>
                                    <p:cond delay="0"/>
                                  </p:stCondLst>
                                  <p:childTnLst>
                                    <p:set>
                                      <p:cBhvr>
                                        <p:cTn id="122" dur="1" fill="hold">
                                          <p:stCondLst>
                                            <p:cond delay="0"/>
                                          </p:stCondLst>
                                        </p:cTn>
                                        <p:tgtEl>
                                          <p:spTgt spid="101"/>
                                        </p:tgtEl>
                                        <p:attrNameLst>
                                          <p:attrName>style.visibility</p:attrName>
                                        </p:attrNameLst>
                                      </p:cBhvr>
                                      <p:to>
                                        <p:strVal val="visible"/>
                                      </p:to>
                                    </p:set>
                                  </p:childTnLst>
                                </p:cTn>
                              </p:par>
                              <p:par>
                                <p:cTn id="123" presetID="1" presetClass="entr" presetSubtype="0" fill="hold" nodeType="withEffect">
                                  <p:stCondLst>
                                    <p:cond delay="0"/>
                                  </p:stCondLst>
                                  <p:childTnLst>
                                    <p:set>
                                      <p:cBhvr>
                                        <p:cTn id="124" dur="1" fill="hold">
                                          <p:stCondLst>
                                            <p:cond delay="0"/>
                                          </p:stCondLst>
                                        </p:cTn>
                                        <p:tgtEl>
                                          <p:spTgt spid="1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35" grpId="0"/>
      <p:bldP spid="48" grpId="0"/>
      <p:bldP spid="69" grpId="0"/>
      <p:bldP spid="87" grpId="0"/>
      <p:bldP spid="5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Arrow Connector 5">
            <a:extLst>
              <a:ext uri="{FF2B5EF4-FFF2-40B4-BE49-F238E27FC236}">
                <a16:creationId xmlns:a16="http://schemas.microsoft.com/office/drawing/2014/main" id="{B44C76CD-B00F-4A1A-B725-A43623A73076}"/>
              </a:ext>
            </a:extLst>
          </p:cNvPr>
          <p:cNvCxnSpPr/>
          <p:nvPr/>
        </p:nvCxnSpPr>
        <p:spPr>
          <a:xfrm>
            <a:off x="4698599" y="1952977"/>
            <a:ext cx="1160021"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grpSp>
        <p:nvGrpSpPr>
          <p:cNvPr id="7" name="Group 14">
            <a:extLst>
              <a:ext uri="{FF2B5EF4-FFF2-40B4-BE49-F238E27FC236}">
                <a16:creationId xmlns:a16="http://schemas.microsoft.com/office/drawing/2014/main" id="{7E30A220-781D-45CC-A41D-FC673E80EDDB}"/>
              </a:ext>
            </a:extLst>
          </p:cNvPr>
          <p:cNvGrpSpPr>
            <a:grpSpLocks/>
          </p:cNvGrpSpPr>
          <p:nvPr/>
        </p:nvGrpSpPr>
        <p:grpSpPr bwMode="auto">
          <a:xfrm>
            <a:off x="555719" y="1585427"/>
            <a:ext cx="223081" cy="617148"/>
            <a:chOff x="762000" y="1600200"/>
            <a:chExt cx="304800" cy="762000"/>
          </a:xfrm>
        </p:grpSpPr>
        <p:cxnSp>
          <p:nvCxnSpPr>
            <p:cNvPr id="50" name="Straight Connector 49">
              <a:extLst>
                <a:ext uri="{FF2B5EF4-FFF2-40B4-BE49-F238E27FC236}">
                  <a16:creationId xmlns:a16="http://schemas.microsoft.com/office/drawing/2014/main" id="{9F3CBF3F-FBCD-4DA2-9F28-7DE27B9D115A}"/>
                </a:ext>
              </a:extLst>
            </p:cNvPr>
            <p:cNvCxnSpPr/>
            <p:nvPr/>
          </p:nvCxnSpPr>
          <p:spPr>
            <a:xfrm>
              <a:off x="914400" y="1600200"/>
              <a:ext cx="0" cy="457200"/>
            </a:xfrm>
            <a:prstGeom prst="line">
              <a:avLst/>
            </a:prstGeom>
            <a:ln w="41275"/>
          </p:spPr>
          <p:style>
            <a:lnRef idx="2">
              <a:schemeClr val="accent1"/>
            </a:lnRef>
            <a:fillRef idx="0">
              <a:schemeClr val="accent1"/>
            </a:fillRef>
            <a:effectRef idx="1">
              <a:schemeClr val="accent1"/>
            </a:effectRef>
            <a:fontRef idx="minor">
              <a:schemeClr val="tx1"/>
            </a:fontRef>
          </p:style>
        </p:cxnSp>
        <p:sp>
          <p:nvSpPr>
            <p:cNvPr id="51" name="Rectangle 50">
              <a:extLst>
                <a:ext uri="{FF2B5EF4-FFF2-40B4-BE49-F238E27FC236}">
                  <a16:creationId xmlns:a16="http://schemas.microsoft.com/office/drawing/2014/main" id="{224579C6-69C2-45EE-ABE8-08404CC41C87}"/>
                </a:ext>
              </a:extLst>
            </p:cNvPr>
            <p:cNvSpPr/>
            <p:nvPr/>
          </p:nvSpPr>
          <p:spPr>
            <a:xfrm>
              <a:off x="762000" y="2057400"/>
              <a:ext cx="304800" cy="304800"/>
            </a:xfrm>
            <a:prstGeom prst="rect">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sz="1800">
                <a:solidFill>
                  <a:srgbClr val="002060"/>
                </a:solidFill>
              </a:endParaRPr>
            </a:p>
          </p:txBody>
        </p:sp>
      </p:grpSp>
      <p:cxnSp>
        <p:nvCxnSpPr>
          <p:cNvPr id="8" name="Straight Arrow Connector 7">
            <a:extLst>
              <a:ext uri="{FF2B5EF4-FFF2-40B4-BE49-F238E27FC236}">
                <a16:creationId xmlns:a16="http://schemas.microsoft.com/office/drawing/2014/main" id="{453E3DC4-2019-4685-9289-15A57C8A5621}"/>
              </a:ext>
            </a:extLst>
          </p:cNvPr>
          <p:cNvCxnSpPr/>
          <p:nvPr/>
        </p:nvCxnSpPr>
        <p:spPr>
          <a:xfrm>
            <a:off x="890341" y="1955716"/>
            <a:ext cx="501932"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79D5E7A1-E710-4A11-8E60-9B5E0C38B3E8}"/>
              </a:ext>
            </a:extLst>
          </p:cNvPr>
          <p:cNvCxnSpPr/>
          <p:nvPr/>
        </p:nvCxnSpPr>
        <p:spPr>
          <a:xfrm>
            <a:off x="2339621" y="1975375"/>
            <a:ext cx="981556"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grpSp>
        <p:nvGrpSpPr>
          <p:cNvPr id="10" name="Group 34">
            <a:extLst>
              <a:ext uri="{FF2B5EF4-FFF2-40B4-BE49-F238E27FC236}">
                <a16:creationId xmlns:a16="http://schemas.microsoft.com/office/drawing/2014/main" id="{2E52FBC8-C33D-4102-89D9-2A44BF7C0292}"/>
              </a:ext>
            </a:extLst>
          </p:cNvPr>
          <p:cNvGrpSpPr>
            <a:grpSpLocks/>
          </p:cNvGrpSpPr>
          <p:nvPr/>
        </p:nvGrpSpPr>
        <p:grpSpPr bwMode="auto">
          <a:xfrm>
            <a:off x="1280732" y="1585427"/>
            <a:ext cx="892324" cy="678863"/>
            <a:chOff x="1676400" y="1600200"/>
            <a:chExt cx="1219200" cy="838200"/>
          </a:xfrm>
        </p:grpSpPr>
        <p:grpSp>
          <p:nvGrpSpPr>
            <p:cNvPr id="43" name="Group 24">
              <a:extLst>
                <a:ext uri="{FF2B5EF4-FFF2-40B4-BE49-F238E27FC236}">
                  <a16:creationId xmlns:a16="http://schemas.microsoft.com/office/drawing/2014/main" id="{DF51E7D8-B4A3-420B-9893-2DD677D9D0A8}"/>
                </a:ext>
              </a:extLst>
            </p:cNvPr>
            <p:cNvGrpSpPr>
              <a:grpSpLocks/>
            </p:cNvGrpSpPr>
            <p:nvPr/>
          </p:nvGrpSpPr>
          <p:grpSpPr bwMode="auto">
            <a:xfrm>
              <a:off x="1905000" y="1600200"/>
              <a:ext cx="762000" cy="838200"/>
              <a:chOff x="533400" y="1600200"/>
              <a:chExt cx="762000" cy="838200"/>
            </a:xfrm>
          </p:grpSpPr>
          <p:sp>
            <p:nvSpPr>
              <p:cNvPr id="46" name="Rounded Rectangle 3">
                <a:extLst>
                  <a:ext uri="{FF2B5EF4-FFF2-40B4-BE49-F238E27FC236}">
                    <a16:creationId xmlns:a16="http://schemas.microsoft.com/office/drawing/2014/main" id="{ECBA483F-0F93-48E7-A248-72F9356D6EE7}"/>
                  </a:ext>
                </a:extLst>
              </p:cNvPr>
              <p:cNvSpPr/>
              <p:nvPr/>
            </p:nvSpPr>
            <p:spPr>
              <a:xfrm>
                <a:off x="533400" y="1600200"/>
                <a:ext cx="762000" cy="838200"/>
              </a:xfrm>
              <a:prstGeom prst="roundRect">
                <a:avLst/>
              </a:prstGeom>
              <a:noFill/>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sz="1800">
                  <a:solidFill>
                    <a:srgbClr val="002060"/>
                  </a:solidFill>
                </a:endParaRPr>
              </a:p>
            </p:txBody>
          </p:sp>
          <p:grpSp>
            <p:nvGrpSpPr>
              <p:cNvPr id="47" name="Group 13">
                <a:extLst>
                  <a:ext uri="{FF2B5EF4-FFF2-40B4-BE49-F238E27FC236}">
                    <a16:creationId xmlns:a16="http://schemas.microsoft.com/office/drawing/2014/main" id="{9E4FE08F-8138-47CF-8923-1627C5CE9B1F}"/>
                  </a:ext>
                </a:extLst>
              </p:cNvPr>
              <p:cNvGrpSpPr>
                <a:grpSpLocks/>
              </p:cNvGrpSpPr>
              <p:nvPr/>
            </p:nvGrpSpPr>
            <p:grpSpPr bwMode="auto">
              <a:xfrm>
                <a:off x="762000" y="1600200"/>
                <a:ext cx="304800" cy="762000"/>
                <a:chOff x="762000" y="1600200"/>
                <a:chExt cx="304800" cy="762000"/>
              </a:xfrm>
            </p:grpSpPr>
            <p:cxnSp>
              <p:nvCxnSpPr>
                <p:cNvPr id="48" name="Straight Connector 47">
                  <a:extLst>
                    <a:ext uri="{FF2B5EF4-FFF2-40B4-BE49-F238E27FC236}">
                      <a16:creationId xmlns:a16="http://schemas.microsoft.com/office/drawing/2014/main" id="{8C34467C-E3D7-44B7-A832-1B2B1C766679}"/>
                    </a:ext>
                  </a:extLst>
                </p:cNvPr>
                <p:cNvCxnSpPr>
                  <a:stCxn id="46" idx="0"/>
                </p:cNvCxnSpPr>
                <p:nvPr/>
              </p:nvCxnSpPr>
              <p:spPr>
                <a:xfrm>
                  <a:off x="914400" y="1600200"/>
                  <a:ext cx="0" cy="457200"/>
                </a:xfrm>
                <a:prstGeom prst="line">
                  <a:avLst/>
                </a:prstGeom>
                <a:ln w="41275"/>
              </p:spPr>
              <p:style>
                <a:lnRef idx="2">
                  <a:schemeClr val="accent1"/>
                </a:lnRef>
                <a:fillRef idx="0">
                  <a:schemeClr val="accent1"/>
                </a:fillRef>
                <a:effectRef idx="1">
                  <a:schemeClr val="accent1"/>
                </a:effectRef>
                <a:fontRef idx="minor">
                  <a:schemeClr val="tx1"/>
                </a:fontRef>
              </p:style>
            </p:cxnSp>
            <p:sp>
              <p:nvSpPr>
                <p:cNvPr id="49" name="Rectangle 48">
                  <a:extLst>
                    <a:ext uri="{FF2B5EF4-FFF2-40B4-BE49-F238E27FC236}">
                      <a16:creationId xmlns:a16="http://schemas.microsoft.com/office/drawing/2014/main" id="{67C1C954-D516-42DC-B96F-7D598C71A631}"/>
                    </a:ext>
                  </a:extLst>
                </p:cNvPr>
                <p:cNvSpPr/>
                <p:nvPr/>
              </p:nvSpPr>
              <p:spPr>
                <a:xfrm>
                  <a:off x="762000" y="2057400"/>
                  <a:ext cx="304800" cy="304800"/>
                </a:xfrm>
                <a:prstGeom prst="rect">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sz="1800">
                    <a:solidFill>
                      <a:srgbClr val="002060"/>
                    </a:solidFill>
                  </a:endParaRPr>
                </a:p>
              </p:txBody>
            </p:sp>
          </p:grpSp>
        </p:grpSp>
        <p:cxnSp>
          <p:nvCxnSpPr>
            <p:cNvPr id="44" name="Straight Connector 43">
              <a:extLst>
                <a:ext uri="{FF2B5EF4-FFF2-40B4-BE49-F238E27FC236}">
                  <a16:creationId xmlns:a16="http://schemas.microsoft.com/office/drawing/2014/main" id="{F444B488-4C0E-4115-9D65-28F534E4D130}"/>
                </a:ext>
              </a:extLst>
            </p:cNvPr>
            <p:cNvCxnSpPr/>
            <p:nvPr/>
          </p:nvCxnSpPr>
          <p:spPr>
            <a:xfrm>
              <a:off x="2590800" y="1600200"/>
              <a:ext cx="3048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55632BC0-E06C-4FC4-B760-47C05F17C7A0}"/>
                </a:ext>
              </a:extLst>
            </p:cNvPr>
            <p:cNvCxnSpPr/>
            <p:nvPr/>
          </p:nvCxnSpPr>
          <p:spPr>
            <a:xfrm>
              <a:off x="1676400" y="1600200"/>
              <a:ext cx="304800" cy="0"/>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11" name="Group 35">
            <a:extLst>
              <a:ext uri="{FF2B5EF4-FFF2-40B4-BE49-F238E27FC236}">
                <a16:creationId xmlns:a16="http://schemas.microsoft.com/office/drawing/2014/main" id="{83F1692C-6448-449D-95E0-FB27D46897A0}"/>
              </a:ext>
            </a:extLst>
          </p:cNvPr>
          <p:cNvGrpSpPr>
            <a:grpSpLocks/>
          </p:cNvGrpSpPr>
          <p:nvPr/>
        </p:nvGrpSpPr>
        <p:grpSpPr bwMode="auto">
          <a:xfrm>
            <a:off x="3593130" y="1585427"/>
            <a:ext cx="892326" cy="678863"/>
            <a:chOff x="2119230" y="1600200"/>
            <a:chExt cx="1219201" cy="838200"/>
          </a:xfrm>
        </p:grpSpPr>
        <p:grpSp>
          <p:nvGrpSpPr>
            <p:cNvPr id="36" name="Group 36">
              <a:extLst>
                <a:ext uri="{FF2B5EF4-FFF2-40B4-BE49-F238E27FC236}">
                  <a16:creationId xmlns:a16="http://schemas.microsoft.com/office/drawing/2014/main" id="{D560FF09-76AD-4EA4-B1E0-C74E2713FF0F}"/>
                </a:ext>
              </a:extLst>
            </p:cNvPr>
            <p:cNvGrpSpPr>
              <a:grpSpLocks/>
            </p:cNvGrpSpPr>
            <p:nvPr/>
          </p:nvGrpSpPr>
          <p:grpSpPr bwMode="auto">
            <a:xfrm>
              <a:off x="2347832" y="1600200"/>
              <a:ext cx="762001" cy="838200"/>
              <a:chOff x="976232" y="1600200"/>
              <a:chExt cx="762001" cy="838200"/>
            </a:xfrm>
          </p:grpSpPr>
          <p:sp>
            <p:nvSpPr>
              <p:cNvPr id="39" name="Rounded Rectangle 39">
                <a:extLst>
                  <a:ext uri="{FF2B5EF4-FFF2-40B4-BE49-F238E27FC236}">
                    <a16:creationId xmlns:a16="http://schemas.microsoft.com/office/drawing/2014/main" id="{76B57EB0-BD56-4140-BB89-635C0BDE79B0}"/>
                  </a:ext>
                </a:extLst>
              </p:cNvPr>
              <p:cNvSpPr/>
              <p:nvPr/>
            </p:nvSpPr>
            <p:spPr>
              <a:xfrm>
                <a:off x="976232" y="1600200"/>
                <a:ext cx="762001" cy="838200"/>
              </a:xfrm>
              <a:prstGeom prst="roundRect">
                <a:avLst/>
              </a:prstGeom>
              <a:noFill/>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sz="1800">
                  <a:solidFill>
                    <a:srgbClr val="002060"/>
                  </a:solidFill>
                </a:endParaRPr>
              </a:p>
            </p:txBody>
          </p:sp>
          <p:grpSp>
            <p:nvGrpSpPr>
              <p:cNvPr id="40" name="Group 40">
                <a:extLst>
                  <a:ext uri="{FF2B5EF4-FFF2-40B4-BE49-F238E27FC236}">
                    <a16:creationId xmlns:a16="http://schemas.microsoft.com/office/drawing/2014/main" id="{579D9419-C069-4EE5-8D3A-0538B3FBFD6E}"/>
                  </a:ext>
                </a:extLst>
              </p:cNvPr>
              <p:cNvGrpSpPr>
                <a:grpSpLocks/>
              </p:cNvGrpSpPr>
              <p:nvPr/>
            </p:nvGrpSpPr>
            <p:grpSpPr bwMode="auto">
              <a:xfrm>
                <a:off x="1204826" y="1600200"/>
                <a:ext cx="304799" cy="762000"/>
                <a:chOff x="1204826" y="1600200"/>
                <a:chExt cx="304799" cy="762000"/>
              </a:xfrm>
            </p:grpSpPr>
            <p:cxnSp>
              <p:nvCxnSpPr>
                <p:cNvPr id="41" name="Straight Connector 40">
                  <a:extLst>
                    <a:ext uri="{FF2B5EF4-FFF2-40B4-BE49-F238E27FC236}">
                      <a16:creationId xmlns:a16="http://schemas.microsoft.com/office/drawing/2014/main" id="{31B23497-7721-4468-B1A7-84EAC2C19BF8}"/>
                    </a:ext>
                  </a:extLst>
                </p:cNvPr>
                <p:cNvCxnSpPr>
                  <a:stCxn id="39" idx="0"/>
                </p:cNvCxnSpPr>
                <p:nvPr/>
              </p:nvCxnSpPr>
              <p:spPr>
                <a:xfrm>
                  <a:off x="1357232" y="1600200"/>
                  <a:ext cx="0" cy="457199"/>
                </a:xfrm>
                <a:prstGeom prst="line">
                  <a:avLst/>
                </a:prstGeom>
                <a:ln w="41275"/>
              </p:spPr>
              <p:style>
                <a:lnRef idx="2">
                  <a:schemeClr val="accent1"/>
                </a:lnRef>
                <a:fillRef idx="0">
                  <a:schemeClr val="accent1"/>
                </a:fillRef>
                <a:effectRef idx="1">
                  <a:schemeClr val="accent1"/>
                </a:effectRef>
                <a:fontRef idx="minor">
                  <a:schemeClr val="tx1"/>
                </a:fontRef>
              </p:style>
            </p:cxnSp>
            <p:sp>
              <p:nvSpPr>
                <p:cNvPr id="42" name="Rectangle 41">
                  <a:extLst>
                    <a:ext uri="{FF2B5EF4-FFF2-40B4-BE49-F238E27FC236}">
                      <a16:creationId xmlns:a16="http://schemas.microsoft.com/office/drawing/2014/main" id="{4EFDBF83-BB29-4706-AA0C-D989ABB3DAF1}"/>
                    </a:ext>
                  </a:extLst>
                </p:cNvPr>
                <p:cNvSpPr/>
                <p:nvPr/>
              </p:nvSpPr>
              <p:spPr>
                <a:xfrm>
                  <a:off x="1204826" y="2057399"/>
                  <a:ext cx="304799" cy="304801"/>
                </a:xfrm>
                <a:prstGeom prst="rect">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sz="1800">
                    <a:solidFill>
                      <a:srgbClr val="002060"/>
                    </a:solidFill>
                  </a:endParaRPr>
                </a:p>
              </p:txBody>
            </p:sp>
          </p:grpSp>
        </p:grpSp>
        <p:cxnSp>
          <p:nvCxnSpPr>
            <p:cNvPr id="37" name="Straight Connector 36">
              <a:extLst>
                <a:ext uri="{FF2B5EF4-FFF2-40B4-BE49-F238E27FC236}">
                  <a16:creationId xmlns:a16="http://schemas.microsoft.com/office/drawing/2014/main" id="{6B4E75D9-B19F-4682-90D3-9A667181F61F}"/>
                </a:ext>
              </a:extLst>
            </p:cNvPr>
            <p:cNvCxnSpPr/>
            <p:nvPr/>
          </p:nvCxnSpPr>
          <p:spPr>
            <a:xfrm>
              <a:off x="3033631" y="1600200"/>
              <a:ext cx="3048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A8C9EBBE-6597-4570-B019-E186B2B69F50}"/>
                </a:ext>
              </a:extLst>
            </p:cNvPr>
            <p:cNvCxnSpPr/>
            <p:nvPr/>
          </p:nvCxnSpPr>
          <p:spPr>
            <a:xfrm>
              <a:off x="2119230" y="1600200"/>
              <a:ext cx="304800" cy="0"/>
            </a:xfrm>
            <a:prstGeom prst="line">
              <a:avLst/>
            </a:prstGeom>
          </p:spPr>
          <p:style>
            <a:lnRef idx="2">
              <a:schemeClr val="accent1"/>
            </a:lnRef>
            <a:fillRef idx="0">
              <a:schemeClr val="accent1"/>
            </a:fillRef>
            <a:effectRef idx="1">
              <a:schemeClr val="accent1"/>
            </a:effectRef>
            <a:fontRef idx="minor">
              <a:schemeClr val="tx1"/>
            </a:fontRef>
          </p:style>
        </p:cxnSp>
      </p:grpSp>
      <p:sp>
        <p:nvSpPr>
          <p:cNvPr id="12" name="Rounded Rectangle 43">
            <a:extLst>
              <a:ext uri="{FF2B5EF4-FFF2-40B4-BE49-F238E27FC236}">
                <a16:creationId xmlns:a16="http://schemas.microsoft.com/office/drawing/2014/main" id="{C9116AAA-F2AA-44DA-9B7C-8F1737B77D39}"/>
              </a:ext>
            </a:extLst>
          </p:cNvPr>
          <p:cNvSpPr/>
          <p:nvPr/>
        </p:nvSpPr>
        <p:spPr bwMode="auto">
          <a:xfrm>
            <a:off x="3760442" y="1770572"/>
            <a:ext cx="557704" cy="493718"/>
          </a:xfrm>
          <a:prstGeom prst="roundRect">
            <a:avLst/>
          </a:prstGeom>
          <a:solidFill>
            <a:srgbClr val="996633">
              <a:alpha val="33725"/>
            </a:srgbClr>
          </a:solidFill>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sz="1800">
              <a:solidFill>
                <a:srgbClr val="002060"/>
              </a:solidFill>
            </a:endParaRPr>
          </a:p>
        </p:txBody>
      </p:sp>
      <p:sp>
        <p:nvSpPr>
          <p:cNvPr id="13" name="TextBox 44">
            <a:extLst>
              <a:ext uri="{FF2B5EF4-FFF2-40B4-BE49-F238E27FC236}">
                <a16:creationId xmlns:a16="http://schemas.microsoft.com/office/drawing/2014/main" id="{4714B358-6D15-46CD-BC3F-88624DAC8681}"/>
              </a:ext>
            </a:extLst>
          </p:cNvPr>
          <p:cNvSpPr txBox="1">
            <a:spLocks noChangeArrowheads="1"/>
          </p:cNvSpPr>
          <p:nvPr/>
        </p:nvSpPr>
        <p:spPr bwMode="auto">
          <a:xfrm>
            <a:off x="4729625" y="1573580"/>
            <a:ext cx="1147000" cy="314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1800" dirty="0">
                <a:solidFill>
                  <a:srgbClr val="002060"/>
                </a:solidFill>
                <a:latin typeface="Calibri" panose="020F0502020204030204" pitchFamily="34" charset="0"/>
              </a:rPr>
              <a:t>30°C, 48 h</a:t>
            </a:r>
          </a:p>
        </p:txBody>
      </p:sp>
      <p:sp>
        <p:nvSpPr>
          <p:cNvPr id="14" name="TextBox 45">
            <a:extLst>
              <a:ext uri="{FF2B5EF4-FFF2-40B4-BE49-F238E27FC236}">
                <a16:creationId xmlns:a16="http://schemas.microsoft.com/office/drawing/2014/main" id="{A5D71342-6ED4-4684-88A8-679891729A3C}"/>
              </a:ext>
            </a:extLst>
          </p:cNvPr>
          <p:cNvSpPr txBox="1">
            <a:spLocks noChangeArrowheads="1"/>
          </p:cNvSpPr>
          <p:nvPr/>
        </p:nvSpPr>
        <p:spPr bwMode="auto">
          <a:xfrm>
            <a:off x="2412208" y="1314258"/>
            <a:ext cx="921537" cy="549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1800" dirty="0">
                <a:solidFill>
                  <a:srgbClr val="002060"/>
                </a:solidFill>
                <a:latin typeface="Calibri" panose="020F0502020204030204" pitchFamily="34" charset="0"/>
              </a:rPr>
              <a:t>Add 100 ml</a:t>
            </a:r>
          </a:p>
          <a:p>
            <a:pPr algn="ctr" eaLnBrk="1" hangingPunct="1">
              <a:spcBef>
                <a:spcPct val="0"/>
              </a:spcBef>
              <a:buFontTx/>
              <a:buNone/>
            </a:pPr>
            <a:r>
              <a:rPr lang="en-US" altLang="en-US" sz="1800" dirty="0">
                <a:solidFill>
                  <a:srgbClr val="002060"/>
                </a:solidFill>
                <a:latin typeface="Calibri" panose="020F0502020204030204" pitchFamily="34" charset="0"/>
              </a:rPr>
              <a:t>UVM broth</a:t>
            </a:r>
          </a:p>
        </p:txBody>
      </p:sp>
      <p:sp>
        <p:nvSpPr>
          <p:cNvPr id="15" name="TextBox 53">
            <a:extLst>
              <a:ext uri="{FF2B5EF4-FFF2-40B4-BE49-F238E27FC236}">
                <a16:creationId xmlns:a16="http://schemas.microsoft.com/office/drawing/2014/main" id="{3334DB02-B078-46F0-964F-2144397C1E81}"/>
              </a:ext>
            </a:extLst>
          </p:cNvPr>
          <p:cNvSpPr txBox="1">
            <a:spLocks noChangeArrowheads="1"/>
          </p:cNvSpPr>
          <p:nvPr/>
        </p:nvSpPr>
        <p:spPr bwMode="auto">
          <a:xfrm>
            <a:off x="179597" y="6185430"/>
            <a:ext cx="8863317" cy="5847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600" u="sng" dirty="0">
                <a:solidFill>
                  <a:srgbClr val="002060"/>
                </a:solidFill>
                <a:latin typeface="Calibri" panose="020F0502020204030204" pitchFamily="34" charset="0"/>
              </a:rPr>
              <a:t>Confirm colonies</a:t>
            </a:r>
            <a:r>
              <a:rPr lang="en-US" altLang="en-US" sz="1600" dirty="0">
                <a:solidFill>
                  <a:srgbClr val="002060"/>
                </a:solidFill>
                <a:latin typeface="Calibri" panose="020F0502020204030204" pitchFamily="34" charset="0"/>
              </a:rPr>
              <a:t>:   CAMP test, catalase, hemolysis, Gram stain, serology, VITEK</a:t>
            </a:r>
          </a:p>
          <a:p>
            <a:pPr eaLnBrk="1" hangingPunct="1">
              <a:spcBef>
                <a:spcPct val="0"/>
              </a:spcBef>
              <a:buFontTx/>
              <a:buNone/>
            </a:pPr>
            <a:r>
              <a:rPr lang="en-US" altLang="en-US" sz="1600" dirty="0">
                <a:solidFill>
                  <a:srgbClr val="002060"/>
                </a:solidFill>
                <a:latin typeface="Calibri" panose="020F0502020204030204" pitchFamily="34" charset="0"/>
              </a:rPr>
              <a:t>(All confirmed colonies are WGS)</a:t>
            </a:r>
          </a:p>
        </p:txBody>
      </p:sp>
      <p:grpSp>
        <p:nvGrpSpPr>
          <p:cNvPr id="16" name="Group 1">
            <a:extLst>
              <a:ext uri="{FF2B5EF4-FFF2-40B4-BE49-F238E27FC236}">
                <a16:creationId xmlns:a16="http://schemas.microsoft.com/office/drawing/2014/main" id="{F3F81936-7652-4B7A-8643-92ACCF753F9D}"/>
              </a:ext>
            </a:extLst>
          </p:cNvPr>
          <p:cNvGrpSpPr>
            <a:grpSpLocks/>
          </p:cNvGrpSpPr>
          <p:nvPr/>
        </p:nvGrpSpPr>
        <p:grpSpPr bwMode="auto">
          <a:xfrm>
            <a:off x="5904273" y="4627315"/>
            <a:ext cx="2554360" cy="1375613"/>
            <a:chOff x="7573913" y="3524618"/>
            <a:chExt cx="2758431" cy="1543535"/>
          </a:xfrm>
        </p:grpSpPr>
        <p:sp>
          <p:nvSpPr>
            <p:cNvPr id="27" name="TextBox 48">
              <a:extLst>
                <a:ext uri="{FF2B5EF4-FFF2-40B4-BE49-F238E27FC236}">
                  <a16:creationId xmlns:a16="http://schemas.microsoft.com/office/drawing/2014/main" id="{3AFC716B-AFC8-4AEB-AC8F-06B99D279AF3}"/>
                </a:ext>
              </a:extLst>
            </p:cNvPr>
            <p:cNvSpPr txBox="1">
              <a:spLocks noChangeArrowheads="1"/>
            </p:cNvSpPr>
            <p:nvPr/>
          </p:nvSpPr>
          <p:spPr bwMode="auto">
            <a:xfrm>
              <a:off x="7585018" y="4612135"/>
              <a:ext cx="1024720" cy="456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1800" dirty="0">
                  <a:solidFill>
                    <a:srgbClr val="002060"/>
                  </a:solidFill>
                  <a:latin typeface="Calibri" panose="020F0502020204030204" pitchFamily="34" charset="0"/>
                </a:rPr>
                <a:t>RAPID</a:t>
              </a:r>
            </a:p>
          </p:txBody>
        </p:sp>
        <p:sp>
          <p:nvSpPr>
            <p:cNvPr id="28" name="Oval 27">
              <a:extLst>
                <a:ext uri="{FF2B5EF4-FFF2-40B4-BE49-F238E27FC236}">
                  <a16:creationId xmlns:a16="http://schemas.microsoft.com/office/drawing/2014/main" id="{F55AC8D5-4A16-47DD-91C5-CF28EB0374B9}"/>
                </a:ext>
              </a:extLst>
            </p:cNvPr>
            <p:cNvSpPr/>
            <p:nvPr/>
          </p:nvSpPr>
          <p:spPr>
            <a:xfrm>
              <a:off x="7573913" y="3524618"/>
              <a:ext cx="978299" cy="976738"/>
            </a:xfrm>
            <a:prstGeom prst="ellipse">
              <a:avLst/>
            </a:prstGeom>
            <a:solidFill>
              <a:srgbClr val="FF5050"/>
            </a:solidFill>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sz="1800">
                <a:solidFill>
                  <a:srgbClr val="002060"/>
                </a:solidFill>
              </a:endParaRPr>
            </a:p>
          </p:txBody>
        </p:sp>
        <p:sp>
          <p:nvSpPr>
            <p:cNvPr id="29" name="Oval 28">
              <a:extLst>
                <a:ext uri="{FF2B5EF4-FFF2-40B4-BE49-F238E27FC236}">
                  <a16:creationId xmlns:a16="http://schemas.microsoft.com/office/drawing/2014/main" id="{8EAA5345-6308-494A-B17A-8F6F6F01E3EB}"/>
                </a:ext>
              </a:extLst>
            </p:cNvPr>
            <p:cNvSpPr/>
            <p:nvPr/>
          </p:nvSpPr>
          <p:spPr>
            <a:xfrm>
              <a:off x="9299755" y="3528014"/>
              <a:ext cx="1015270" cy="1038381"/>
            </a:xfrm>
            <a:prstGeom prst="ellipse">
              <a:avLst/>
            </a:prstGeom>
            <a:solidFill>
              <a:srgbClr val="CC0000"/>
            </a:solidFill>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sz="1800">
                <a:solidFill>
                  <a:srgbClr val="002060"/>
                </a:solidFill>
              </a:endParaRPr>
            </a:p>
          </p:txBody>
        </p:sp>
        <p:sp>
          <p:nvSpPr>
            <p:cNvPr id="30" name="Oval 29">
              <a:extLst>
                <a:ext uri="{FF2B5EF4-FFF2-40B4-BE49-F238E27FC236}">
                  <a16:creationId xmlns:a16="http://schemas.microsoft.com/office/drawing/2014/main" id="{AA568165-58EA-404F-9C3C-E8127C1AB27C}"/>
                </a:ext>
              </a:extLst>
            </p:cNvPr>
            <p:cNvSpPr/>
            <p:nvPr/>
          </p:nvSpPr>
          <p:spPr>
            <a:xfrm>
              <a:off x="7861269" y="4069531"/>
              <a:ext cx="76200" cy="76200"/>
            </a:xfrm>
            <a:prstGeom prst="ellipse">
              <a:avLst/>
            </a:prstGeom>
            <a:solidFill>
              <a:schemeClr val="tx2">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sz="1800">
                <a:solidFill>
                  <a:srgbClr val="002060"/>
                </a:solidFill>
              </a:endParaRPr>
            </a:p>
          </p:txBody>
        </p:sp>
        <p:sp>
          <p:nvSpPr>
            <p:cNvPr id="31" name="Oval 30">
              <a:extLst>
                <a:ext uri="{FF2B5EF4-FFF2-40B4-BE49-F238E27FC236}">
                  <a16:creationId xmlns:a16="http://schemas.microsoft.com/office/drawing/2014/main" id="{61681B99-93DD-47F0-9A7B-242953B80506}"/>
                </a:ext>
              </a:extLst>
            </p:cNvPr>
            <p:cNvSpPr/>
            <p:nvPr/>
          </p:nvSpPr>
          <p:spPr>
            <a:xfrm>
              <a:off x="8018493" y="3710411"/>
              <a:ext cx="76200" cy="76200"/>
            </a:xfrm>
            <a:prstGeom prst="ellipse">
              <a:avLst/>
            </a:prstGeom>
            <a:solidFill>
              <a:schemeClr val="tx2">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sz="1800">
                <a:solidFill>
                  <a:srgbClr val="002060"/>
                </a:solidFill>
              </a:endParaRPr>
            </a:p>
          </p:txBody>
        </p:sp>
        <p:sp>
          <p:nvSpPr>
            <p:cNvPr id="32" name="Oval 31">
              <a:extLst>
                <a:ext uri="{FF2B5EF4-FFF2-40B4-BE49-F238E27FC236}">
                  <a16:creationId xmlns:a16="http://schemas.microsoft.com/office/drawing/2014/main" id="{4B0E4411-4758-412C-8220-33BDCE466369}"/>
                </a:ext>
              </a:extLst>
            </p:cNvPr>
            <p:cNvSpPr/>
            <p:nvPr/>
          </p:nvSpPr>
          <p:spPr>
            <a:xfrm>
              <a:off x="8185948" y="4269063"/>
              <a:ext cx="76200" cy="76200"/>
            </a:xfrm>
            <a:prstGeom prst="ellipse">
              <a:avLst/>
            </a:prstGeom>
            <a:solidFill>
              <a:schemeClr val="tx2">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sz="1800">
                <a:solidFill>
                  <a:srgbClr val="002060"/>
                </a:solidFill>
              </a:endParaRPr>
            </a:p>
          </p:txBody>
        </p:sp>
        <p:sp>
          <p:nvSpPr>
            <p:cNvPr id="33" name="Oval 32">
              <a:extLst>
                <a:ext uri="{FF2B5EF4-FFF2-40B4-BE49-F238E27FC236}">
                  <a16:creationId xmlns:a16="http://schemas.microsoft.com/office/drawing/2014/main" id="{8BE1B928-B12E-45EB-9AD7-98F05A6944E4}"/>
                </a:ext>
              </a:extLst>
            </p:cNvPr>
            <p:cNvSpPr/>
            <p:nvPr/>
          </p:nvSpPr>
          <p:spPr>
            <a:xfrm>
              <a:off x="9494187" y="4208798"/>
              <a:ext cx="76200" cy="76200"/>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sz="1800">
                <a:solidFill>
                  <a:srgbClr val="002060"/>
                </a:solidFill>
              </a:endParaRPr>
            </a:p>
          </p:txBody>
        </p:sp>
        <p:sp>
          <p:nvSpPr>
            <p:cNvPr id="34" name="Oval 33">
              <a:extLst>
                <a:ext uri="{FF2B5EF4-FFF2-40B4-BE49-F238E27FC236}">
                  <a16:creationId xmlns:a16="http://schemas.microsoft.com/office/drawing/2014/main" id="{99E8E42E-8EC9-4975-815E-1275AB20F481}"/>
                </a:ext>
              </a:extLst>
            </p:cNvPr>
            <p:cNvSpPr/>
            <p:nvPr/>
          </p:nvSpPr>
          <p:spPr>
            <a:xfrm>
              <a:off x="9939268" y="3930689"/>
              <a:ext cx="76200" cy="76200"/>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sz="1800">
                <a:solidFill>
                  <a:srgbClr val="002060"/>
                </a:solidFill>
              </a:endParaRPr>
            </a:p>
          </p:txBody>
        </p:sp>
        <p:sp>
          <p:nvSpPr>
            <p:cNvPr id="35" name="TextBox 59">
              <a:extLst>
                <a:ext uri="{FF2B5EF4-FFF2-40B4-BE49-F238E27FC236}">
                  <a16:creationId xmlns:a16="http://schemas.microsoft.com/office/drawing/2014/main" id="{70129BB2-DFB7-4963-96D1-E196644451AF}"/>
                </a:ext>
              </a:extLst>
            </p:cNvPr>
            <p:cNvSpPr txBox="1">
              <a:spLocks noChangeArrowheads="1"/>
            </p:cNvSpPr>
            <p:nvPr/>
          </p:nvSpPr>
          <p:spPr bwMode="auto">
            <a:xfrm>
              <a:off x="9361259" y="4616390"/>
              <a:ext cx="971085" cy="387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1800" dirty="0">
                  <a:solidFill>
                    <a:srgbClr val="002060"/>
                  </a:solidFill>
                  <a:latin typeface="Calibri" panose="020F0502020204030204" pitchFamily="34" charset="0"/>
                </a:rPr>
                <a:t>PALCAM</a:t>
              </a:r>
            </a:p>
          </p:txBody>
        </p:sp>
      </p:grpSp>
      <p:sp>
        <p:nvSpPr>
          <p:cNvPr id="17" name="TextBox 60">
            <a:extLst>
              <a:ext uri="{FF2B5EF4-FFF2-40B4-BE49-F238E27FC236}">
                <a16:creationId xmlns:a16="http://schemas.microsoft.com/office/drawing/2014/main" id="{D352DF02-C261-4993-98B7-B5390E8692DE}"/>
              </a:ext>
            </a:extLst>
          </p:cNvPr>
          <p:cNvSpPr txBox="1">
            <a:spLocks noChangeArrowheads="1"/>
          </p:cNvSpPr>
          <p:nvPr/>
        </p:nvSpPr>
        <p:spPr bwMode="auto">
          <a:xfrm>
            <a:off x="7002926" y="2555545"/>
            <a:ext cx="2253122" cy="549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1800" dirty="0">
                <a:solidFill>
                  <a:srgbClr val="002060"/>
                </a:solidFill>
                <a:latin typeface="Calibri" panose="020F0502020204030204" pitchFamily="34" charset="0"/>
              </a:rPr>
              <a:t>Positive VIDAS samples </a:t>
            </a:r>
          </a:p>
          <a:p>
            <a:pPr algn="ctr" eaLnBrk="1" hangingPunct="1">
              <a:spcBef>
                <a:spcPct val="0"/>
              </a:spcBef>
              <a:buFontTx/>
              <a:buNone/>
            </a:pPr>
            <a:r>
              <a:rPr lang="en-US" altLang="en-US" sz="1800" dirty="0">
                <a:solidFill>
                  <a:srgbClr val="002060"/>
                </a:solidFill>
                <a:latin typeface="Calibri" panose="020F0502020204030204" pitchFamily="34" charset="0"/>
              </a:rPr>
              <a:t>are plated</a:t>
            </a:r>
          </a:p>
        </p:txBody>
      </p:sp>
      <p:sp>
        <p:nvSpPr>
          <p:cNvPr id="18" name="TextBox 63">
            <a:extLst>
              <a:ext uri="{FF2B5EF4-FFF2-40B4-BE49-F238E27FC236}">
                <a16:creationId xmlns:a16="http://schemas.microsoft.com/office/drawing/2014/main" id="{0E7F7AF5-3E76-4A9B-8370-D898388EA76F}"/>
              </a:ext>
            </a:extLst>
          </p:cNvPr>
          <p:cNvSpPr txBox="1">
            <a:spLocks noChangeArrowheads="1"/>
          </p:cNvSpPr>
          <p:nvPr/>
        </p:nvSpPr>
        <p:spPr bwMode="auto">
          <a:xfrm>
            <a:off x="179597" y="2259844"/>
            <a:ext cx="10102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1800" dirty="0">
                <a:solidFill>
                  <a:srgbClr val="002060"/>
                </a:solidFill>
                <a:latin typeface="Calibri" panose="020F0502020204030204" pitchFamily="34" charset="0"/>
              </a:rPr>
              <a:t>100-200 </a:t>
            </a:r>
          </a:p>
        </p:txBody>
      </p:sp>
      <p:pic>
        <p:nvPicPr>
          <p:cNvPr id="19" name="Picture 4">
            <a:extLst>
              <a:ext uri="{FF2B5EF4-FFF2-40B4-BE49-F238E27FC236}">
                <a16:creationId xmlns:a16="http://schemas.microsoft.com/office/drawing/2014/main" id="{DDFEA7E8-C6AD-45C7-80A0-EC9B1DFED287}"/>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6240254" y="1267909"/>
            <a:ext cx="2331895" cy="1144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2" name="Straight Arrow Connector 21">
            <a:extLst>
              <a:ext uri="{FF2B5EF4-FFF2-40B4-BE49-F238E27FC236}">
                <a16:creationId xmlns:a16="http://schemas.microsoft.com/office/drawing/2014/main" id="{7C0B03EB-2BC3-411C-B3E6-64EEAAC2DDFB}"/>
              </a:ext>
            </a:extLst>
          </p:cNvPr>
          <p:cNvCxnSpPr>
            <a:cxnSpLocks/>
          </p:cNvCxnSpPr>
          <p:nvPr/>
        </p:nvCxnSpPr>
        <p:spPr>
          <a:xfrm>
            <a:off x="7212924" y="2497657"/>
            <a:ext cx="0" cy="974534"/>
          </a:xfrm>
          <a:prstGeom prst="straightConnector1">
            <a:avLst/>
          </a:prstGeom>
          <a:ln w="317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EB2FCBB6-2323-4C9C-B168-5D4C6FD6EE0D}"/>
              </a:ext>
            </a:extLst>
          </p:cNvPr>
          <p:cNvCxnSpPr>
            <a:cxnSpLocks/>
          </p:cNvCxnSpPr>
          <p:nvPr/>
        </p:nvCxnSpPr>
        <p:spPr>
          <a:xfrm flipH="1">
            <a:off x="4030290" y="2441774"/>
            <a:ext cx="2" cy="186431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4" name="TextBox 60">
            <a:extLst>
              <a:ext uri="{FF2B5EF4-FFF2-40B4-BE49-F238E27FC236}">
                <a16:creationId xmlns:a16="http://schemas.microsoft.com/office/drawing/2014/main" id="{00D5DAA1-5396-4830-A6C3-1E26B0128654}"/>
              </a:ext>
            </a:extLst>
          </p:cNvPr>
          <p:cNvSpPr txBox="1">
            <a:spLocks noChangeArrowheads="1"/>
          </p:cNvSpPr>
          <p:nvPr/>
        </p:nvSpPr>
        <p:spPr bwMode="auto">
          <a:xfrm>
            <a:off x="2330417" y="2463772"/>
            <a:ext cx="1684590" cy="1687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1600" dirty="0">
                <a:solidFill>
                  <a:srgbClr val="FF0000"/>
                </a:solidFill>
                <a:latin typeface="Calibri" panose="020F0502020204030204" pitchFamily="34" charset="0"/>
              </a:rPr>
              <a:t>Collect metagenomic sample after regulatory work is completed </a:t>
            </a:r>
          </a:p>
          <a:p>
            <a:pPr algn="ctr" eaLnBrk="1" hangingPunct="1">
              <a:spcBef>
                <a:spcPct val="0"/>
              </a:spcBef>
              <a:buFontTx/>
              <a:buNone/>
            </a:pPr>
            <a:r>
              <a:rPr lang="en-US" altLang="en-US" sz="1600" dirty="0">
                <a:solidFill>
                  <a:srgbClr val="FF0000"/>
                </a:solidFill>
                <a:latin typeface="Calibri" panose="020F0502020204030204" pitchFamily="34" charset="0"/>
              </a:rPr>
              <a:t>(48 hours)</a:t>
            </a:r>
          </a:p>
        </p:txBody>
      </p:sp>
      <p:sp>
        <p:nvSpPr>
          <p:cNvPr id="25" name="TextBox 24">
            <a:extLst>
              <a:ext uri="{FF2B5EF4-FFF2-40B4-BE49-F238E27FC236}">
                <a16:creationId xmlns:a16="http://schemas.microsoft.com/office/drawing/2014/main" id="{B382CA32-7362-44EA-AA18-D3E57B98D18B}"/>
              </a:ext>
            </a:extLst>
          </p:cNvPr>
          <p:cNvSpPr txBox="1"/>
          <p:nvPr/>
        </p:nvSpPr>
        <p:spPr>
          <a:xfrm>
            <a:off x="1629935" y="4473076"/>
            <a:ext cx="193806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spcBef>
                <a:spcPct val="0"/>
              </a:spcBef>
              <a:buFontTx/>
              <a:buNone/>
              <a:defRPr sz="1050">
                <a:solidFill>
                  <a:srgbClr val="002060"/>
                </a:solidFill>
                <a:latin typeface="Calibri" panose="020F0502020204030204" pitchFamily="34" charset="0"/>
                <a:cs typeface="Arial" panose="020B0604020202020204" pitchFamily="34" charset="0"/>
              </a:defRPr>
            </a:lvl1pPr>
            <a:lvl2pPr marL="742950" indent="-285750">
              <a:spcBef>
                <a:spcPct val="20000"/>
              </a:spcBef>
              <a:buChar char="–"/>
              <a:defRPr sz="2800">
                <a:latin typeface="Arial" panose="020B0604020202020204" pitchFamily="34" charset="0"/>
                <a:cs typeface="Arial" panose="020B0604020202020204" pitchFamily="34" charset="0"/>
              </a:defRPr>
            </a:lvl2pPr>
            <a:lvl3pPr marL="1143000" indent="-228600">
              <a:spcBef>
                <a:spcPct val="20000"/>
              </a:spcBef>
              <a:buChar char="•"/>
              <a:defRPr sz="2400">
                <a:latin typeface="Arial" panose="020B0604020202020204" pitchFamily="34" charset="0"/>
                <a:cs typeface="Arial" panose="020B0604020202020204" pitchFamily="34" charset="0"/>
              </a:defRPr>
            </a:lvl3pPr>
            <a:lvl4pPr marL="1600200" indent="-228600">
              <a:spcBef>
                <a:spcPct val="20000"/>
              </a:spcBef>
              <a:buChar char="–"/>
              <a:defRPr sz="2000">
                <a:latin typeface="Arial" panose="020B0604020202020204" pitchFamily="34" charset="0"/>
                <a:cs typeface="Arial" panose="020B0604020202020204" pitchFamily="34" charset="0"/>
              </a:defRPr>
            </a:lvl4pPr>
            <a:lvl5pPr marL="2057400" indent="-228600">
              <a:spcBef>
                <a:spcPct val="20000"/>
              </a:spcBef>
              <a:buChar char="»"/>
              <a:defRPr sz="2000">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latin typeface="Arial" panose="020B0604020202020204" pitchFamily="34" charset="0"/>
                <a:cs typeface="Arial" panose="020B0604020202020204" pitchFamily="34" charset="0"/>
              </a:defRPr>
            </a:lvl9pPr>
          </a:lstStyle>
          <a:p>
            <a:r>
              <a:rPr lang="en-US" sz="1600" dirty="0">
                <a:solidFill>
                  <a:srgbClr val="FF0000"/>
                </a:solidFill>
              </a:rPr>
              <a:t>Sample for metagenomic DNA extraction</a:t>
            </a:r>
          </a:p>
        </p:txBody>
      </p:sp>
      <p:sp>
        <p:nvSpPr>
          <p:cNvPr id="26" name="TextBox 45">
            <a:extLst>
              <a:ext uri="{FF2B5EF4-FFF2-40B4-BE49-F238E27FC236}">
                <a16:creationId xmlns:a16="http://schemas.microsoft.com/office/drawing/2014/main" id="{A0DB5C9B-EFCA-4B21-8D2D-A4050C9A90D3}"/>
              </a:ext>
            </a:extLst>
          </p:cNvPr>
          <p:cNvSpPr txBox="1">
            <a:spLocks noChangeArrowheads="1"/>
          </p:cNvSpPr>
          <p:nvPr/>
        </p:nvSpPr>
        <p:spPr bwMode="auto">
          <a:xfrm>
            <a:off x="1266947" y="2299301"/>
            <a:ext cx="92031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600" dirty="0">
                <a:solidFill>
                  <a:srgbClr val="002060"/>
                </a:solidFill>
                <a:latin typeface="Calibri" panose="020F0502020204030204" pitchFamily="34" charset="0"/>
              </a:rPr>
              <a:t>DE broth</a:t>
            </a:r>
          </a:p>
        </p:txBody>
      </p:sp>
      <p:cxnSp>
        <p:nvCxnSpPr>
          <p:cNvPr id="63" name="Straight Arrow Connector 62">
            <a:extLst>
              <a:ext uri="{FF2B5EF4-FFF2-40B4-BE49-F238E27FC236}">
                <a16:creationId xmlns:a16="http://schemas.microsoft.com/office/drawing/2014/main" id="{B1C07002-D9B8-4C1B-B230-6E3AF5CC138D}"/>
              </a:ext>
            </a:extLst>
          </p:cNvPr>
          <p:cNvCxnSpPr>
            <a:cxnSpLocks/>
          </p:cNvCxnSpPr>
          <p:nvPr/>
        </p:nvCxnSpPr>
        <p:spPr>
          <a:xfrm flipH="1">
            <a:off x="6671226" y="3484070"/>
            <a:ext cx="536092" cy="996831"/>
          </a:xfrm>
          <a:prstGeom prst="straightConnector1">
            <a:avLst/>
          </a:prstGeom>
          <a:ln w="28575">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64" name="Straight Arrow Connector 63">
            <a:extLst>
              <a:ext uri="{FF2B5EF4-FFF2-40B4-BE49-F238E27FC236}">
                <a16:creationId xmlns:a16="http://schemas.microsoft.com/office/drawing/2014/main" id="{C5A1AFC5-7004-4E73-9CB2-4C0A66CF33BC}"/>
              </a:ext>
            </a:extLst>
          </p:cNvPr>
          <p:cNvCxnSpPr>
            <a:cxnSpLocks/>
          </p:cNvCxnSpPr>
          <p:nvPr/>
        </p:nvCxnSpPr>
        <p:spPr>
          <a:xfrm>
            <a:off x="7222603" y="3460616"/>
            <a:ext cx="529086" cy="1022113"/>
          </a:xfrm>
          <a:prstGeom prst="straightConnector1">
            <a:avLst/>
          </a:prstGeom>
          <a:ln w="28575">
            <a:solidFill>
              <a:schemeClr val="tx1"/>
            </a:solidFill>
            <a:tailEnd type="arrow"/>
          </a:ln>
        </p:spPr>
        <p:style>
          <a:lnRef idx="2">
            <a:schemeClr val="accent1"/>
          </a:lnRef>
          <a:fillRef idx="0">
            <a:schemeClr val="accent1"/>
          </a:fillRef>
          <a:effectRef idx="1">
            <a:schemeClr val="accent1"/>
          </a:effectRef>
          <a:fontRef idx="minor">
            <a:schemeClr val="tx1"/>
          </a:fontRef>
        </p:style>
      </p:cxnSp>
      <p:pic>
        <p:nvPicPr>
          <p:cNvPr id="65" name="Picture 64">
            <a:extLst>
              <a:ext uri="{FF2B5EF4-FFF2-40B4-BE49-F238E27FC236}">
                <a16:creationId xmlns:a16="http://schemas.microsoft.com/office/drawing/2014/main" id="{2EDC171E-877D-4CA9-B4EC-3D44D8C3E1B7}"/>
              </a:ext>
            </a:extLst>
          </p:cNvPr>
          <p:cNvPicPr>
            <a:picLocks noChangeAspect="1"/>
          </p:cNvPicPr>
          <p:nvPr/>
        </p:nvPicPr>
        <p:blipFill>
          <a:blip r:embed="rId4"/>
          <a:stretch>
            <a:fillRect/>
          </a:stretch>
        </p:blipFill>
        <p:spPr>
          <a:xfrm>
            <a:off x="3599706" y="4532962"/>
            <a:ext cx="331351" cy="795724"/>
          </a:xfrm>
          <a:prstGeom prst="rect">
            <a:avLst/>
          </a:prstGeom>
        </p:spPr>
      </p:pic>
      <p:pic>
        <p:nvPicPr>
          <p:cNvPr id="66" name="Picture 65">
            <a:extLst>
              <a:ext uri="{FF2B5EF4-FFF2-40B4-BE49-F238E27FC236}">
                <a16:creationId xmlns:a16="http://schemas.microsoft.com/office/drawing/2014/main" id="{BABB0954-B19E-4D2C-BDCD-7278E9E7266E}"/>
              </a:ext>
            </a:extLst>
          </p:cNvPr>
          <p:cNvPicPr>
            <a:picLocks noChangeAspect="1"/>
          </p:cNvPicPr>
          <p:nvPr/>
        </p:nvPicPr>
        <p:blipFill rotWithShape="1">
          <a:blip r:embed="rId5">
            <a:extLst>
              <a:ext uri="{28A0092B-C50C-407E-A947-70E740481C1C}">
                <a14:useLocalDpi xmlns:a14="http://schemas.microsoft.com/office/drawing/2010/main"/>
              </a:ext>
            </a:extLst>
          </a:blip>
          <a:srcRect/>
          <a:stretch/>
        </p:blipFill>
        <p:spPr>
          <a:xfrm>
            <a:off x="4120901" y="4534759"/>
            <a:ext cx="263421" cy="847135"/>
          </a:xfrm>
          <a:prstGeom prst="rect">
            <a:avLst/>
          </a:prstGeom>
        </p:spPr>
      </p:pic>
      <p:sp>
        <p:nvSpPr>
          <p:cNvPr id="68" name="TextBox 67">
            <a:extLst>
              <a:ext uri="{FF2B5EF4-FFF2-40B4-BE49-F238E27FC236}">
                <a16:creationId xmlns:a16="http://schemas.microsoft.com/office/drawing/2014/main" id="{ADC29166-0411-4E07-9487-3E6A3E8BDD30}"/>
              </a:ext>
            </a:extLst>
          </p:cNvPr>
          <p:cNvSpPr txBox="1"/>
          <p:nvPr/>
        </p:nvSpPr>
        <p:spPr>
          <a:xfrm>
            <a:off x="4271635" y="4697707"/>
            <a:ext cx="108843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spcBef>
                <a:spcPct val="0"/>
              </a:spcBef>
              <a:buFontTx/>
              <a:buNone/>
              <a:defRPr sz="1050">
                <a:solidFill>
                  <a:srgbClr val="002060"/>
                </a:solidFill>
                <a:latin typeface="Calibri" panose="020F0502020204030204" pitchFamily="34" charset="0"/>
                <a:cs typeface="Arial" panose="020B0604020202020204" pitchFamily="34" charset="0"/>
              </a:defRPr>
            </a:lvl1pPr>
            <a:lvl2pPr marL="742950" indent="-285750">
              <a:spcBef>
                <a:spcPct val="20000"/>
              </a:spcBef>
              <a:buChar char="–"/>
              <a:defRPr sz="2800">
                <a:latin typeface="Arial" panose="020B0604020202020204" pitchFamily="34" charset="0"/>
                <a:cs typeface="Arial" panose="020B0604020202020204" pitchFamily="34" charset="0"/>
              </a:defRPr>
            </a:lvl2pPr>
            <a:lvl3pPr marL="1143000" indent="-228600">
              <a:spcBef>
                <a:spcPct val="20000"/>
              </a:spcBef>
              <a:buChar char="•"/>
              <a:defRPr sz="2400">
                <a:latin typeface="Arial" panose="020B0604020202020204" pitchFamily="34" charset="0"/>
                <a:cs typeface="Arial" panose="020B0604020202020204" pitchFamily="34" charset="0"/>
              </a:defRPr>
            </a:lvl3pPr>
            <a:lvl4pPr marL="1600200" indent="-228600">
              <a:spcBef>
                <a:spcPct val="20000"/>
              </a:spcBef>
              <a:buChar char="–"/>
              <a:defRPr sz="2000">
                <a:latin typeface="Arial" panose="020B0604020202020204" pitchFamily="34" charset="0"/>
                <a:cs typeface="Arial" panose="020B0604020202020204" pitchFamily="34" charset="0"/>
              </a:defRPr>
            </a:lvl4pPr>
            <a:lvl5pPr marL="2057400" indent="-228600">
              <a:spcBef>
                <a:spcPct val="20000"/>
              </a:spcBef>
              <a:buChar char="»"/>
              <a:defRPr sz="2000">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latin typeface="Arial" panose="020B0604020202020204" pitchFamily="34" charset="0"/>
                <a:cs typeface="Arial" panose="020B0604020202020204" pitchFamily="34" charset="0"/>
              </a:defRPr>
            </a:lvl9pPr>
          </a:lstStyle>
          <a:p>
            <a:r>
              <a:rPr lang="en-US" sz="1600" dirty="0">
                <a:solidFill>
                  <a:srgbClr val="FF0000"/>
                </a:solidFill>
              </a:rPr>
              <a:t>Freeze</a:t>
            </a:r>
          </a:p>
          <a:p>
            <a:r>
              <a:rPr lang="en-US" sz="1600" dirty="0">
                <a:solidFill>
                  <a:srgbClr val="FF0000"/>
                </a:solidFill>
              </a:rPr>
              <a:t>Culture</a:t>
            </a:r>
          </a:p>
        </p:txBody>
      </p:sp>
      <p:sp>
        <p:nvSpPr>
          <p:cNvPr id="69" name="Title 1">
            <a:extLst>
              <a:ext uri="{FF2B5EF4-FFF2-40B4-BE49-F238E27FC236}">
                <a16:creationId xmlns:a16="http://schemas.microsoft.com/office/drawing/2014/main" id="{6D6029AA-7969-47D4-9397-44744699A5E9}"/>
              </a:ext>
            </a:extLst>
          </p:cNvPr>
          <p:cNvSpPr txBox="1">
            <a:spLocks/>
          </p:cNvSpPr>
          <p:nvPr/>
        </p:nvSpPr>
        <p:spPr>
          <a:xfrm>
            <a:off x="284545" y="82950"/>
            <a:ext cx="8509000" cy="925513"/>
          </a:xfrm>
          <a:prstGeom prst="rect">
            <a:avLst/>
          </a:prstGeom>
        </p:spPr>
        <p:txBody>
          <a:bodyPr rtlCol="0">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r>
              <a:rPr lang="en-US" altLang="en-US" sz="3200" u="sng" dirty="0">
                <a:solidFill>
                  <a:srgbClr val="002060"/>
                </a:solidFill>
              </a:rPr>
              <a:t>Environmental Swab Setup</a:t>
            </a:r>
            <a:r>
              <a:rPr lang="en-US" altLang="en-US" sz="3200" dirty="0">
                <a:solidFill>
                  <a:srgbClr val="002060"/>
                </a:solidFill>
              </a:rPr>
              <a:t/>
            </a:r>
            <a:br>
              <a:rPr lang="en-US" altLang="en-US" sz="3200" dirty="0">
                <a:solidFill>
                  <a:srgbClr val="002060"/>
                </a:solidFill>
              </a:rPr>
            </a:br>
            <a:r>
              <a:rPr lang="en-US" altLang="en-US" sz="1800" i="1" dirty="0">
                <a:solidFill>
                  <a:srgbClr val="002060"/>
                </a:solidFill>
              </a:rPr>
              <a:t>Listeria monocytogenes</a:t>
            </a:r>
          </a:p>
        </p:txBody>
      </p:sp>
    </p:spTree>
    <p:extLst>
      <p:ext uri="{BB962C8B-B14F-4D97-AF65-F5344CB8AC3E}">
        <p14:creationId xmlns:p14="http://schemas.microsoft.com/office/powerpoint/2010/main" val="2467955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6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E33C9-8A56-471E-81C8-80DA5533C354}"/>
              </a:ext>
            </a:extLst>
          </p:cNvPr>
          <p:cNvSpPr>
            <a:spLocks noGrp="1"/>
          </p:cNvSpPr>
          <p:nvPr>
            <p:ph type="title"/>
          </p:nvPr>
        </p:nvSpPr>
        <p:spPr>
          <a:xfrm>
            <a:off x="323849" y="16511"/>
            <a:ext cx="8509103" cy="926020"/>
          </a:xfrm>
        </p:spPr>
        <p:txBody>
          <a:bodyPr/>
          <a:lstStyle/>
          <a:p>
            <a:r>
              <a:rPr lang="en-US" dirty="0"/>
              <a:t>Ice Cream Facility</a:t>
            </a:r>
          </a:p>
        </p:txBody>
      </p:sp>
      <p:sp>
        <p:nvSpPr>
          <p:cNvPr id="3" name="Content Placeholder 2">
            <a:extLst>
              <a:ext uri="{FF2B5EF4-FFF2-40B4-BE49-F238E27FC236}">
                <a16:creationId xmlns:a16="http://schemas.microsoft.com/office/drawing/2014/main" id="{4C1AD9DA-2022-4E24-828A-243D20EA6C07}"/>
              </a:ext>
            </a:extLst>
          </p:cNvPr>
          <p:cNvSpPr>
            <a:spLocks noGrp="1"/>
          </p:cNvSpPr>
          <p:nvPr>
            <p:ph idx="1"/>
          </p:nvPr>
        </p:nvSpPr>
        <p:spPr>
          <a:xfrm>
            <a:off x="323849" y="3429000"/>
            <a:ext cx="8509103" cy="3112377"/>
          </a:xfrm>
        </p:spPr>
        <p:txBody>
          <a:bodyPr>
            <a:normAutofit fontScale="92500" lnSpcReduction="10000"/>
          </a:bodyPr>
          <a:lstStyle/>
          <a:p>
            <a:r>
              <a:rPr lang="en-US" dirty="0"/>
              <a:t>Company had previous Listeria contamination issues</a:t>
            </a:r>
          </a:p>
          <a:p>
            <a:r>
              <a:rPr lang="en-US" dirty="0"/>
              <a:t>Compliance program for dairy</a:t>
            </a:r>
          </a:p>
          <a:p>
            <a:r>
              <a:rPr lang="en-US" dirty="0"/>
              <a:t>Collected 100 swabs on Day 1</a:t>
            </a:r>
          </a:p>
          <a:p>
            <a:r>
              <a:rPr lang="en-US" dirty="0"/>
              <a:t>Collected 109 swabs on Day 2</a:t>
            </a:r>
          </a:p>
          <a:p>
            <a:r>
              <a:rPr lang="en-US" dirty="0"/>
              <a:t>Setup for Listeria analysis</a:t>
            </a:r>
          </a:p>
        </p:txBody>
      </p:sp>
      <p:pic>
        <p:nvPicPr>
          <p:cNvPr id="4" name="Picture 3">
            <a:extLst>
              <a:ext uri="{FF2B5EF4-FFF2-40B4-BE49-F238E27FC236}">
                <a16:creationId xmlns:a16="http://schemas.microsoft.com/office/drawing/2014/main" id="{D522CB5E-6246-4031-AAC3-4B7C1FFCC7CA}"/>
              </a:ext>
            </a:extLst>
          </p:cNvPr>
          <p:cNvPicPr>
            <a:picLocks noChangeAspect="1"/>
          </p:cNvPicPr>
          <p:nvPr/>
        </p:nvPicPr>
        <p:blipFill>
          <a:blip r:embed="rId3"/>
          <a:stretch>
            <a:fillRect/>
          </a:stretch>
        </p:blipFill>
        <p:spPr>
          <a:xfrm>
            <a:off x="323849" y="1025820"/>
            <a:ext cx="3909394" cy="2199034"/>
          </a:xfrm>
          <a:prstGeom prst="rect">
            <a:avLst/>
          </a:prstGeom>
        </p:spPr>
      </p:pic>
      <p:pic>
        <p:nvPicPr>
          <p:cNvPr id="1026" name="Picture 2" descr="Image result for ice cream">
            <a:extLst>
              <a:ext uri="{FF2B5EF4-FFF2-40B4-BE49-F238E27FC236}">
                <a16:creationId xmlns:a16="http://schemas.microsoft.com/office/drawing/2014/main" id="{5564740F-8EF1-4463-BC91-71C21FB751C2}"/>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677420" y="1025820"/>
            <a:ext cx="3909394" cy="21990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8961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41E31-49C7-437F-A40C-7F3D055EEA98}"/>
              </a:ext>
            </a:extLst>
          </p:cNvPr>
          <p:cNvSpPr>
            <a:spLocks noGrp="1"/>
          </p:cNvSpPr>
          <p:nvPr>
            <p:ph type="title"/>
          </p:nvPr>
        </p:nvSpPr>
        <p:spPr>
          <a:xfrm>
            <a:off x="0" y="36851"/>
            <a:ext cx="8509103" cy="926020"/>
          </a:xfrm>
        </p:spPr>
        <p:txBody>
          <a:bodyPr>
            <a:normAutofit fontScale="90000"/>
          </a:bodyPr>
          <a:lstStyle/>
          <a:p>
            <a:r>
              <a:rPr lang="en-US" dirty="0"/>
              <a:t>Northeast Food and Feed Laboratory</a:t>
            </a:r>
          </a:p>
        </p:txBody>
      </p:sp>
      <p:pic>
        <p:nvPicPr>
          <p:cNvPr id="4" name="Content Placeholder 3">
            <a:extLst>
              <a:ext uri="{FF2B5EF4-FFF2-40B4-BE49-F238E27FC236}">
                <a16:creationId xmlns:a16="http://schemas.microsoft.com/office/drawing/2014/main" id="{4307081B-9AFA-4858-9A94-4036E1D1D477}"/>
              </a:ext>
            </a:extLst>
          </p:cNvPr>
          <p:cNvPicPr>
            <a:picLocks noGrp="1" noChangeAspect="1"/>
          </p:cNvPicPr>
          <p:nvPr>
            <p:ph idx="1"/>
          </p:nvPr>
        </p:nvPicPr>
        <p:blipFill>
          <a:blip r:embed="rId3"/>
          <a:stretch>
            <a:fillRect/>
          </a:stretch>
        </p:blipFill>
        <p:spPr>
          <a:xfrm>
            <a:off x="1050893" y="1149791"/>
            <a:ext cx="6692648" cy="5019486"/>
          </a:xfrm>
          <a:prstGeom prst="rect">
            <a:avLst/>
          </a:prstGeom>
        </p:spPr>
      </p:pic>
    </p:spTree>
    <p:extLst>
      <p:ext uri="{BB962C8B-B14F-4D97-AF65-F5344CB8AC3E}">
        <p14:creationId xmlns:p14="http://schemas.microsoft.com/office/powerpoint/2010/main" val="27387177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39" name="Chart 38">
            <a:extLst>
              <a:ext uri="{FF2B5EF4-FFF2-40B4-BE49-F238E27FC236}">
                <a16:creationId xmlns:a16="http://schemas.microsoft.com/office/drawing/2014/main" id="{D515E63C-D147-4B7A-8E0A-F2476866032E}"/>
              </a:ext>
            </a:extLst>
          </p:cNvPr>
          <p:cNvGraphicFramePr>
            <a:graphicFrameLocks noGrp="1"/>
          </p:cNvGraphicFramePr>
          <p:nvPr>
            <p:extLst>
              <p:ext uri="{D42A27DB-BD31-4B8C-83A1-F6EECF244321}">
                <p14:modId xmlns:p14="http://schemas.microsoft.com/office/powerpoint/2010/main" val="2988213341"/>
              </p:ext>
            </p:extLst>
          </p:nvPr>
        </p:nvGraphicFramePr>
        <p:xfrm>
          <a:off x="371433" y="1202769"/>
          <a:ext cx="8576734" cy="5250608"/>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5">
            <a:extLst>
              <a:ext uri="{FF2B5EF4-FFF2-40B4-BE49-F238E27FC236}">
                <a16:creationId xmlns:a16="http://schemas.microsoft.com/office/drawing/2014/main" id="{67DE6252-50B4-4C0C-B1AF-A613AC86B40B}"/>
              </a:ext>
            </a:extLst>
          </p:cNvPr>
          <p:cNvSpPr>
            <a:spLocks noGrp="1"/>
          </p:cNvSpPr>
          <p:nvPr>
            <p:ph type="title"/>
          </p:nvPr>
        </p:nvSpPr>
        <p:spPr>
          <a:xfrm>
            <a:off x="383761" y="11338"/>
            <a:ext cx="7886700" cy="809223"/>
          </a:xfrm>
        </p:spPr>
        <p:txBody>
          <a:bodyPr>
            <a:normAutofit/>
          </a:bodyPr>
          <a:lstStyle/>
          <a:p>
            <a:r>
              <a:rPr lang="en-US" sz="2300" dirty="0">
                <a:solidFill>
                  <a:prstClr val="black"/>
                </a:solidFill>
              </a:rPr>
              <a:t>Swab Culture Enrichments (48h) from Ice Cream Facility</a:t>
            </a:r>
            <a:r>
              <a:rPr lang="en-US" sz="2300">
                <a:solidFill>
                  <a:prstClr val="black"/>
                </a:solidFill>
              </a:rPr>
              <a:t/>
            </a:r>
            <a:br>
              <a:rPr lang="en-US" sz="2300">
                <a:solidFill>
                  <a:prstClr val="black"/>
                </a:solidFill>
              </a:rPr>
            </a:br>
            <a:r>
              <a:rPr lang="en-US" sz="2300"/>
              <a:t>16S </a:t>
            </a:r>
            <a:r>
              <a:rPr lang="en-US" sz="2300" dirty="0"/>
              <a:t>(Day 1)</a:t>
            </a:r>
          </a:p>
        </p:txBody>
      </p:sp>
      <p:sp>
        <p:nvSpPr>
          <p:cNvPr id="2" name="TextBox 1">
            <a:extLst>
              <a:ext uri="{FF2B5EF4-FFF2-40B4-BE49-F238E27FC236}">
                <a16:creationId xmlns:a16="http://schemas.microsoft.com/office/drawing/2014/main" id="{A836855E-2D74-47C8-B047-EDDD5351F8C0}"/>
              </a:ext>
            </a:extLst>
          </p:cNvPr>
          <p:cNvSpPr txBox="1"/>
          <p:nvPr/>
        </p:nvSpPr>
        <p:spPr>
          <a:xfrm>
            <a:off x="1390448" y="352614"/>
            <a:ext cx="1569532" cy="400110"/>
          </a:xfrm>
          <a:prstGeom prst="rect">
            <a:avLst/>
          </a:prstGeom>
          <a:noFill/>
        </p:spPr>
        <p:txBody>
          <a:bodyPr wrap="none" rtlCol="0">
            <a:spAutoFit/>
          </a:bodyPr>
          <a:lstStyle/>
          <a:p>
            <a:r>
              <a:rPr lang="en-US" sz="2000" dirty="0"/>
              <a:t>Enterococcus</a:t>
            </a:r>
          </a:p>
        </p:txBody>
      </p:sp>
      <p:cxnSp>
        <p:nvCxnSpPr>
          <p:cNvPr id="4" name="Straight Arrow Connector 3">
            <a:extLst>
              <a:ext uri="{FF2B5EF4-FFF2-40B4-BE49-F238E27FC236}">
                <a16:creationId xmlns:a16="http://schemas.microsoft.com/office/drawing/2014/main" id="{E0015921-3F44-448C-94F9-BD19208A8659}"/>
              </a:ext>
            </a:extLst>
          </p:cNvPr>
          <p:cNvCxnSpPr>
            <a:cxnSpLocks noChangeAspect="1"/>
            <a:stCxn id="2" idx="2"/>
          </p:cNvCxnSpPr>
          <p:nvPr/>
        </p:nvCxnSpPr>
        <p:spPr>
          <a:xfrm>
            <a:off x="2175214" y="752724"/>
            <a:ext cx="77680" cy="2048459"/>
          </a:xfrm>
          <a:prstGeom prst="straightConnector1">
            <a:avLst/>
          </a:prstGeom>
          <a:ln w="254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BE671C39-9D11-4A5A-B4DE-BF1B9AC0C215}"/>
              </a:ext>
            </a:extLst>
          </p:cNvPr>
          <p:cNvSpPr txBox="1"/>
          <p:nvPr/>
        </p:nvSpPr>
        <p:spPr>
          <a:xfrm>
            <a:off x="140811" y="731440"/>
            <a:ext cx="1249637" cy="369332"/>
          </a:xfrm>
          <a:prstGeom prst="rect">
            <a:avLst/>
          </a:prstGeom>
          <a:noFill/>
        </p:spPr>
        <p:txBody>
          <a:bodyPr wrap="none" rtlCol="0">
            <a:spAutoFit/>
          </a:bodyPr>
          <a:lstStyle/>
          <a:p>
            <a:r>
              <a:rPr lang="en-US" dirty="0" err="1"/>
              <a:t>Morganella</a:t>
            </a:r>
            <a:endParaRPr lang="en-US" dirty="0"/>
          </a:p>
        </p:txBody>
      </p:sp>
      <p:cxnSp>
        <p:nvCxnSpPr>
          <p:cNvPr id="11" name="Straight Arrow Connector 10">
            <a:extLst>
              <a:ext uri="{FF2B5EF4-FFF2-40B4-BE49-F238E27FC236}">
                <a16:creationId xmlns:a16="http://schemas.microsoft.com/office/drawing/2014/main" id="{DBB5A559-E957-4FC7-847E-48CFF81B9F94}"/>
              </a:ext>
            </a:extLst>
          </p:cNvPr>
          <p:cNvCxnSpPr>
            <a:cxnSpLocks noChangeAspect="1"/>
            <a:stCxn id="10" idx="2"/>
          </p:cNvCxnSpPr>
          <p:nvPr/>
        </p:nvCxnSpPr>
        <p:spPr>
          <a:xfrm>
            <a:off x="765630" y="1100772"/>
            <a:ext cx="768397" cy="1449757"/>
          </a:xfrm>
          <a:prstGeom prst="straightConnector1">
            <a:avLst/>
          </a:prstGeom>
          <a:ln w="254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6C6A35CF-438C-40AD-94B9-59D7667C20B2}"/>
              </a:ext>
            </a:extLst>
          </p:cNvPr>
          <p:cNvSpPr txBox="1"/>
          <p:nvPr/>
        </p:nvSpPr>
        <p:spPr>
          <a:xfrm>
            <a:off x="2635795" y="664851"/>
            <a:ext cx="1498744" cy="369332"/>
          </a:xfrm>
          <a:prstGeom prst="rect">
            <a:avLst/>
          </a:prstGeom>
          <a:noFill/>
        </p:spPr>
        <p:txBody>
          <a:bodyPr wrap="none" rtlCol="0">
            <a:spAutoFit/>
          </a:bodyPr>
          <a:lstStyle/>
          <a:p>
            <a:r>
              <a:rPr lang="en-US" dirty="0"/>
              <a:t>Pseudomonas</a:t>
            </a:r>
          </a:p>
        </p:txBody>
      </p:sp>
      <p:sp>
        <p:nvSpPr>
          <p:cNvPr id="21" name="TextBox 20">
            <a:extLst>
              <a:ext uri="{FF2B5EF4-FFF2-40B4-BE49-F238E27FC236}">
                <a16:creationId xmlns:a16="http://schemas.microsoft.com/office/drawing/2014/main" id="{371BDAAB-83F4-4842-AD3E-3E3D7182C6A9}"/>
              </a:ext>
            </a:extLst>
          </p:cNvPr>
          <p:cNvSpPr txBox="1"/>
          <p:nvPr/>
        </p:nvSpPr>
        <p:spPr>
          <a:xfrm>
            <a:off x="5180693" y="365458"/>
            <a:ext cx="1312219" cy="369332"/>
          </a:xfrm>
          <a:prstGeom prst="rect">
            <a:avLst/>
          </a:prstGeom>
          <a:noFill/>
        </p:spPr>
        <p:txBody>
          <a:bodyPr wrap="none" rtlCol="0">
            <a:spAutoFit/>
          </a:bodyPr>
          <a:lstStyle/>
          <a:p>
            <a:r>
              <a:rPr lang="en-US" dirty="0"/>
              <a:t>Lactococcus</a:t>
            </a:r>
          </a:p>
        </p:txBody>
      </p:sp>
      <p:sp>
        <p:nvSpPr>
          <p:cNvPr id="31" name="TextBox 30">
            <a:extLst>
              <a:ext uri="{FF2B5EF4-FFF2-40B4-BE49-F238E27FC236}">
                <a16:creationId xmlns:a16="http://schemas.microsoft.com/office/drawing/2014/main" id="{C4353E8B-43FA-4217-96EA-57C82F1E585F}"/>
              </a:ext>
            </a:extLst>
          </p:cNvPr>
          <p:cNvSpPr txBox="1"/>
          <p:nvPr/>
        </p:nvSpPr>
        <p:spPr>
          <a:xfrm>
            <a:off x="6048866" y="718186"/>
            <a:ext cx="1267976" cy="369332"/>
          </a:xfrm>
          <a:prstGeom prst="rect">
            <a:avLst/>
          </a:prstGeom>
          <a:noFill/>
        </p:spPr>
        <p:txBody>
          <a:bodyPr wrap="none" rtlCol="0">
            <a:spAutoFit/>
          </a:bodyPr>
          <a:lstStyle/>
          <a:p>
            <a:r>
              <a:rPr lang="en-US" dirty="0" err="1"/>
              <a:t>Vagococcus</a:t>
            </a:r>
            <a:endParaRPr lang="en-US" dirty="0"/>
          </a:p>
        </p:txBody>
      </p:sp>
      <p:sp>
        <p:nvSpPr>
          <p:cNvPr id="36" name="TextBox 35">
            <a:extLst>
              <a:ext uri="{FF2B5EF4-FFF2-40B4-BE49-F238E27FC236}">
                <a16:creationId xmlns:a16="http://schemas.microsoft.com/office/drawing/2014/main" id="{99766B6E-31A9-4F0A-8C9F-43D63E532B0A}"/>
              </a:ext>
            </a:extLst>
          </p:cNvPr>
          <p:cNvSpPr txBox="1"/>
          <p:nvPr/>
        </p:nvSpPr>
        <p:spPr>
          <a:xfrm>
            <a:off x="956810" y="714928"/>
            <a:ext cx="1701813" cy="369332"/>
          </a:xfrm>
          <a:prstGeom prst="rect">
            <a:avLst/>
          </a:prstGeom>
          <a:noFill/>
        </p:spPr>
        <p:txBody>
          <a:bodyPr wrap="none" rtlCol="0">
            <a:spAutoFit/>
          </a:bodyPr>
          <a:lstStyle/>
          <a:p>
            <a:r>
              <a:rPr lang="en-US" dirty="0" err="1"/>
              <a:t>Carnobacterium</a:t>
            </a:r>
            <a:endParaRPr lang="en-US" dirty="0"/>
          </a:p>
        </p:txBody>
      </p:sp>
      <p:sp>
        <p:nvSpPr>
          <p:cNvPr id="37" name="TextBox 36">
            <a:extLst>
              <a:ext uri="{FF2B5EF4-FFF2-40B4-BE49-F238E27FC236}">
                <a16:creationId xmlns:a16="http://schemas.microsoft.com/office/drawing/2014/main" id="{B4D38B59-4576-42AB-9982-3630437FD7D4}"/>
              </a:ext>
            </a:extLst>
          </p:cNvPr>
          <p:cNvSpPr txBox="1"/>
          <p:nvPr/>
        </p:nvSpPr>
        <p:spPr>
          <a:xfrm>
            <a:off x="7221152" y="902477"/>
            <a:ext cx="910377" cy="369332"/>
          </a:xfrm>
          <a:prstGeom prst="rect">
            <a:avLst/>
          </a:prstGeom>
          <a:noFill/>
        </p:spPr>
        <p:txBody>
          <a:bodyPr wrap="none" rtlCol="0">
            <a:spAutoFit/>
          </a:bodyPr>
          <a:lstStyle/>
          <a:p>
            <a:r>
              <a:rPr lang="en-US" dirty="0"/>
              <a:t>Serratia</a:t>
            </a:r>
          </a:p>
        </p:txBody>
      </p:sp>
      <p:sp>
        <p:nvSpPr>
          <p:cNvPr id="14" name="Rectangle 13">
            <a:extLst>
              <a:ext uri="{FF2B5EF4-FFF2-40B4-BE49-F238E27FC236}">
                <a16:creationId xmlns:a16="http://schemas.microsoft.com/office/drawing/2014/main" id="{22B328A4-07B0-4CB3-AFF6-F7EF25B71CCB}"/>
              </a:ext>
            </a:extLst>
          </p:cNvPr>
          <p:cNvSpPr/>
          <p:nvPr/>
        </p:nvSpPr>
        <p:spPr>
          <a:xfrm>
            <a:off x="1384946" y="5894958"/>
            <a:ext cx="508594" cy="877605"/>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E51E8562-0676-479E-94DF-59F195D9C600}"/>
              </a:ext>
            </a:extLst>
          </p:cNvPr>
          <p:cNvSpPr/>
          <p:nvPr/>
        </p:nvSpPr>
        <p:spPr>
          <a:xfrm>
            <a:off x="3598743" y="5391770"/>
            <a:ext cx="508594" cy="1373532"/>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E98991E4-4A3F-48FB-9E78-C491EDFD2719}"/>
              </a:ext>
            </a:extLst>
          </p:cNvPr>
          <p:cNvSpPr/>
          <p:nvPr/>
        </p:nvSpPr>
        <p:spPr>
          <a:xfrm>
            <a:off x="5265489" y="5427722"/>
            <a:ext cx="508594" cy="1333291"/>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8" name="Straight Arrow Connector 37">
            <a:extLst>
              <a:ext uri="{FF2B5EF4-FFF2-40B4-BE49-F238E27FC236}">
                <a16:creationId xmlns:a16="http://schemas.microsoft.com/office/drawing/2014/main" id="{8D9C109B-60C6-48C4-81B4-554007E080FB}"/>
              </a:ext>
            </a:extLst>
          </p:cNvPr>
          <p:cNvCxnSpPr>
            <a:cxnSpLocks/>
            <a:stCxn id="37" idx="2"/>
          </p:cNvCxnSpPr>
          <p:nvPr/>
        </p:nvCxnSpPr>
        <p:spPr>
          <a:xfrm flipH="1">
            <a:off x="6564821" y="1271809"/>
            <a:ext cx="1111520" cy="3328808"/>
          </a:xfrm>
          <a:prstGeom prst="straightConnector1">
            <a:avLst/>
          </a:prstGeom>
          <a:ln w="28575">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3" name="Straight Arrow Connector 32">
            <a:extLst>
              <a:ext uri="{FF2B5EF4-FFF2-40B4-BE49-F238E27FC236}">
                <a16:creationId xmlns:a16="http://schemas.microsoft.com/office/drawing/2014/main" id="{82625E31-8605-4ACB-A002-7976C50F1B20}"/>
              </a:ext>
            </a:extLst>
          </p:cNvPr>
          <p:cNvCxnSpPr>
            <a:cxnSpLocks/>
            <a:stCxn id="31" idx="2"/>
          </p:cNvCxnSpPr>
          <p:nvPr/>
        </p:nvCxnSpPr>
        <p:spPr>
          <a:xfrm flipH="1">
            <a:off x="6600030" y="1087518"/>
            <a:ext cx="82824" cy="1323505"/>
          </a:xfrm>
          <a:prstGeom prst="straightConnector1">
            <a:avLst/>
          </a:prstGeom>
          <a:ln w="254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2D244580-DBD9-4D21-82CC-278B19766BFA}"/>
              </a:ext>
            </a:extLst>
          </p:cNvPr>
          <p:cNvCxnSpPr>
            <a:cxnSpLocks/>
            <a:stCxn id="17" idx="2"/>
          </p:cNvCxnSpPr>
          <p:nvPr/>
        </p:nvCxnSpPr>
        <p:spPr>
          <a:xfrm flipH="1">
            <a:off x="2750748" y="1034183"/>
            <a:ext cx="634419" cy="648313"/>
          </a:xfrm>
          <a:prstGeom prst="straightConnector1">
            <a:avLst/>
          </a:prstGeom>
          <a:ln w="254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20F89D68-D06D-4A0A-A3B7-5D69B49FB5FC}"/>
              </a:ext>
            </a:extLst>
          </p:cNvPr>
          <p:cNvCxnSpPr>
            <a:cxnSpLocks noChangeAspect="1"/>
            <a:stCxn id="21" idx="2"/>
          </p:cNvCxnSpPr>
          <p:nvPr/>
        </p:nvCxnSpPr>
        <p:spPr>
          <a:xfrm flipH="1">
            <a:off x="2284993" y="734790"/>
            <a:ext cx="3551810" cy="1222789"/>
          </a:xfrm>
          <a:prstGeom prst="straightConnector1">
            <a:avLst/>
          </a:prstGeom>
          <a:ln w="254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40" name="Rectangle 39">
            <a:extLst>
              <a:ext uri="{FF2B5EF4-FFF2-40B4-BE49-F238E27FC236}">
                <a16:creationId xmlns:a16="http://schemas.microsoft.com/office/drawing/2014/main" id="{D63C5584-6E5B-4026-B37C-639737F31CF7}"/>
              </a:ext>
            </a:extLst>
          </p:cNvPr>
          <p:cNvSpPr/>
          <p:nvPr/>
        </p:nvSpPr>
        <p:spPr>
          <a:xfrm>
            <a:off x="6372927" y="5984130"/>
            <a:ext cx="508594" cy="781172"/>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59A2CE01-F5FE-4647-A2B2-C2C81C084F2B}"/>
              </a:ext>
            </a:extLst>
          </p:cNvPr>
          <p:cNvSpPr/>
          <p:nvPr/>
        </p:nvSpPr>
        <p:spPr>
          <a:xfrm>
            <a:off x="6925847" y="5486400"/>
            <a:ext cx="508594" cy="1278663"/>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6463AE6C-8D4F-4C2C-96C1-9BB2F883D1FD}"/>
              </a:ext>
            </a:extLst>
          </p:cNvPr>
          <p:cNvSpPr txBox="1"/>
          <p:nvPr/>
        </p:nvSpPr>
        <p:spPr>
          <a:xfrm>
            <a:off x="884789" y="6459763"/>
            <a:ext cx="466794" cy="369332"/>
          </a:xfrm>
          <a:prstGeom prst="rect">
            <a:avLst/>
          </a:prstGeom>
          <a:noFill/>
        </p:spPr>
        <p:txBody>
          <a:bodyPr wrap="none" rtlCol="0">
            <a:spAutoFit/>
          </a:bodyPr>
          <a:lstStyle/>
          <a:p>
            <a:r>
              <a:rPr lang="en-US" dirty="0" err="1"/>
              <a:t>Lm</a:t>
            </a:r>
            <a:endParaRPr lang="en-US" dirty="0"/>
          </a:p>
        </p:txBody>
      </p:sp>
      <p:sp>
        <p:nvSpPr>
          <p:cNvPr id="42" name="TextBox 41">
            <a:extLst>
              <a:ext uri="{FF2B5EF4-FFF2-40B4-BE49-F238E27FC236}">
                <a16:creationId xmlns:a16="http://schemas.microsoft.com/office/drawing/2014/main" id="{AEEAF06F-A1BE-43A4-888F-EE7EB8DBC532}"/>
              </a:ext>
            </a:extLst>
          </p:cNvPr>
          <p:cNvSpPr txBox="1"/>
          <p:nvPr/>
        </p:nvSpPr>
        <p:spPr>
          <a:xfrm>
            <a:off x="4757353" y="6469654"/>
            <a:ext cx="466794" cy="369332"/>
          </a:xfrm>
          <a:prstGeom prst="rect">
            <a:avLst/>
          </a:prstGeom>
          <a:noFill/>
        </p:spPr>
        <p:txBody>
          <a:bodyPr wrap="none" rtlCol="0">
            <a:spAutoFit/>
          </a:bodyPr>
          <a:lstStyle/>
          <a:p>
            <a:r>
              <a:rPr lang="en-US" dirty="0" err="1"/>
              <a:t>Lm</a:t>
            </a:r>
            <a:endParaRPr lang="en-US" dirty="0"/>
          </a:p>
        </p:txBody>
      </p:sp>
      <p:sp>
        <p:nvSpPr>
          <p:cNvPr id="43" name="TextBox 42">
            <a:extLst>
              <a:ext uri="{FF2B5EF4-FFF2-40B4-BE49-F238E27FC236}">
                <a16:creationId xmlns:a16="http://schemas.microsoft.com/office/drawing/2014/main" id="{774DCF4A-5F91-4F54-A4C3-FF2AB411A7DA}"/>
              </a:ext>
            </a:extLst>
          </p:cNvPr>
          <p:cNvSpPr txBox="1"/>
          <p:nvPr/>
        </p:nvSpPr>
        <p:spPr>
          <a:xfrm>
            <a:off x="5307289" y="6469649"/>
            <a:ext cx="466794" cy="369332"/>
          </a:xfrm>
          <a:prstGeom prst="rect">
            <a:avLst/>
          </a:prstGeom>
          <a:noFill/>
        </p:spPr>
        <p:txBody>
          <a:bodyPr wrap="none" rtlCol="0">
            <a:spAutoFit/>
          </a:bodyPr>
          <a:lstStyle/>
          <a:p>
            <a:r>
              <a:rPr lang="en-US" dirty="0" err="1"/>
              <a:t>Lm</a:t>
            </a:r>
            <a:endParaRPr lang="en-US" dirty="0"/>
          </a:p>
        </p:txBody>
      </p:sp>
      <p:sp>
        <p:nvSpPr>
          <p:cNvPr id="46" name="TextBox 45">
            <a:extLst>
              <a:ext uri="{FF2B5EF4-FFF2-40B4-BE49-F238E27FC236}">
                <a16:creationId xmlns:a16="http://schemas.microsoft.com/office/drawing/2014/main" id="{5C6DC65D-82F2-4CF6-B599-5CC1E833CB5E}"/>
              </a:ext>
            </a:extLst>
          </p:cNvPr>
          <p:cNvSpPr txBox="1"/>
          <p:nvPr/>
        </p:nvSpPr>
        <p:spPr>
          <a:xfrm>
            <a:off x="3674890" y="6474661"/>
            <a:ext cx="335348" cy="369332"/>
          </a:xfrm>
          <a:prstGeom prst="rect">
            <a:avLst/>
          </a:prstGeom>
          <a:noFill/>
        </p:spPr>
        <p:txBody>
          <a:bodyPr wrap="none" rtlCol="0">
            <a:spAutoFit/>
          </a:bodyPr>
          <a:lstStyle/>
          <a:p>
            <a:r>
              <a:rPr lang="en-US" dirty="0"/>
              <a:t>Li</a:t>
            </a:r>
          </a:p>
        </p:txBody>
      </p:sp>
      <p:sp>
        <p:nvSpPr>
          <p:cNvPr id="47" name="TextBox 46">
            <a:extLst>
              <a:ext uri="{FF2B5EF4-FFF2-40B4-BE49-F238E27FC236}">
                <a16:creationId xmlns:a16="http://schemas.microsoft.com/office/drawing/2014/main" id="{2BCB2DE0-ADAB-426A-BEB5-35ECCF66B2CF}"/>
              </a:ext>
            </a:extLst>
          </p:cNvPr>
          <p:cNvSpPr txBox="1"/>
          <p:nvPr/>
        </p:nvSpPr>
        <p:spPr>
          <a:xfrm>
            <a:off x="6421612" y="6483830"/>
            <a:ext cx="335348" cy="369332"/>
          </a:xfrm>
          <a:prstGeom prst="rect">
            <a:avLst/>
          </a:prstGeom>
          <a:noFill/>
        </p:spPr>
        <p:txBody>
          <a:bodyPr wrap="none" rtlCol="0">
            <a:spAutoFit/>
          </a:bodyPr>
          <a:lstStyle/>
          <a:p>
            <a:r>
              <a:rPr lang="en-US" dirty="0"/>
              <a:t>Li</a:t>
            </a:r>
          </a:p>
        </p:txBody>
      </p:sp>
      <p:sp>
        <p:nvSpPr>
          <p:cNvPr id="48" name="TextBox 47">
            <a:extLst>
              <a:ext uri="{FF2B5EF4-FFF2-40B4-BE49-F238E27FC236}">
                <a16:creationId xmlns:a16="http://schemas.microsoft.com/office/drawing/2014/main" id="{8680DC62-B15F-4CAC-87C9-04969A740C98}"/>
              </a:ext>
            </a:extLst>
          </p:cNvPr>
          <p:cNvSpPr txBox="1"/>
          <p:nvPr/>
        </p:nvSpPr>
        <p:spPr>
          <a:xfrm>
            <a:off x="6992617" y="6481031"/>
            <a:ext cx="335348" cy="369332"/>
          </a:xfrm>
          <a:prstGeom prst="rect">
            <a:avLst/>
          </a:prstGeom>
          <a:noFill/>
        </p:spPr>
        <p:txBody>
          <a:bodyPr wrap="none" rtlCol="0">
            <a:spAutoFit/>
          </a:bodyPr>
          <a:lstStyle/>
          <a:p>
            <a:r>
              <a:rPr lang="en-US" dirty="0"/>
              <a:t>Li</a:t>
            </a:r>
          </a:p>
        </p:txBody>
      </p:sp>
      <p:sp>
        <p:nvSpPr>
          <p:cNvPr id="49" name="TextBox 48">
            <a:extLst>
              <a:ext uri="{FF2B5EF4-FFF2-40B4-BE49-F238E27FC236}">
                <a16:creationId xmlns:a16="http://schemas.microsoft.com/office/drawing/2014/main" id="{D3800561-5B65-424E-B42B-C88FCF409826}"/>
              </a:ext>
            </a:extLst>
          </p:cNvPr>
          <p:cNvSpPr txBox="1"/>
          <p:nvPr/>
        </p:nvSpPr>
        <p:spPr>
          <a:xfrm>
            <a:off x="5896757" y="6483825"/>
            <a:ext cx="335348" cy="369332"/>
          </a:xfrm>
          <a:prstGeom prst="rect">
            <a:avLst/>
          </a:prstGeom>
          <a:noFill/>
        </p:spPr>
        <p:txBody>
          <a:bodyPr wrap="none" rtlCol="0">
            <a:spAutoFit/>
          </a:bodyPr>
          <a:lstStyle/>
          <a:p>
            <a:r>
              <a:rPr lang="en-US" dirty="0"/>
              <a:t>Li</a:t>
            </a:r>
          </a:p>
        </p:txBody>
      </p:sp>
      <p:sp>
        <p:nvSpPr>
          <p:cNvPr id="50" name="TextBox 49">
            <a:extLst>
              <a:ext uri="{FF2B5EF4-FFF2-40B4-BE49-F238E27FC236}">
                <a16:creationId xmlns:a16="http://schemas.microsoft.com/office/drawing/2014/main" id="{FBD56443-03BE-43A7-A530-D41EAAB3085B}"/>
              </a:ext>
            </a:extLst>
          </p:cNvPr>
          <p:cNvSpPr txBox="1"/>
          <p:nvPr/>
        </p:nvSpPr>
        <p:spPr>
          <a:xfrm>
            <a:off x="4256485" y="6476739"/>
            <a:ext cx="335348" cy="369332"/>
          </a:xfrm>
          <a:prstGeom prst="rect">
            <a:avLst/>
          </a:prstGeom>
          <a:noFill/>
        </p:spPr>
        <p:txBody>
          <a:bodyPr wrap="none" rtlCol="0">
            <a:spAutoFit/>
          </a:bodyPr>
          <a:lstStyle/>
          <a:p>
            <a:r>
              <a:rPr lang="en-US" dirty="0"/>
              <a:t>Li</a:t>
            </a:r>
          </a:p>
        </p:txBody>
      </p:sp>
      <p:sp>
        <p:nvSpPr>
          <p:cNvPr id="44" name="TextBox 43">
            <a:extLst>
              <a:ext uri="{FF2B5EF4-FFF2-40B4-BE49-F238E27FC236}">
                <a16:creationId xmlns:a16="http://schemas.microsoft.com/office/drawing/2014/main" id="{0BE8B4EB-749F-498C-9D70-3AA7AE254F61}"/>
              </a:ext>
            </a:extLst>
          </p:cNvPr>
          <p:cNvSpPr txBox="1"/>
          <p:nvPr/>
        </p:nvSpPr>
        <p:spPr>
          <a:xfrm>
            <a:off x="1358671" y="6477330"/>
            <a:ext cx="558166" cy="369332"/>
          </a:xfrm>
          <a:prstGeom prst="rect">
            <a:avLst/>
          </a:prstGeom>
          <a:noFill/>
        </p:spPr>
        <p:txBody>
          <a:bodyPr wrap="none" rtlCol="0">
            <a:spAutoFit/>
          </a:bodyPr>
          <a:lstStyle/>
          <a:p>
            <a:r>
              <a:rPr lang="en-US" dirty="0"/>
              <a:t>Neg</a:t>
            </a:r>
          </a:p>
        </p:txBody>
      </p:sp>
      <p:sp>
        <p:nvSpPr>
          <p:cNvPr id="51" name="TextBox 50">
            <a:extLst>
              <a:ext uri="{FF2B5EF4-FFF2-40B4-BE49-F238E27FC236}">
                <a16:creationId xmlns:a16="http://schemas.microsoft.com/office/drawing/2014/main" id="{3E8702E4-6529-434D-A229-4A243496A174}"/>
              </a:ext>
            </a:extLst>
          </p:cNvPr>
          <p:cNvSpPr txBox="1"/>
          <p:nvPr/>
        </p:nvSpPr>
        <p:spPr>
          <a:xfrm>
            <a:off x="1929280" y="6480877"/>
            <a:ext cx="558166" cy="369332"/>
          </a:xfrm>
          <a:prstGeom prst="rect">
            <a:avLst/>
          </a:prstGeom>
          <a:noFill/>
        </p:spPr>
        <p:txBody>
          <a:bodyPr wrap="none" rtlCol="0">
            <a:spAutoFit/>
          </a:bodyPr>
          <a:lstStyle/>
          <a:p>
            <a:r>
              <a:rPr lang="en-US" dirty="0"/>
              <a:t>Neg</a:t>
            </a:r>
          </a:p>
        </p:txBody>
      </p:sp>
      <p:sp>
        <p:nvSpPr>
          <p:cNvPr id="52" name="TextBox 51">
            <a:extLst>
              <a:ext uri="{FF2B5EF4-FFF2-40B4-BE49-F238E27FC236}">
                <a16:creationId xmlns:a16="http://schemas.microsoft.com/office/drawing/2014/main" id="{FECA0248-69C6-4CF8-A7DA-FF56CDDD5C4D}"/>
              </a:ext>
            </a:extLst>
          </p:cNvPr>
          <p:cNvSpPr txBox="1"/>
          <p:nvPr/>
        </p:nvSpPr>
        <p:spPr>
          <a:xfrm>
            <a:off x="2521169" y="6484425"/>
            <a:ext cx="558166" cy="369332"/>
          </a:xfrm>
          <a:prstGeom prst="rect">
            <a:avLst/>
          </a:prstGeom>
          <a:noFill/>
        </p:spPr>
        <p:txBody>
          <a:bodyPr wrap="none" rtlCol="0">
            <a:spAutoFit/>
          </a:bodyPr>
          <a:lstStyle/>
          <a:p>
            <a:r>
              <a:rPr lang="en-US" dirty="0"/>
              <a:t>Neg</a:t>
            </a:r>
          </a:p>
        </p:txBody>
      </p:sp>
      <p:sp>
        <p:nvSpPr>
          <p:cNvPr id="53" name="TextBox 52">
            <a:extLst>
              <a:ext uri="{FF2B5EF4-FFF2-40B4-BE49-F238E27FC236}">
                <a16:creationId xmlns:a16="http://schemas.microsoft.com/office/drawing/2014/main" id="{33F408D0-9EA7-441F-9E7D-7D00EB2FA9B4}"/>
              </a:ext>
            </a:extLst>
          </p:cNvPr>
          <p:cNvSpPr txBox="1"/>
          <p:nvPr/>
        </p:nvSpPr>
        <p:spPr>
          <a:xfrm>
            <a:off x="3063789" y="6476379"/>
            <a:ext cx="558166" cy="369332"/>
          </a:xfrm>
          <a:prstGeom prst="rect">
            <a:avLst/>
          </a:prstGeom>
          <a:noFill/>
        </p:spPr>
        <p:txBody>
          <a:bodyPr wrap="none" rtlCol="0">
            <a:spAutoFit/>
          </a:bodyPr>
          <a:lstStyle/>
          <a:p>
            <a:r>
              <a:rPr lang="en-US" dirty="0"/>
              <a:t>Neg</a:t>
            </a:r>
          </a:p>
        </p:txBody>
      </p:sp>
      <p:sp>
        <p:nvSpPr>
          <p:cNvPr id="45" name="TextBox 44">
            <a:extLst>
              <a:ext uri="{FF2B5EF4-FFF2-40B4-BE49-F238E27FC236}">
                <a16:creationId xmlns:a16="http://schemas.microsoft.com/office/drawing/2014/main" id="{317F04AC-1E23-45B8-85C9-1D75D94B08C9}"/>
              </a:ext>
            </a:extLst>
          </p:cNvPr>
          <p:cNvSpPr txBox="1"/>
          <p:nvPr/>
        </p:nvSpPr>
        <p:spPr>
          <a:xfrm>
            <a:off x="3878650" y="833437"/>
            <a:ext cx="1364476" cy="369332"/>
          </a:xfrm>
          <a:prstGeom prst="rect">
            <a:avLst/>
          </a:prstGeom>
          <a:noFill/>
        </p:spPr>
        <p:txBody>
          <a:bodyPr wrap="none" rtlCol="0">
            <a:spAutoFit/>
          </a:bodyPr>
          <a:lstStyle/>
          <a:p>
            <a:r>
              <a:rPr lang="en-US" dirty="0" err="1"/>
              <a:t>Plesiomonas</a:t>
            </a:r>
            <a:endParaRPr lang="en-US" dirty="0"/>
          </a:p>
        </p:txBody>
      </p:sp>
      <p:cxnSp>
        <p:nvCxnSpPr>
          <p:cNvPr id="54" name="Straight Arrow Connector 53">
            <a:extLst>
              <a:ext uri="{FF2B5EF4-FFF2-40B4-BE49-F238E27FC236}">
                <a16:creationId xmlns:a16="http://schemas.microsoft.com/office/drawing/2014/main" id="{B4D24EAE-7430-4254-85DA-D1BF5544276B}"/>
              </a:ext>
            </a:extLst>
          </p:cNvPr>
          <p:cNvCxnSpPr>
            <a:cxnSpLocks/>
            <a:stCxn id="39" idx="0"/>
          </p:cNvCxnSpPr>
          <p:nvPr/>
        </p:nvCxnSpPr>
        <p:spPr>
          <a:xfrm flipH="1">
            <a:off x="4431508" y="1202769"/>
            <a:ext cx="228292" cy="1598414"/>
          </a:xfrm>
          <a:prstGeom prst="straightConnector1">
            <a:avLst/>
          </a:prstGeom>
          <a:ln w="254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55" name="Straight Arrow Connector 54">
            <a:extLst>
              <a:ext uri="{FF2B5EF4-FFF2-40B4-BE49-F238E27FC236}">
                <a16:creationId xmlns:a16="http://schemas.microsoft.com/office/drawing/2014/main" id="{211AA61A-03AB-41B0-A283-7117221A9776}"/>
              </a:ext>
            </a:extLst>
          </p:cNvPr>
          <p:cNvCxnSpPr>
            <a:cxnSpLocks noChangeAspect="1"/>
            <a:stCxn id="56" idx="2"/>
          </p:cNvCxnSpPr>
          <p:nvPr/>
        </p:nvCxnSpPr>
        <p:spPr>
          <a:xfrm>
            <a:off x="717298" y="798585"/>
            <a:ext cx="2033450" cy="4998945"/>
          </a:xfrm>
          <a:prstGeom prst="straightConnector1">
            <a:avLst/>
          </a:prstGeom>
          <a:ln w="254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56" name="TextBox 55">
            <a:extLst>
              <a:ext uri="{FF2B5EF4-FFF2-40B4-BE49-F238E27FC236}">
                <a16:creationId xmlns:a16="http://schemas.microsoft.com/office/drawing/2014/main" id="{35A2C5CD-D44E-48CC-BFE9-268DF1A59E97}"/>
              </a:ext>
            </a:extLst>
          </p:cNvPr>
          <p:cNvSpPr txBox="1"/>
          <p:nvPr/>
        </p:nvSpPr>
        <p:spPr>
          <a:xfrm>
            <a:off x="89177" y="429253"/>
            <a:ext cx="1256241" cy="369332"/>
          </a:xfrm>
          <a:prstGeom prst="rect">
            <a:avLst/>
          </a:prstGeom>
          <a:noFill/>
        </p:spPr>
        <p:txBody>
          <a:bodyPr wrap="none" rtlCol="0">
            <a:spAutoFit/>
          </a:bodyPr>
          <a:lstStyle/>
          <a:p>
            <a:r>
              <a:rPr lang="en-US" dirty="0" err="1"/>
              <a:t>Aerococcus</a:t>
            </a:r>
            <a:endParaRPr lang="en-US" dirty="0"/>
          </a:p>
        </p:txBody>
      </p:sp>
      <p:cxnSp>
        <p:nvCxnSpPr>
          <p:cNvPr id="57" name="Straight Arrow Connector 56">
            <a:extLst>
              <a:ext uri="{FF2B5EF4-FFF2-40B4-BE49-F238E27FC236}">
                <a16:creationId xmlns:a16="http://schemas.microsoft.com/office/drawing/2014/main" id="{40E83CCC-2B81-4700-A7BD-078865BDA190}"/>
              </a:ext>
            </a:extLst>
          </p:cNvPr>
          <p:cNvCxnSpPr>
            <a:cxnSpLocks noChangeAspect="1"/>
            <a:stCxn id="10" idx="2"/>
          </p:cNvCxnSpPr>
          <p:nvPr/>
        </p:nvCxnSpPr>
        <p:spPr>
          <a:xfrm>
            <a:off x="765630" y="1100772"/>
            <a:ext cx="245335" cy="1523806"/>
          </a:xfrm>
          <a:prstGeom prst="straightConnector1">
            <a:avLst/>
          </a:prstGeom>
          <a:ln w="254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58" name="Straight Arrow Connector 57">
            <a:extLst>
              <a:ext uri="{FF2B5EF4-FFF2-40B4-BE49-F238E27FC236}">
                <a16:creationId xmlns:a16="http://schemas.microsoft.com/office/drawing/2014/main" id="{621D1B81-361B-4263-B1F1-D40A09CCF967}"/>
              </a:ext>
            </a:extLst>
          </p:cNvPr>
          <p:cNvCxnSpPr>
            <a:cxnSpLocks noChangeAspect="1"/>
            <a:stCxn id="2" idx="2"/>
          </p:cNvCxnSpPr>
          <p:nvPr/>
        </p:nvCxnSpPr>
        <p:spPr>
          <a:xfrm>
            <a:off x="2175214" y="752724"/>
            <a:ext cx="553740" cy="1876204"/>
          </a:xfrm>
          <a:prstGeom prst="straightConnector1">
            <a:avLst/>
          </a:prstGeom>
          <a:ln w="254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59" name="Straight Arrow Connector 58">
            <a:extLst>
              <a:ext uri="{FF2B5EF4-FFF2-40B4-BE49-F238E27FC236}">
                <a16:creationId xmlns:a16="http://schemas.microsoft.com/office/drawing/2014/main" id="{D80507D1-1FC1-4193-8D69-03FE693D582C}"/>
              </a:ext>
            </a:extLst>
          </p:cNvPr>
          <p:cNvCxnSpPr>
            <a:cxnSpLocks noChangeAspect="1"/>
            <a:stCxn id="2" idx="2"/>
          </p:cNvCxnSpPr>
          <p:nvPr/>
        </p:nvCxnSpPr>
        <p:spPr>
          <a:xfrm>
            <a:off x="2175214" y="752724"/>
            <a:ext cx="1139678" cy="1920721"/>
          </a:xfrm>
          <a:prstGeom prst="straightConnector1">
            <a:avLst/>
          </a:prstGeom>
          <a:ln w="254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60" name="Straight Arrow Connector 59">
            <a:extLst>
              <a:ext uri="{FF2B5EF4-FFF2-40B4-BE49-F238E27FC236}">
                <a16:creationId xmlns:a16="http://schemas.microsoft.com/office/drawing/2014/main" id="{637EA04B-BCE3-4FFF-8683-CA800FCD3B20}"/>
              </a:ext>
            </a:extLst>
          </p:cNvPr>
          <p:cNvCxnSpPr>
            <a:cxnSpLocks noChangeAspect="1"/>
            <a:stCxn id="2" idx="2"/>
          </p:cNvCxnSpPr>
          <p:nvPr/>
        </p:nvCxnSpPr>
        <p:spPr>
          <a:xfrm flipH="1">
            <a:off x="1611716" y="752724"/>
            <a:ext cx="563498" cy="4195929"/>
          </a:xfrm>
          <a:prstGeom prst="straightConnector1">
            <a:avLst/>
          </a:prstGeom>
          <a:ln w="254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61" name="Straight Arrow Connector 60">
            <a:extLst>
              <a:ext uri="{FF2B5EF4-FFF2-40B4-BE49-F238E27FC236}">
                <a16:creationId xmlns:a16="http://schemas.microsoft.com/office/drawing/2014/main" id="{CE53016B-2733-4B55-89A1-48EBA90656D2}"/>
              </a:ext>
            </a:extLst>
          </p:cNvPr>
          <p:cNvCxnSpPr>
            <a:cxnSpLocks noChangeAspect="1"/>
            <a:stCxn id="2" idx="2"/>
          </p:cNvCxnSpPr>
          <p:nvPr/>
        </p:nvCxnSpPr>
        <p:spPr>
          <a:xfrm flipH="1">
            <a:off x="1085158" y="752724"/>
            <a:ext cx="1090056" cy="4032486"/>
          </a:xfrm>
          <a:prstGeom prst="straightConnector1">
            <a:avLst/>
          </a:prstGeom>
          <a:ln w="254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62" name="Straight Arrow Connector 61">
            <a:extLst>
              <a:ext uri="{FF2B5EF4-FFF2-40B4-BE49-F238E27FC236}">
                <a16:creationId xmlns:a16="http://schemas.microsoft.com/office/drawing/2014/main" id="{AC52AE96-80CB-4CCE-8771-049572AF9EDF}"/>
              </a:ext>
            </a:extLst>
          </p:cNvPr>
          <p:cNvCxnSpPr>
            <a:cxnSpLocks noChangeAspect="1"/>
            <a:stCxn id="2" idx="2"/>
          </p:cNvCxnSpPr>
          <p:nvPr/>
        </p:nvCxnSpPr>
        <p:spPr>
          <a:xfrm>
            <a:off x="2175214" y="752724"/>
            <a:ext cx="1678814" cy="3654220"/>
          </a:xfrm>
          <a:prstGeom prst="straightConnector1">
            <a:avLst/>
          </a:prstGeom>
          <a:ln w="254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63" name="Straight Arrow Connector 62">
            <a:extLst>
              <a:ext uri="{FF2B5EF4-FFF2-40B4-BE49-F238E27FC236}">
                <a16:creationId xmlns:a16="http://schemas.microsoft.com/office/drawing/2014/main" id="{BFAB146F-9567-48B3-AAFB-5186FE0B307D}"/>
              </a:ext>
            </a:extLst>
          </p:cNvPr>
          <p:cNvCxnSpPr>
            <a:cxnSpLocks noChangeAspect="1"/>
            <a:stCxn id="2" idx="2"/>
          </p:cNvCxnSpPr>
          <p:nvPr/>
        </p:nvCxnSpPr>
        <p:spPr>
          <a:xfrm>
            <a:off x="2175214" y="752724"/>
            <a:ext cx="2882905" cy="4190104"/>
          </a:xfrm>
          <a:prstGeom prst="straightConnector1">
            <a:avLst/>
          </a:prstGeom>
          <a:ln w="254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64" name="Straight Arrow Connector 63">
            <a:extLst>
              <a:ext uri="{FF2B5EF4-FFF2-40B4-BE49-F238E27FC236}">
                <a16:creationId xmlns:a16="http://schemas.microsoft.com/office/drawing/2014/main" id="{FF689DAF-46D9-49F5-9EB8-020B5AC79E1A}"/>
              </a:ext>
            </a:extLst>
          </p:cNvPr>
          <p:cNvCxnSpPr>
            <a:cxnSpLocks noChangeAspect="1"/>
            <a:stCxn id="2" idx="2"/>
          </p:cNvCxnSpPr>
          <p:nvPr/>
        </p:nvCxnSpPr>
        <p:spPr>
          <a:xfrm>
            <a:off x="2175214" y="752724"/>
            <a:ext cx="3326309" cy="3076299"/>
          </a:xfrm>
          <a:prstGeom prst="straightConnector1">
            <a:avLst/>
          </a:prstGeom>
          <a:ln w="254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65" name="Straight Arrow Connector 64">
            <a:extLst>
              <a:ext uri="{FF2B5EF4-FFF2-40B4-BE49-F238E27FC236}">
                <a16:creationId xmlns:a16="http://schemas.microsoft.com/office/drawing/2014/main" id="{E695A1CF-9B93-4842-93BB-D5D1E78E25C5}"/>
              </a:ext>
            </a:extLst>
          </p:cNvPr>
          <p:cNvCxnSpPr>
            <a:cxnSpLocks noChangeAspect="1"/>
            <a:stCxn id="2" idx="2"/>
          </p:cNvCxnSpPr>
          <p:nvPr/>
        </p:nvCxnSpPr>
        <p:spPr>
          <a:xfrm>
            <a:off x="2175214" y="752724"/>
            <a:ext cx="3960928" cy="4676939"/>
          </a:xfrm>
          <a:prstGeom prst="straightConnector1">
            <a:avLst/>
          </a:prstGeom>
          <a:ln w="254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66" name="Straight Arrow Connector 65">
            <a:extLst>
              <a:ext uri="{FF2B5EF4-FFF2-40B4-BE49-F238E27FC236}">
                <a16:creationId xmlns:a16="http://schemas.microsoft.com/office/drawing/2014/main" id="{2FAAED9A-49B5-4B33-A38E-F19E544BCEB5}"/>
              </a:ext>
            </a:extLst>
          </p:cNvPr>
          <p:cNvCxnSpPr>
            <a:cxnSpLocks noChangeAspect="1"/>
            <a:stCxn id="2" idx="2"/>
          </p:cNvCxnSpPr>
          <p:nvPr/>
        </p:nvCxnSpPr>
        <p:spPr>
          <a:xfrm>
            <a:off x="2175214" y="752724"/>
            <a:ext cx="4477755" cy="5021016"/>
          </a:xfrm>
          <a:prstGeom prst="straightConnector1">
            <a:avLst/>
          </a:prstGeom>
          <a:ln w="254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67" name="Straight Arrow Connector 66">
            <a:extLst>
              <a:ext uri="{FF2B5EF4-FFF2-40B4-BE49-F238E27FC236}">
                <a16:creationId xmlns:a16="http://schemas.microsoft.com/office/drawing/2014/main" id="{0FC77430-4D3F-4B56-A091-B4A26D8F3DBD}"/>
              </a:ext>
            </a:extLst>
          </p:cNvPr>
          <p:cNvCxnSpPr>
            <a:cxnSpLocks noChangeAspect="1"/>
            <a:stCxn id="2" idx="2"/>
          </p:cNvCxnSpPr>
          <p:nvPr/>
        </p:nvCxnSpPr>
        <p:spPr>
          <a:xfrm>
            <a:off x="2175214" y="752724"/>
            <a:ext cx="4914164" cy="3915211"/>
          </a:xfrm>
          <a:prstGeom prst="straightConnector1">
            <a:avLst/>
          </a:prstGeom>
          <a:ln w="254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71" name="Straight Arrow Connector 70">
            <a:extLst>
              <a:ext uri="{FF2B5EF4-FFF2-40B4-BE49-F238E27FC236}">
                <a16:creationId xmlns:a16="http://schemas.microsoft.com/office/drawing/2014/main" id="{DEDAF6FF-87AA-44B4-8419-61F02CE2FF6D}"/>
              </a:ext>
            </a:extLst>
          </p:cNvPr>
          <p:cNvCxnSpPr>
            <a:cxnSpLocks noChangeAspect="1"/>
            <a:stCxn id="21" idx="2"/>
          </p:cNvCxnSpPr>
          <p:nvPr/>
        </p:nvCxnSpPr>
        <p:spPr>
          <a:xfrm flipH="1">
            <a:off x="5476697" y="734790"/>
            <a:ext cx="360106" cy="2574260"/>
          </a:xfrm>
          <a:prstGeom prst="straightConnector1">
            <a:avLst/>
          </a:prstGeom>
          <a:ln w="254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72" name="Straight Arrow Connector 71">
            <a:extLst>
              <a:ext uri="{FF2B5EF4-FFF2-40B4-BE49-F238E27FC236}">
                <a16:creationId xmlns:a16="http://schemas.microsoft.com/office/drawing/2014/main" id="{B2066AF0-C451-4A43-BC4C-1BF547CF1560}"/>
              </a:ext>
            </a:extLst>
          </p:cNvPr>
          <p:cNvCxnSpPr>
            <a:cxnSpLocks noChangeAspect="1"/>
            <a:stCxn id="21" idx="2"/>
          </p:cNvCxnSpPr>
          <p:nvPr/>
        </p:nvCxnSpPr>
        <p:spPr>
          <a:xfrm>
            <a:off x="5836803" y="734790"/>
            <a:ext cx="152815" cy="3508998"/>
          </a:xfrm>
          <a:prstGeom prst="straightConnector1">
            <a:avLst/>
          </a:prstGeom>
          <a:ln w="254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73" name="Straight Arrow Connector 72">
            <a:extLst>
              <a:ext uri="{FF2B5EF4-FFF2-40B4-BE49-F238E27FC236}">
                <a16:creationId xmlns:a16="http://schemas.microsoft.com/office/drawing/2014/main" id="{805EB50C-E4EB-478B-9DC6-24A49C33081A}"/>
              </a:ext>
            </a:extLst>
          </p:cNvPr>
          <p:cNvCxnSpPr>
            <a:cxnSpLocks noChangeAspect="1"/>
            <a:stCxn id="21" idx="2"/>
          </p:cNvCxnSpPr>
          <p:nvPr/>
        </p:nvCxnSpPr>
        <p:spPr>
          <a:xfrm>
            <a:off x="5836803" y="734790"/>
            <a:ext cx="1254270" cy="3173252"/>
          </a:xfrm>
          <a:prstGeom prst="straightConnector1">
            <a:avLst/>
          </a:prstGeom>
          <a:ln w="254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78" name="Straight Arrow Connector 77">
            <a:extLst>
              <a:ext uri="{FF2B5EF4-FFF2-40B4-BE49-F238E27FC236}">
                <a16:creationId xmlns:a16="http://schemas.microsoft.com/office/drawing/2014/main" id="{B6B86DBF-E3B3-404C-8744-CF9DF400AA50}"/>
              </a:ext>
            </a:extLst>
          </p:cNvPr>
          <p:cNvCxnSpPr>
            <a:cxnSpLocks/>
            <a:stCxn id="31" idx="2"/>
          </p:cNvCxnSpPr>
          <p:nvPr/>
        </p:nvCxnSpPr>
        <p:spPr>
          <a:xfrm>
            <a:off x="6682854" y="1087518"/>
            <a:ext cx="529009" cy="1281894"/>
          </a:xfrm>
          <a:prstGeom prst="straightConnector1">
            <a:avLst/>
          </a:prstGeom>
          <a:ln w="254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80" name="Straight Arrow Connector 79">
            <a:extLst>
              <a:ext uri="{FF2B5EF4-FFF2-40B4-BE49-F238E27FC236}">
                <a16:creationId xmlns:a16="http://schemas.microsoft.com/office/drawing/2014/main" id="{764D5EA3-4378-406B-8723-6287B60DF314}"/>
              </a:ext>
            </a:extLst>
          </p:cNvPr>
          <p:cNvCxnSpPr>
            <a:cxnSpLocks/>
            <a:stCxn id="31" idx="2"/>
          </p:cNvCxnSpPr>
          <p:nvPr/>
        </p:nvCxnSpPr>
        <p:spPr>
          <a:xfrm flipH="1">
            <a:off x="6000748" y="1087518"/>
            <a:ext cx="682106" cy="1403069"/>
          </a:xfrm>
          <a:prstGeom prst="straightConnector1">
            <a:avLst/>
          </a:prstGeom>
          <a:ln w="254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81" name="Straight Arrow Connector 80">
            <a:extLst>
              <a:ext uri="{FF2B5EF4-FFF2-40B4-BE49-F238E27FC236}">
                <a16:creationId xmlns:a16="http://schemas.microsoft.com/office/drawing/2014/main" id="{BA205DF7-52C0-48E5-ABAE-376766960FC5}"/>
              </a:ext>
            </a:extLst>
          </p:cNvPr>
          <p:cNvCxnSpPr>
            <a:cxnSpLocks/>
            <a:stCxn id="31" idx="2"/>
          </p:cNvCxnSpPr>
          <p:nvPr/>
        </p:nvCxnSpPr>
        <p:spPr>
          <a:xfrm flipH="1">
            <a:off x="5466224" y="1087518"/>
            <a:ext cx="1216630" cy="1079853"/>
          </a:xfrm>
          <a:prstGeom prst="straightConnector1">
            <a:avLst/>
          </a:prstGeom>
          <a:ln w="254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82" name="Straight Arrow Connector 81">
            <a:extLst>
              <a:ext uri="{FF2B5EF4-FFF2-40B4-BE49-F238E27FC236}">
                <a16:creationId xmlns:a16="http://schemas.microsoft.com/office/drawing/2014/main" id="{8B7B8674-80F5-436E-BD2C-2FDF6885C216}"/>
              </a:ext>
            </a:extLst>
          </p:cNvPr>
          <p:cNvCxnSpPr>
            <a:cxnSpLocks/>
            <a:stCxn id="31" idx="2"/>
          </p:cNvCxnSpPr>
          <p:nvPr/>
        </p:nvCxnSpPr>
        <p:spPr>
          <a:xfrm flipH="1">
            <a:off x="4990752" y="1087518"/>
            <a:ext cx="1692102" cy="922720"/>
          </a:xfrm>
          <a:prstGeom prst="straightConnector1">
            <a:avLst/>
          </a:prstGeom>
          <a:ln w="254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87" name="Straight Arrow Connector 86">
            <a:extLst>
              <a:ext uri="{FF2B5EF4-FFF2-40B4-BE49-F238E27FC236}">
                <a16:creationId xmlns:a16="http://schemas.microsoft.com/office/drawing/2014/main" id="{2628A30D-BD18-4ECE-9080-80ED026EFAFC}"/>
              </a:ext>
            </a:extLst>
          </p:cNvPr>
          <p:cNvCxnSpPr>
            <a:cxnSpLocks/>
            <a:stCxn id="31" idx="2"/>
          </p:cNvCxnSpPr>
          <p:nvPr/>
        </p:nvCxnSpPr>
        <p:spPr>
          <a:xfrm flipH="1">
            <a:off x="1679184" y="1087518"/>
            <a:ext cx="5003670" cy="875876"/>
          </a:xfrm>
          <a:prstGeom prst="straightConnector1">
            <a:avLst/>
          </a:prstGeom>
          <a:ln w="254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90" name="Straight Arrow Connector 89">
            <a:extLst>
              <a:ext uri="{FF2B5EF4-FFF2-40B4-BE49-F238E27FC236}">
                <a16:creationId xmlns:a16="http://schemas.microsoft.com/office/drawing/2014/main" id="{FDAF9130-D7AB-4225-9CFD-DEC76359D2B7}"/>
              </a:ext>
            </a:extLst>
          </p:cNvPr>
          <p:cNvCxnSpPr>
            <a:cxnSpLocks/>
          </p:cNvCxnSpPr>
          <p:nvPr/>
        </p:nvCxnSpPr>
        <p:spPr>
          <a:xfrm flipH="1">
            <a:off x="1079544" y="1087518"/>
            <a:ext cx="5603310" cy="811456"/>
          </a:xfrm>
          <a:prstGeom prst="straightConnector1">
            <a:avLst/>
          </a:prstGeom>
          <a:ln w="254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92" name="Straight Arrow Connector 91">
            <a:extLst>
              <a:ext uri="{FF2B5EF4-FFF2-40B4-BE49-F238E27FC236}">
                <a16:creationId xmlns:a16="http://schemas.microsoft.com/office/drawing/2014/main" id="{1D34C624-F7D3-4949-9146-38CB2C749E23}"/>
              </a:ext>
            </a:extLst>
          </p:cNvPr>
          <p:cNvCxnSpPr>
            <a:cxnSpLocks noChangeAspect="1"/>
            <a:stCxn id="56" idx="2"/>
          </p:cNvCxnSpPr>
          <p:nvPr/>
        </p:nvCxnSpPr>
        <p:spPr>
          <a:xfrm>
            <a:off x="717298" y="798585"/>
            <a:ext cx="2577064" cy="4840122"/>
          </a:xfrm>
          <a:prstGeom prst="straightConnector1">
            <a:avLst/>
          </a:prstGeom>
          <a:ln w="254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94" name="Straight Arrow Connector 93">
            <a:extLst>
              <a:ext uri="{FF2B5EF4-FFF2-40B4-BE49-F238E27FC236}">
                <a16:creationId xmlns:a16="http://schemas.microsoft.com/office/drawing/2014/main" id="{EA897EE9-5EAA-42C1-8066-56E0DD210DAD}"/>
              </a:ext>
            </a:extLst>
          </p:cNvPr>
          <p:cNvCxnSpPr>
            <a:cxnSpLocks/>
            <a:stCxn id="37" idx="2"/>
          </p:cNvCxnSpPr>
          <p:nvPr/>
        </p:nvCxnSpPr>
        <p:spPr>
          <a:xfrm flipH="1">
            <a:off x="7306431" y="1271809"/>
            <a:ext cx="369910" cy="1857286"/>
          </a:xfrm>
          <a:prstGeom prst="straightConnector1">
            <a:avLst/>
          </a:prstGeom>
          <a:ln w="28575">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99" name="Straight Arrow Connector 98">
            <a:extLst>
              <a:ext uri="{FF2B5EF4-FFF2-40B4-BE49-F238E27FC236}">
                <a16:creationId xmlns:a16="http://schemas.microsoft.com/office/drawing/2014/main" id="{00465E69-3E01-4C3F-B827-451FAA88EAEE}"/>
              </a:ext>
            </a:extLst>
          </p:cNvPr>
          <p:cNvCxnSpPr>
            <a:cxnSpLocks/>
            <a:stCxn id="37" idx="2"/>
          </p:cNvCxnSpPr>
          <p:nvPr/>
        </p:nvCxnSpPr>
        <p:spPr>
          <a:xfrm flipH="1">
            <a:off x="6218967" y="1271809"/>
            <a:ext cx="1457374" cy="2393923"/>
          </a:xfrm>
          <a:prstGeom prst="straightConnector1">
            <a:avLst/>
          </a:prstGeom>
          <a:ln w="28575">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02" name="Straight Arrow Connector 101">
            <a:extLst>
              <a:ext uri="{FF2B5EF4-FFF2-40B4-BE49-F238E27FC236}">
                <a16:creationId xmlns:a16="http://schemas.microsoft.com/office/drawing/2014/main" id="{3CAA47A3-8653-447D-8B79-DB93DBFEF55C}"/>
              </a:ext>
            </a:extLst>
          </p:cNvPr>
          <p:cNvCxnSpPr>
            <a:cxnSpLocks noChangeAspect="1"/>
            <a:stCxn id="17" idx="2"/>
          </p:cNvCxnSpPr>
          <p:nvPr/>
        </p:nvCxnSpPr>
        <p:spPr>
          <a:xfrm>
            <a:off x="3385167" y="1034183"/>
            <a:ext cx="963604" cy="1145379"/>
          </a:xfrm>
          <a:prstGeom prst="straightConnector1">
            <a:avLst/>
          </a:prstGeom>
          <a:ln w="254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06" name="Straight Arrow Connector 105">
            <a:extLst>
              <a:ext uri="{FF2B5EF4-FFF2-40B4-BE49-F238E27FC236}">
                <a16:creationId xmlns:a16="http://schemas.microsoft.com/office/drawing/2014/main" id="{69D04ACE-78EF-430D-81C2-F07D95B03ECE}"/>
              </a:ext>
            </a:extLst>
          </p:cNvPr>
          <p:cNvCxnSpPr>
            <a:cxnSpLocks/>
            <a:stCxn id="17" idx="2"/>
          </p:cNvCxnSpPr>
          <p:nvPr/>
        </p:nvCxnSpPr>
        <p:spPr>
          <a:xfrm flipH="1">
            <a:off x="3314892" y="1034183"/>
            <a:ext cx="70275" cy="648313"/>
          </a:xfrm>
          <a:prstGeom prst="straightConnector1">
            <a:avLst/>
          </a:prstGeom>
          <a:ln w="254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08" name="Straight Arrow Connector 107">
            <a:extLst>
              <a:ext uri="{FF2B5EF4-FFF2-40B4-BE49-F238E27FC236}">
                <a16:creationId xmlns:a16="http://schemas.microsoft.com/office/drawing/2014/main" id="{8E83866E-E005-4CFE-8954-E40984CAD168}"/>
              </a:ext>
            </a:extLst>
          </p:cNvPr>
          <p:cNvCxnSpPr>
            <a:cxnSpLocks/>
            <a:stCxn id="17" idx="2"/>
          </p:cNvCxnSpPr>
          <p:nvPr/>
        </p:nvCxnSpPr>
        <p:spPr>
          <a:xfrm flipH="1">
            <a:off x="1534027" y="1034183"/>
            <a:ext cx="1851140" cy="1108883"/>
          </a:xfrm>
          <a:prstGeom prst="straightConnector1">
            <a:avLst/>
          </a:prstGeom>
          <a:ln w="254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10" name="Straight Arrow Connector 109">
            <a:extLst>
              <a:ext uri="{FF2B5EF4-FFF2-40B4-BE49-F238E27FC236}">
                <a16:creationId xmlns:a16="http://schemas.microsoft.com/office/drawing/2014/main" id="{46A3ACCB-899E-4E84-86EB-76D16248FB2B}"/>
              </a:ext>
            </a:extLst>
          </p:cNvPr>
          <p:cNvCxnSpPr>
            <a:cxnSpLocks/>
            <a:stCxn id="17" idx="2"/>
          </p:cNvCxnSpPr>
          <p:nvPr/>
        </p:nvCxnSpPr>
        <p:spPr>
          <a:xfrm flipH="1">
            <a:off x="1079545" y="1034183"/>
            <a:ext cx="2305622" cy="1251817"/>
          </a:xfrm>
          <a:prstGeom prst="straightConnector1">
            <a:avLst/>
          </a:prstGeom>
          <a:ln w="254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12" name="Straight Arrow Connector 111">
            <a:extLst>
              <a:ext uri="{FF2B5EF4-FFF2-40B4-BE49-F238E27FC236}">
                <a16:creationId xmlns:a16="http://schemas.microsoft.com/office/drawing/2014/main" id="{B440E698-3571-48C7-AA8D-B81A2C7A4722}"/>
              </a:ext>
            </a:extLst>
          </p:cNvPr>
          <p:cNvCxnSpPr>
            <a:cxnSpLocks/>
            <a:stCxn id="36" idx="2"/>
          </p:cNvCxnSpPr>
          <p:nvPr/>
        </p:nvCxnSpPr>
        <p:spPr>
          <a:xfrm>
            <a:off x="1807717" y="1084260"/>
            <a:ext cx="4193031" cy="4874146"/>
          </a:xfrm>
          <a:prstGeom prst="straightConnector1">
            <a:avLst/>
          </a:prstGeom>
          <a:ln w="254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14" name="Straight Arrow Connector 113">
            <a:extLst>
              <a:ext uri="{FF2B5EF4-FFF2-40B4-BE49-F238E27FC236}">
                <a16:creationId xmlns:a16="http://schemas.microsoft.com/office/drawing/2014/main" id="{EA4A9548-DE8B-4819-9746-170D5B1FF881}"/>
              </a:ext>
            </a:extLst>
          </p:cNvPr>
          <p:cNvCxnSpPr>
            <a:cxnSpLocks/>
            <a:stCxn id="36" idx="2"/>
          </p:cNvCxnSpPr>
          <p:nvPr/>
        </p:nvCxnSpPr>
        <p:spPr>
          <a:xfrm>
            <a:off x="1807717" y="1084260"/>
            <a:ext cx="5214134" cy="4217842"/>
          </a:xfrm>
          <a:prstGeom prst="straightConnector1">
            <a:avLst/>
          </a:prstGeom>
          <a:ln w="254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16" name="Straight Arrow Connector 115">
            <a:extLst>
              <a:ext uri="{FF2B5EF4-FFF2-40B4-BE49-F238E27FC236}">
                <a16:creationId xmlns:a16="http://schemas.microsoft.com/office/drawing/2014/main" id="{E2C3DEB8-AB03-494A-B44F-91B5E1C4D0DE}"/>
              </a:ext>
            </a:extLst>
          </p:cNvPr>
          <p:cNvCxnSpPr>
            <a:cxnSpLocks/>
            <a:stCxn id="39" idx="0"/>
          </p:cNvCxnSpPr>
          <p:nvPr/>
        </p:nvCxnSpPr>
        <p:spPr>
          <a:xfrm>
            <a:off x="4659800" y="1202769"/>
            <a:ext cx="814678" cy="1662718"/>
          </a:xfrm>
          <a:prstGeom prst="straightConnector1">
            <a:avLst/>
          </a:prstGeom>
          <a:ln w="254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56" name="Straight Arrow Connector 155">
            <a:extLst>
              <a:ext uri="{FF2B5EF4-FFF2-40B4-BE49-F238E27FC236}">
                <a16:creationId xmlns:a16="http://schemas.microsoft.com/office/drawing/2014/main" id="{9DF490C8-DC10-4890-9FB7-1BF04683D1A7}"/>
              </a:ext>
            </a:extLst>
          </p:cNvPr>
          <p:cNvCxnSpPr>
            <a:cxnSpLocks noChangeAspect="1"/>
            <a:stCxn id="21" idx="2"/>
          </p:cNvCxnSpPr>
          <p:nvPr/>
        </p:nvCxnSpPr>
        <p:spPr>
          <a:xfrm flipH="1">
            <a:off x="3958547" y="734790"/>
            <a:ext cx="1878256" cy="1943699"/>
          </a:xfrm>
          <a:prstGeom prst="straightConnector1">
            <a:avLst/>
          </a:prstGeom>
          <a:ln w="254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59" name="Straight Arrow Connector 158">
            <a:extLst>
              <a:ext uri="{FF2B5EF4-FFF2-40B4-BE49-F238E27FC236}">
                <a16:creationId xmlns:a16="http://schemas.microsoft.com/office/drawing/2014/main" id="{E7596233-F471-4ADE-B95E-5E509A5890EE}"/>
              </a:ext>
            </a:extLst>
          </p:cNvPr>
          <p:cNvCxnSpPr>
            <a:cxnSpLocks noChangeAspect="1"/>
            <a:stCxn id="17" idx="2"/>
          </p:cNvCxnSpPr>
          <p:nvPr/>
        </p:nvCxnSpPr>
        <p:spPr>
          <a:xfrm>
            <a:off x="3385167" y="1034183"/>
            <a:ext cx="450947" cy="1108883"/>
          </a:xfrm>
          <a:prstGeom prst="straightConnector1">
            <a:avLst/>
          </a:prstGeom>
          <a:ln w="254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64" name="Straight Arrow Connector 163">
            <a:extLst>
              <a:ext uri="{FF2B5EF4-FFF2-40B4-BE49-F238E27FC236}">
                <a16:creationId xmlns:a16="http://schemas.microsoft.com/office/drawing/2014/main" id="{D9860761-C1ED-4156-8464-74D5A4E492A2}"/>
              </a:ext>
            </a:extLst>
          </p:cNvPr>
          <p:cNvCxnSpPr>
            <a:cxnSpLocks noChangeAspect="1"/>
            <a:stCxn id="17" idx="2"/>
          </p:cNvCxnSpPr>
          <p:nvPr/>
        </p:nvCxnSpPr>
        <p:spPr>
          <a:xfrm>
            <a:off x="3385167" y="1034183"/>
            <a:ext cx="1510304" cy="2344353"/>
          </a:xfrm>
          <a:prstGeom prst="straightConnector1">
            <a:avLst/>
          </a:prstGeom>
          <a:ln w="254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68" name="Straight Arrow Connector 167">
            <a:extLst>
              <a:ext uri="{FF2B5EF4-FFF2-40B4-BE49-F238E27FC236}">
                <a16:creationId xmlns:a16="http://schemas.microsoft.com/office/drawing/2014/main" id="{6B440F09-A51B-46C9-B627-E2C31EC9BBD3}"/>
              </a:ext>
            </a:extLst>
          </p:cNvPr>
          <p:cNvCxnSpPr>
            <a:cxnSpLocks/>
            <a:stCxn id="17" idx="2"/>
          </p:cNvCxnSpPr>
          <p:nvPr/>
        </p:nvCxnSpPr>
        <p:spPr>
          <a:xfrm>
            <a:off x="3385167" y="1034183"/>
            <a:ext cx="2081057" cy="1590395"/>
          </a:xfrm>
          <a:prstGeom prst="straightConnector1">
            <a:avLst/>
          </a:prstGeom>
          <a:ln w="254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71" name="Straight Arrow Connector 170">
            <a:extLst>
              <a:ext uri="{FF2B5EF4-FFF2-40B4-BE49-F238E27FC236}">
                <a16:creationId xmlns:a16="http://schemas.microsoft.com/office/drawing/2014/main" id="{0789FA29-60EF-45F1-83DB-9F5C99F476AB}"/>
              </a:ext>
            </a:extLst>
          </p:cNvPr>
          <p:cNvCxnSpPr>
            <a:cxnSpLocks noChangeAspect="1"/>
            <a:stCxn id="21" idx="2"/>
          </p:cNvCxnSpPr>
          <p:nvPr/>
        </p:nvCxnSpPr>
        <p:spPr>
          <a:xfrm flipH="1">
            <a:off x="1709223" y="734790"/>
            <a:ext cx="4127580" cy="3912879"/>
          </a:xfrm>
          <a:prstGeom prst="straightConnector1">
            <a:avLst/>
          </a:prstGeom>
          <a:ln w="254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88" name="Straight Arrow Connector 87">
            <a:extLst>
              <a:ext uri="{FF2B5EF4-FFF2-40B4-BE49-F238E27FC236}">
                <a16:creationId xmlns:a16="http://schemas.microsoft.com/office/drawing/2014/main" id="{C5F8FAA2-4234-4A74-BA44-B70293075A32}"/>
              </a:ext>
            </a:extLst>
          </p:cNvPr>
          <p:cNvCxnSpPr>
            <a:cxnSpLocks/>
            <a:stCxn id="36" idx="2"/>
          </p:cNvCxnSpPr>
          <p:nvPr/>
        </p:nvCxnSpPr>
        <p:spPr>
          <a:xfrm>
            <a:off x="1807717" y="1084260"/>
            <a:ext cx="2612974" cy="2425100"/>
          </a:xfrm>
          <a:prstGeom prst="straightConnector1">
            <a:avLst/>
          </a:prstGeom>
          <a:ln w="254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79" name="TextBox 78">
            <a:extLst>
              <a:ext uri="{FF2B5EF4-FFF2-40B4-BE49-F238E27FC236}">
                <a16:creationId xmlns:a16="http://schemas.microsoft.com/office/drawing/2014/main" id="{2E1EC2C9-8BFA-4348-96DE-C4DAC9B447A0}"/>
              </a:ext>
            </a:extLst>
          </p:cNvPr>
          <p:cNvSpPr txBox="1"/>
          <p:nvPr/>
        </p:nvSpPr>
        <p:spPr>
          <a:xfrm>
            <a:off x="-9048" y="6219721"/>
            <a:ext cx="874150" cy="646331"/>
          </a:xfrm>
          <a:prstGeom prst="rect">
            <a:avLst/>
          </a:prstGeom>
          <a:noFill/>
        </p:spPr>
        <p:txBody>
          <a:bodyPr wrap="none" rtlCol="0">
            <a:spAutoFit/>
          </a:bodyPr>
          <a:lstStyle/>
          <a:p>
            <a:r>
              <a:rPr lang="en-US" dirty="0"/>
              <a:t>Culture</a:t>
            </a:r>
          </a:p>
          <a:p>
            <a:r>
              <a:rPr lang="en-US" dirty="0"/>
              <a:t>Results</a:t>
            </a:r>
          </a:p>
        </p:txBody>
      </p:sp>
    </p:spTree>
    <p:extLst>
      <p:ext uri="{BB962C8B-B14F-4D97-AF65-F5344CB8AC3E}">
        <p14:creationId xmlns:p14="http://schemas.microsoft.com/office/powerpoint/2010/main" val="1154595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subTnLst>
                                    <p:set>
                                      <p:cBhvr override="childStyle">
                                        <p:cTn dur="1" fill="hold" display="0" masterRel="nextClick" afterEffect="1"/>
                                        <p:tgtEl>
                                          <p:spTgt spid="2"/>
                                        </p:tgtEl>
                                        <p:attrNameLst>
                                          <p:attrName>style.visibility</p:attrName>
                                        </p:attrNameLst>
                                      </p:cBhvr>
                                      <p:to>
                                        <p:strVal val="hidden"/>
                                      </p:to>
                                    </p:set>
                                  </p:sub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subTnLst>
                                    <p:set>
                                      <p:cBhvr override="childStyle">
                                        <p:cTn dur="1" fill="hold" display="0" masterRel="nextClick" afterEffect="1"/>
                                        <p:tgtEl>
                                          <p:spTgt spid="4"/>
                                        </p:tgtEl>
                                        <p:attrNameLst>
                                          <p:attrName>style.visibility</p:attrName>
                                        </p:attrNameLst>
                                      </p:cBhvr>
                                      <p:to>
                                        <p:strVal val="hidden"/>
                                      </p:to>
                                    </p:set>
                                  </p:subTnLst>
                                </p:cTn>
                              </p:par>
                              <p:par>
                                <p:cTn id="9" presetID="1" presetClass="entr" presetSubtype="0" fill="hold" nodeType="withEffect">
                                  <p:stCondLst>
                                    <p:cond delay="0"/>
                                  </p:stCondLst>
                                  <p:childTnLst>
                                    <p:set>
                                      <p:cBhvr>
                                        <p:cTn id="10" dur="1" fill="hold">
                                          <p:stCondLst>
                                            <p:cond delay="0"/>
                                          </p:stCondLst>
                                        </p:cTn>
                                        <p:tgtEl>
                                          <p:spTgt spid="58"/>
                                        </p:tgtEl>
                                        <p:attrNameLst>
                                          <p:attrName>style.visibility</p:attrName>
                                        </p:attrNameLst>
                                      </p:cBhvr>
                                      <p:to>
                                        <p:strVal val="visible"/>
                                      </p:to>
                                    </p:set>
                                  </p:childTnLst>
                                  <p:subTnLst>
                                    <p:set>
                                      <p:cBhvr override="childStyle">
                                        <p:cTn dur="1" fill="hold" display="0" masterRel="nextClick" afterEffect="1"/>
                                        <p:tgtEl>
                                          <p:spTgt spid="58"/>
                                        </p:tgtEl>
                                        <p:attrNameLst>
                                          <p:attrName>style.visibility</p:attrName>
                                        </p:attrNameLst>
                                      </p:cBhvr>
                                      <p:to>
                                        <p:strVal val="hidden"/>
                                      </p:to>
                                    </p:set>
                                  </p:subTnLst>
                                </p:cTn>
                              </p:par>
                              <p:par>
                                <p:cTn id="11" presetID="1" presetClass="entr" presetSubtype="0" fill="hold" nodeType="withEffect">
                                  <p:stCondLst>
                                    <p:cond delay="0"/>
                                  </p:stCondLst>
                                  <p:childTnLst>
                                    <p:set>
                                      <p:cBhvr>
                                        <p:cTn id="12" dur="1" fill="hold">
                                          <p:stCondLst>
                                            <p:cond delay="0"/>
                                          </p:stCondLst>
                                        </p:cTn>
                                        <p:tgtEl>
                                          <p:spTgt spid="59"/>
                                        </p:tgtEl>
                                        <p:attrNameLst>
                                          <p:attrName>style.visibility</p:attrName>
                                        </p:attrNameLst>
                                      </p:cBhvr>
                                      <p:to>
                                        <p:strVal val="visible"/>
                                      </p:to>
                                    </p:set>
                                  </p:childTnLst>
                                  <p:subTnLst>
                                    <p:set>
                                      <p:cBhvr override="childStyle">
                                        <p:cTn dur="1" fill="hold" display="0" masterRel="nextClick" afterEffect="1"/>
                                        <p:tgtEl>
                                          <p:spTgt spid="59"/>
                                        </p:tgtEl>
                                        <p:attrNameLst>
                                          <p:attrName>style.visibility</p:attrName>
                                        </p:attrNameLst>
                                      </p:cBhvr>
                                      <p:to>
                                        <p:strVal val="hidden"/>
                                      </p:to>
                                    </p:set>
                                  </p:subTnLst>
                                </p:cTn>
                              </p:par>
                              <p:par>
                                <p:cTn id="13" presetID="1" presetClass="entr" presetSubtype="0" fill="hold" nodeType="withEffect">
                                  <p:stCondLst>
                                    <p:cond delay="0"/>
                                  </p:stCondLst>
                                  <p:childTnLst>
                                    <p:set>
                                      <p:cBhvr>
                                        <p:cTn id="14" dur="1" fill="hold">
                                          <p:stCondLst>
                                            <p:cond delay="0"/>
                                          </p:stCondLst>
                                        </p:cTn>
                                        <p:tgtEl>
                                          <p:spTgt spid="60"/>
                                        </p:tgtEl>
                                        <p:attrNameLst>
                                          <p:attrName>style.visibility</p:attrName>
                                        </p:attrNameLst>
                                      </p:cBhvr>
                                      <p:to>
                                        <p:strVal val="visible"/>
                                      </p:to>
                                    </p:set>
                                  </p:childTnLst>
                                  <p:subTnLst>
                                    <p:set>
                                      <p:cBhvr override="childStyle">
                                        <p:cTn dur="1" fill="hold" display="0" masterRel="nextClick" afterEffect="1"/>
                                        <p:tgtEl>
                                          <p:spTgt spid="60"/>
                                        </p:tgtEl>
                                        <p:attrNameLst>
                                          <p:attrName>style.visibility</p:attrName>
                                        </p:attrNameLst>
                                      </p:cBhvr>
                                      <p:to>
                                        <p:strVal val="hidden"/>
                                      </p:to>
                                    </p:set>
                                  </p:subTnLst>
                                </p:cTn>
                              </p:par>
                              <p:par>
                                <p:cTn id="15" presetID="1" presetClass="entr" presetSubtype="0" fill="hold" nodeType="withEffect">
                                  <p:stCondLst>
                                    <p:cond delay="0"/>
                                  </p:stCondLst>
                                  <p:childTnLst>
                                    <p:set>
                                      <p:cBhvr>
                                        <p:cTn id="16" dur="1" fill="hold">
                                          <p:stCondLst>
                                            <p:cond delay="0"/>
                                          </p:stCondLst>
                                        </p:cTn>
                                        <p:tgtEl>
                                          <p:spTgt spid="61"/>
                                        </p:tgtEl>
                                        <p:attrNameLst>
                                          <p:attrName>style.visibility</p:attrName>
                                        </p:attrNameLst>
                                      </p:cBhvr>
                                      <p:to>
                                        <p:strVal val="visible"/>
                                      </p:to>
                                    </p:set>
                                  </p:childTnLst>
                                  <p:subTnLst>
                                    <p:set>
                                      <p:cBhvr override="childStyle">
                                        <p:cTn dur="1" fill="hold" display="0" masterRel="nextClick" afterEffect="1"/>
                                        <p:tgtEl>
                                          <p:spTgt spid="61"/>
                                        </p:tgtEl>
                                        <p:attrNameLst>
                                          <p:attrName>style.visibility</p:attrName>
                                        </p:attrNameLst>
                                      </p:cBhvr>
                                      <p:to>
                                        <p:strVal val="hidden"/>
                                      </p:to>
                                    </p:set>
                                  </p:subTnLst>
                                </p:cTn>
                              </p:par>
                              <p:par>
                                <p:cTn id="17" presetID="1" presetClass="entr" presetSubtype="0" fill="hold" nodeType="withEffect">
                                  <p:stCondLst>
                                    <p:cond delay="0"/>
                                  </p:stCondLst>
                                  <p:childTnLst>
                                    <p:set>
                                      <p:cBhvr>
                                        <p:cTn id="18" dur="1" fill="hold">
                                          <p:stCondLst>
                                            <p:cond delay="0"/>
                                          </p:stCondLst>
                                        </p:cTn>
                                        <p:tgtEl>
                                          <p:spTgt spid="62"/>
                                        </p:tgtEl>
                                        <p:attrNameLst>
                                          <p:attrName>style.visibility</p:attrName>
                                        </p:attrNameLst>
                                      </p:cBhvr>
                                      <p:to>
                                        <p:strVal val="visible"/>
                                      </p:to>
                                    </p:set>
                                  </p:childTnLst>
                                  <p:subTnLst>
                                    <p:set>
                                      <p:cBhvr override="childStyle">
                                        <p:cTn dur="1" fill="hold" display="0" masterRel="nextClick" afterEffect="1"/>
                                        <p:tgtEl>
                                          <p:spTgt spid="62"/>
                                        </p:tgtEl>
                                        <p:attrNameLst>
                                          <p:attrName>style.visibility</p:attrName>
                                        </p:attrNameLst>
                                      </p:cBhvr>
                                      <p:to>
                                        <p:strVal val="hidden"/>
                                      </p:to>
                                    </p:set>
                                  </p:subTnLst>
                                </p:cTn>
                              </p:par>
                              <p:par>
                                <p:cTn id="19" presetID="1" presetClass="entr" presetSubtype="0" fill="hold" nodeType="withEffect">
                                  <p:stCondLst>
                                    <p:cond delay="0"/>
                                  </p:stCondLst>
                                  <p:childTnLst>
                                    <p:set>
                                      <p:cBhvr>
                                        <p:cTn id="20" dur="1" fill="hold">
                                          <p:stCondLst>
                                            <p:cond delay="0"/>
                                          </p:stCondLst>
                                        </p:cTn>
                                        <p:tgtEl>
                                          <p:spTgt spid="63"/>
                                        </p:tgtEl>
                                        <p:attrNameLst>
                                          <p:attrName>style.visibility</p:attrName>
                                        </p:attrNameLst>
                                      </p:cBhvr>
                                      <p:to>
                                        <p:strVal val="visible"/>
                                      </p:to>
                                    </p:set>
                                  </p:childTnLst>
                                  <p:subTnLst>
                                    <p:set>
                                      <p:cBhvr override="childStyle">
                                        <p:cTn dur="1" fill="hold" display="0" masterRel="nextClick" afterEffect="1"/>
                                        <p:tgtEl>
                                          <p:spTgt spid="63"/>
                                        </p:tgtEl>
                                        <p:attrNameLst>
                                          <p:attrName>style.visibility</p:attrName>
                                        </p:attrNameLst>
                                      </p:cBhvr>
                                      <p:to>
                                        <p:strVal val="hidden"/>
                                      </p:to>
                                    </p:set>
                                  </p:subTnLst>
                                </p:cTn>
                              </p:par>
                              <p:par>
                                <p:cTn id="21" presetID="1" presetClass="entr" presetSubtype="0" fill="hold" nodeType="withEffect">
                                  <p:stCondLst>
                                    <p:cond delay="0"/>
                                  </p:stCondLst>
                                  <p:childTnLst>
                                    <p:set>
                                      <p:cBhvr>
                                        <p:cTn id="22" dur="1" fill="hold">
                                          <p:stCondLst>
                                            <p:cond delay="0"/>
                                          </p:stCondLst>
                                        </p:cTn>
                                        <p:tgtEl>
                                          <p:spTgt spid="64"/>
                                        </p:tgtEl>
                                        <p:attrNameLst>
                                          <p:attrName>style.visibility</p:attrName>
                                        </p:attrNameLst>
                                      </p:cBhvr>
                                      <p:to>
                                        <p:strVal val="visible"/>
                                      </p:to>
                                    </p:set>
                                  </p:childTnLst>
                                  <p:subTnLst>
                                    <p:set>
                                      <p:cBhvr override="childStyle">
                                        <p:cTn dur="1" fill="hold" display="0" masterRel="nextClick" afterEffect="1"/>
                                        <p:tgtEl>
                                          <p:spTgt spid="64"/>
                                        </p:tgtEl>
                                        <p:attrNameLst>
                                          <p:attrName>style.visibility</p:attrName>
                                        </p:attrNameLst>
                                      </p:cBhvr>
                                      <p:to>
                                        <p:strVal val="hidden"/>
                                      </p:to>
                                    </p:set>
                                  </p:subTnLst>
                                </p:cTn>
                              </p:par>
                              <p:par>
                                <p:cTn id="23" presetID="1" presetClass="entr" presetSubtype="0" fill="hold" nodeType="withEffect">
                                  <p:stCondLst>
                                    <p:cond delay="0"/>
                                  </p:stCondLst>
                                  <p:childTnLst>
                                    <p:set>
                                      <p:cBhvr>
                                        <p:cTn id="24" dur="1" fill="hold">
                                          <p:stCondLst>
                                            <p:cond delay="0"/>
                                          </p:stCondLst>
                                        </p:cTn>
                                        <p:tgtEl>
                                          <p:spTgt spid="65"/>
                                        </p:tgtEl>
                                        <p:attrNameLst>
                                          <p:attrName>style.visibility</p:attrName>
                                        </p:attrNameLst>
                                      </p:cBhvr>
                                      <p:to>
                                        <p:strVal val="visible"/>
                                      </p:to>
                                    </p:set>
                                  </p:childTnLst>
                                  <p:subTnLst>
                                    <p:set>
                                      <p:cBhvr override="childStyle">
                                        <p:cTn dur="1" fill="hold" display="0" masterRel="nextClick" afterEffect="1"/>
                                        <p:tgtEl>
                                          <p:spTgt spid="65"/>
                                        </p:tgtEl>
                                        <p:attrNameLst>
                                          <p:attrName>style.visibility</p:attrName>
                                        </p:attrNameLst>
                                      </p:cBhvr>
                                      <p:to>
                                        <p:strVal val="hidden"/>
                                      </p:to>
                                    </p:set>
                                  </p:subTnLst>
                                </p:cTn>
                              </p:par>
                              <p:par>
                                <p:cTn id="25" presetID="1" presetClass="entr" presetSubtype="0" fill="hold" nodeType="withEffect">
                                  <p:stCondLst>
                                    <p:cond delay="0"/>
                                  </p:stCondLst>
                                  <p:childTnLst>
                                    <p:set>
                                      <p:cBhvr>
                                        <p:cTn id="26" dur="1" fill="hold">
                                          <p:stCondLst>
                                            <p:cond delay="0"/>
                                          </p:stCondLst>
                                        </p:cTn>
                                        <p:tgtEl>
                                          <p:spTgt spid="66"/>
                                        </p:tgtEl>
                                        <p:attrNameLst>
                                          <p:attrName>style.visibility</p:attrName>
                                        </p:attrNameLst>
                                      </p:cBhvr>
                                      <p:to>
                                        <p:strVal val="visible"/>
                                      </p:to>
                                    </p:set>
                                  </p:childTnLst>
                                  <p:subTnLst>
                                    <p:set>
                                      <p:cBhvr override="childStyle">
                                        <p:cTn dur="1" fill="hold" display="0" masterRel="nextClick" afterEffect="1"/>
                                        <p:tgtEl>
                                          <p:spTgt spid="66"/>
                                        </p:tgtEl>
                                        <p:attrNameLst>
                                          <p:attrName>style.visibility</p:attrName>
                                        </p:attrNameLst>
                                      </p:cBhvr>
                                      <p:to>
                                        <p:strVal val="hidden"/>
                                      </p:to>
                                    </p:set>
                                  </p:subTnLst>
                                </p:cTn>
                              </p:par>
                              <p:par>
                                <p:cTn id="27" presetID="1" presetClass="entr" presetSubtype="0" fill="hold" nodeType="withEffect">
                                  <p:stCondLst>
                                    <p:cond delay="0"/>
                                  </p:stCondLst>
                                  <p:childTnLst>
                                    <p:set>
                                      <p:cBhvr>
                                        <p:cTn id="28" dur="1" fill="hold">
                                          <p:stCondLst>
                                            <p:cond delay="0"/>
                                          </p:stCondLst>
                                        </p:cTn>
                                        <p:tgtEl>
                                          <p:spTgt spid="67"/>
                                        </p:tgtEl>
                                        <p:attrNameLst>
                                          <p:attrName>style.visibility</p:attrName>
                                        </p:attrNameLst>
                                      </p:cBhvr>
                                      <p:to>
                                        <p:strVal val="visible"/>
                                      </p:to>
                                    </p:set>
                                  </p:childTnLst>
                                  <p:subTnLst>
                                    <p:set>
                                      <p:cBhvr override="childStyle">
                                        <p:cTn dur="1" fill="hold" display="0" masterRel="nextClick" afterEffect="1"/>
                                        <p:tgtEl>
                                          <p:spTgt spid="67"/>
                                        </p:tgtEl>
                                        <p:attrNameLst>
                                          <p:attrName>style.visibility</p:attrName>
                                        </p:attrNameLst>
                                      </p:cBhvr>
                                      <p:to>
                                        <p:strVal val="hidden"/>
                                      </p:to>
                                    </p:set>
                                  </p:sub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1"/>
                                        </p:tgtEl>
                                        <p:attrNameLst>
                                          <p:attrName>style.visibility</p:attrName>
                                        </p:attrNameLst>
                                      </p:cBhvr>
                                      <p:to>
                                        <p:strVal val="visible"/>
                                      </p:to>
                                    </p:set>
                                  </p:childTnLst>
                                  <p:subTnLst>
                                    <p:set>
                                      <p:cBhvr override="childStyle">
                                        <p:cTn dur="1" fill="hold" display="0" masterRel="nextClick" afterEffect="1"/>
                                        <p:tgtEl>
                                          <p:spTgt spid="21"/>
                                        </p:tgtEl>
                                        <p:attrNameLst>
                                          <p:attrName>style.visibility</p:attrName>
                                        </p:attrNameLst>
                                      </p:cBhvr>
                                      <p:to>
                                        <p:strVal val="hidden"/>
                                      </p:to>
                                    </p:set>
                                  </p:subTnLst>
                                </p:cTn>
                              </p:par>
                              <p:par>
                                <p:cTn id="33" presetID="1" presetClass="entr" presetSubtype="0" fill="hold" nodeType="withEffect">
                                  <p:stCondLst>
                                    <p:cond delay="0"/>
                                  </p:stCondLst>
                                  <p:childTnLst>
                                    <p:set>
                                      <p:cBhvr>
                                        <p:cTn id="34" dur="1" fill="hold">
                                          <p:stCondLst>
                                            <p:cond delay="0"/>
                                          </p:stCondLst>
                                        </p:cTn>
                                        <p:tgtEl>
                                          <p:spTgt spid="22"/>
                                        </p:tgtEl>
                                        <p:attrNameLst>
                                          <p:attrName>style.visibility</p:attrName>
                                        </p:attrNameLst>
                                      </p:cBhvr>
                                      <p:to>
                                        <p:strVal val="visible"/>
                                      </p:to>
                                    </p:set>
                                  </p:childTnLst>
                                  <p:subTnLst>
                                    <p:set>
                                      <p:cBhvr override="childStyle">
                                        <p:cTn dur="1" fill="hold" display="0" masterRel="nextClick" afterEffect="1"/>
                                        <p:tgtEl>
                                          <p:spTgt spid="22"/>
                                        </p:tgtEl>
                                        <p:attrNameLst>
                                          <p:attrName>style.visibility</p:attrName>
                                        </p:attrNameLst>
                                      </p:cBhvr>
                                      <p:to>
                                        <p:strVal val="hidden"/>
                                      </p:to>
                                    </p:set>
                                  </p:subTnLst>
                                </p:cTn>
                              </p:par>
                              <p:par>
                                <p:cTn id="35" presetID="1" presetClass="entr" presetSubtype="0" fill="hold" nodeType="withEffect">
                                  <p:stCondLst>
                                    <p:cond delay="0"/>
                                  </p:stCondLst>
                                  <p:childTnLst>
                                    <p:set>
                                      <p:cBhvr>
                                        <p:cTn id="36" dur="1" fill="hold">
                                          <p:stCondLst>
                                            <p:cond delay="0"/>
                                          </p:stCondLst>
                                        </p:cTn>
                                        <p:tgtEl>
                                          <p:spTgt spid="156"/>
                                        </p:tgtEl>
                                        <p:attrNameLst>
                                          <p:attrName>style.visibility</p:attrName>
                                        </p:attrNameLst>
                                      </p:cBhvr>
                                      <p:to>
                                        <p:strVal val="visible"/>
                                      </p:to>
                                    </p:set>
                                  </p:childTnLst>
                                  <p:subTnLst>
                                    <p:set>
                                      <p:cBhvr override="childStyle">
                                        <p:cTn dur="1" fill="hold" display="0" masterRel="nextClick" afterEffect="1"/>
                                        <p:tgtEl>
                                          <p:spTgt spid="156"/>
                                        </p:tgtEl>
                                        <p:attrNameLst>
                                          <p:attrName>style.visibility</p:attrName>
                                        </p:attrNameLst>
                                      </p:cBhvr>
                                      <p:to>
                                        <p:strVal val="hidden"/>
                                      </p:to>
                                    </p:set>
                                  </p:subTnLst>
                                </p:cTn>
                              </p:par>
                              <p:par>
                                <p:cTn id="37" presetID="1" presetClass="entr" presetSubtype="0" fill="hold" nodeType="withEffect">
                                  <p:stCondLst>
                                    <p:cond delay="0"/>
                                  </p:stCondLst>
                                  <p:childTnLst>
                                    <p:set>
                                      <p:cBhvr>
                                        <p:cTn id="38" dur="1" fill="hold">
                                          <p:stCondLst>
                                            <p:cond delay="0"/>
                                          </p:stCondLst>
                                        </p:cTn>
                                        <p:tgtEl>
                                          <p:spTgt spid="71"/>
                                        </p:tgtEl>
                                        <p:attrNameLst>
                                          <p:attrName>style.visibility</p:attrName>
                                        </p:attrNameLst>
                                      </p:cBhvr>
                                      <p:to>
                                        <p:strVal val="visible"/>
                                      </p:to>
                                    </p:set>
                                  </p:childTnLst>
                                  <p:subTnLst>
                                    <p:set>
                                      <p:cBhvr override="childStyle">
                                        <p:cTn dur="1" fill="hold" display="0" masterRel="nextClick" afterEffect="1"/>
                                        <p:tgtEl>
                                          <p:spTgt spid="71"/>
                                        </p:tgtEl>
                                        <p:attrNameLst>
                                          <p:attrName>style.visibility</p:attrName>
                                        </p:attrNameLst>
                                      </p:cBhvr>
                                      <p:to>
                                        <p:strVal val="hidden"/>
                                      </p:to>
                                    </p:set>
                                  </p:subTnLst>
                                </p:cTn>
                              </p:par>
                              <p:par>
                                <p:cTn id="39" presetID="1" presetClass="entr" presetSubtype="0" fill="hold" nodeType="withEffect">
                                  <p:stCondLst>
                                    <p:cond delay="0"/>
                                  </p:stCondLst>
                                  <p:childTnLst>
                                    <p:set>
                                      <p:cBhvr>
                                        <p:cTn id="40" dur="1" fill="hold">
                                          <p:stCondLst>
                                            <p:cond delay="0"/>
                                          </p:stCondLst>
                                        </p:cTn>
                                        <p:tgtEl>
                                          <p:spTgt spid="171"/>
                                        </p:tgtEl>
                                        <p:attrNameLst>
                                          <p:attrName>style.visibility</p:attrName>
                                        </p:attrNameLst>
                                      </p:cBhvr>
                                      <p:to>
                                        <p:strVal val="visible"/>
                                      </p:to>
                                    </p:set>
                                  </p:childTnLst>
                                  <p:subTnLst>
                                    <p:set>
                                      <p:cBhvr override="childStyle">
                                        <p:cTn dur="1" fill="hold" display="0" masterRel="nextClick" afterEffect="1"/>
                                        <p:tgtEl>
                                          <p:spTgt spid="171"/>
                                        </p:tgtEl>
                                        <p:attrNameLst>
                                          <p:attrName>style.visibility</p:attrName>
                                        </p:attrNameLst>
                                      </p:cBhvr>
                                      <p:to>
                                        <p:strVal val="hidden"/>
                                      </p:to>
                                    </p:set>
                                  </p:subTnLst>
                                </p:cTn>
                              </p:par>
                              <p:par>
                                <p:cTn id="41" presetID="1" presetClass="entr" presetSubtype="0" fill="hold" nodeType="withEffect">
                                  <p:stCondLst>
                                    <p:cond delay="0"/>
                                  </p:stCondLst>
                                  <p:childTnLst>
                                    <p:set>
                                      <p:cBhvr>
                                        <p:cTn id="42" dur="1" fill="hold">
                                          <p:stCondLst>
                                            <p:cond delay="0"/>
                                          </p:stCondLst>
                                        </p:cTn>
                                        <p:tgtEl>
                                          <p:spTgt spid="72"/>
                                        </p:tgtEl>
                                        <p:attrNameLst>
                                          <p:attrName>style.visibility</p:attrName>
                                        </p:attrNameLst>
                                      </p:cBhvr>
                                      <p:to>
                                        <p:strVal val="visible"/>
                                      </p:to>
                                    </p:set>
                                  </p:childTnLst>
                                  <p:subTnLst>
                                    <p:set>
                                      <p:cBhvr override="childStyle">
                                        <p:cTn dur="1" fill="hold" display="0" masterRel="nextClick" afterEffect="1"/>
                                        <p:tgtEl>
                                          <p:spTgt spid="72"/>
                                        </p:tgtEl>
                                        <p:attrNameLst>
                                          <p:attrName>style.visibility</p:attrName>
                                        </p:attrNameLst>
                                      </p:cBhvr>
                                      <p:to>
                                        <p:strVal val="hidden"/>
                                      </p:to>
                                    </p:set>
                                  </p:subTnLst>
                                </p:cTn>
                              </p:par>
                              <p:par>
                                <p:cTn id="43" presetID="1" presetClass="entr" presetSubtype="0" fill="hold" nodeType="withEffect">
                                  <p:stCondLst>
                                    <p:cond delay="0"/>
                                  </p:stCondLst>
                                  <p:childTnLst>
                                    <p:set>
                                      <p:cBhvr>
                                        <p:cTn id="44" dur="1" fill="hold">
                                          <p:stCondLst>
                                            <p:cond delay="0"/>
                                          </p:stCondLst>
                                        </p:cTn>
                                        <p:tgtEl>
                                          <p:spTgt spid="73"/>
                                        </p:tgtEl>
                                        <p:attrNameLst>
                                          <p:attrName>style.visibility</p:attrName>
                                        </p:attrNameLst>
                                      </p:cBhvr>
                                      <p:to>
                                        <p:strVal val="visible"/>
                                      </p:to>
                                    </p:set>
                                  </p:childTnLst>
                                  <p:subTnLst>
                                    <p:set>
                                      <p:cBhvr override="childStyle">
                                        <p:cTn dur="1" fill="hold" display="0" masterRel="nextClick" afterEffect="1"/>
                                        <p:tgtEl>
                                          <p:spTgt spid="73"/>
                                        </p:tgtEl>
                                        <p:attrNameLst>
                                          <p:attrName>style.visibility</p:attrName>
                                        </p:attrNameLst>
                                      </p:cBhvr>
                                      <p:to>
                                        <p:strVal val="hidden"/>
                                      </p:to>
                                    </p:set>
                                  </p:sub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56"/>
                                        </p:tgtEl>
                                        <p:attrNameLst>
                                          <p:attrName>style.visibility</p:attrName>
                                        </p:attrNameLst>
                                      </p:cBhvr>
                                      <p:to>
                                        <p:strVal val="visible"/>
                                      </p:to>
                                    </p:set>
                                  </p:childTnLst>
                                  <p:subTnLst>
                                    <p:set>
                                      <p:cBhvr override="childStyle">
                                        <p:cTn dur="1" fill="hold" display="0" masterRel="nextClick" afterEffect="1"/>
                                        <p:tgtEl>
                                          <p:spTgt spid="56"/>
                                        </p:tgtEl>
                                        <p:attrNameLst>
                                          <p:attrName>style.visibility</p:attrName>
                                        </p:attrNameLst>
                                      </p:cBhvr>
                                      <p:to>
                                        <p:strVal val="hidden"/>
                                      </p:to>
                                    </p:set>
                                  </p:subTnLst>
                                </p:cTn>
                              </p:par>
                              <p:par>
                                <p:cTn id="49" presetID="1" presetClass="entr" presetSubtype="0" fill="hold" nodeType="withEffect">
                                  <p:stCondLst>
                                    <p:cond delay="0"/>
                                  </p:stCondLst>
                                  <p:childTnLst>
                                    <p:set>
                                      <p:cBhvr>
                                        <p:cTn id="50" dur="1" fill="hold">
                                          <p:stCondLst>
                                            <p:cond delay="0"/>
                                          </p:stCondLst>
                                        </p:cTn>
                                        <p:tgtEl>
                                          <p:spTgt spid="55"/>
                                        </p:tgtEl>
                                        <p:attrNameLst>
                                          <p:attrName>style.visibility</p:attrName>
                                        </p:attrNameLst>
                                      </p:cBhvr>
                                      <p:to>
                                        <p:strVal val="visible"/>
                                      </p:to>
                                    </p:set>
                                  </p:childTnLst>
                                  <p:subTnLst>
                                    <p:set>
                                      <p:cBhvr override="childStyle">
                                        <p:cTn dur="1" fill="hold" display="0" masterRel="nextClick" afterEffect="1"/>
                                        <p:tgtEl>
                                          <p:spTgt spid="55"/>
                                        </p:tgtEl>
                                        <p:attrNameLst>
                                          <p:attrName>style.visibility</p:attrName>
                                        </p:attrNameLst>
                                      </p:cBhvr>
                                      <p:to>
                                        <p:strVal val="hidden"/>
                                      </p:to>
                                    </p:set>
                                  </p:subTnLst>
                                </p:cTn>
                              </p:par>
                              <p:par>
                                <p:cTn id="51" presetID="1" presetClass="entr" presetSubtype="0" fill="hold" nodeType="withEffect">
                                  <p:stCondLst>
                                    <p:cond delay="0"/>
                                  </p:stCondLst>
                                  <p:childTnLst>
                                    <p:set>
                                      <p:cBhvr>
                                        <p:cTn id="52" dur="1" fill="hold">
                                          <p:stCondLst>
                                            <p:cond delay="0"/>
                                          </p:stCondLst>
                                        </p:cTn>
                                        <p:tgtEl>
                                          <p:spTgt spid="92"/>
                                        </p:tgtEl>
                                        <p:attrNameLst>
                                          <p:attrName>style.visibility</p:attrName>
                                        </p:attrNameLst>
                                      </p:cBhvr>
                                      <p:to>
                                        <p:strVal val="visible"/>
                                      </p:to>
                                    </p:set>
                                  </p:childTnLst>
                                  <p:subTnLst>
                                    <p:set>
                                      <p:cBhvr override="childStyle">
                                        <p:cTn dur="1" fill="hold" display="0" masterRel="nextClick" afterEffect="1"/>
                                        <p:tgtEl>
                                          <p:spTgt spid="92"/>
                                        </p:tgtEl>
                                        <p:attrNameLst>
                                          <p:attrName>style.visibility</p:attrName>
                                        </p:attrNameLst>
                                      </p:cBhvr>
                                      <p:to>
                                        <p:strVal val="hidden"/>
                                      </p:to>
                                    </p:set>
                                  </p:sub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0"/>
                                        </p:tgtEl>
                                        <p:attrNameLst>
                                          <p:attrName>style.visibility</p:attrName>
                                        </p:attrNameLst>
                                      </p:cBhvr>
                                      <p:to>
                                        <p:strVal val="visible"/>
                                      </p:to>
                                    </p:set>
                                  </p:childTnLst>
                                  <p:subTnLst>
                                    <p:set>
                                      <p:cBhvr override="childStyle">
                                        <p:cTn dur="1" fill="hold" display="0" masterRel="nextClick" afterEffect="1"/>
                                        <p:tgtEl>
                                          <p:spTgt spid="10"/>
                                        </p:tgtEl>
                                        <p:attrNameLst>
                                          <p:attrName>style.visibility</p:attrName>
                                        </p:attrNameLst>
                                      </p:cBhvr>
                                      <p:to>
                                        <p:strVal val="hidden"/>
                                      </p:to>
                                    </p:set>
                                  </p:subTnLst>
                                </p:cTn>
                              </p:par>
                              <p:par>
                                <p:cTn id="57" presetID="1" presetClass="entr" presetSubtype="0" fill="hold" nodeType="withEffect">
                                  <p:stCondLst>
                                    <p:cond delay="0"/>
                                  </p:stCondLst>
                                  <p:childTnLst>
                                    <p:set>
                                      <p:cBhvr>
                                        <p:cTn id="58" dur="1" fill="hold">
                                          <p:stCondLst>
                                            <p:cond delay="0"/>
                                          </p:stCondLst>
                                        </p:cTn>
                                        <p:tgtEl>
                                          <p:spTgt spid="11"/>
                                        </p:tgtEl>
                                        <p:attrNameLst>
                                          <p:attrName>style.visibility</p:attrName>
                                        </p:attrNameLst>
                                      </p:cBhvr>
                                      <p:to>
                                        <p:strVal val="visible"/>
                                      </p:to>
                                    </p:set>
                                  </p:childTnLst>
                                  <p:subTnLst>
                                    <p:set>
                                      <p:cBhvr override="childStyle">
                                        <p:cTn dur="1" fill="hold" display="0" masterRel="nextClick" afterEffect="1"/>
                                        <p:tgtEl>
                                          <p:spTgt spid="11"/>
                                        </p:tgtEl>
                                        <p:attrNameLst>
                                          <p:attrName>style.visibility</p:attrName>
                                        </p:attrNameLst>
                                      </p:cBhvr>
                                      <p:to>
                                        <p:strVal val="hidden"/>
                                      </p:to>
                                    </p:set>
                                  </p:subTnLst>
                                </p:cTn>
                              </p:par>
                              <p:par>
                                <p:cTn id="59" presetID="1" presetClass="entr" presetSubtype="0" fill="hold" nodeType="withEffect">
                                  <p:stCondLst>
                                    <p:cond delay="0"/>
                                  </p:stCondLst>
                                  <p:childTnLst>
                                    <p:set>
                                      <p:cBhvr>
                                        <p:cTn id="60" dur="1" fill="hold">
                                          <p:stCondLst>
                                            <p:cond delay="0"/>
                                          </p:stCondLst>
                                        </p:cTn>
                                        <p:tgtEl>
                                          <p:spTgt spid="57"/>
                                        </p:tgtEl>
                                        <p:attrNameLst>
                                          <p:attrName>style.visibility</p:attrName>
                                        </p:attrNameLst>
                                      </p:cBhvr>
                                      <p:to>
                                        <p:strVal val="visible"/>
                                      </p:to>
                                    </p:set>
                                  </p:childTnLst>
                                  <p:subTnLst>
                                    <p:set>
                                      <p:cBhvr override="childStyle">
                                        <p:cTn dur="1" fill="hold" display="0" masterRel="nextClick" afterEffect="1"/>
                                        <p:tgtEl>
                                          <p:spTgt spid="57"/>
                                        </p:tgtEl>
                                        <p:attrNameLst>
                                          <p:attrName>style.visibility</p:attrName>
                                        </p:attrNameLst>
                                      </p:cBhvr>
                                      <p:to>
                                        <p:strVal val="hidden"/>
                                      </p:to>
                                    </p:set>
                                  </p:sub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31"/>
                                        </p:tgtEl>
                                        <p:attrNameLst>
                                          <p:attrName>style.visibility</p:attrName>
                                        </p:attrNameLst>
                                      </p:cBhvr>
                                      <p:to>
                                        <p:strVal val="visible"/>
                                      </p:to>
                                    </p:set>
                                  </p:childTnLst>
                                  <p:subTnLst>
                                    <p:set>
                                      <p:cBhvr override="childStyle">
                                        <p:cTn dur="1" fill="hold" display="0" masterRel="nextClick" afterEffect="1"/>
                                        <p:tgtEl>
                                          <p:spTgt spid="31"/>
                                        </p:tgtEl>
                                        <p:attrNameLst>
                                          <p:attrName>style.visibility</p:attrName>
                                        </p:attrNameLst>
                                      </p:cBhvr>
                                      <p:to>
                                        <p:strVal val="hidden"/>
                                      </p:to>
                                    </p:set>
                                  </p:subTnLst>
                                </p:cTn>
                              </p:par>
                              <p:par>
                                <p:cTn id="65" presetID="1" presetClass="entr" presetSubtype="0" fill="hold" nodeType="withEffect">
                                  <p:stCondLst>
                                    <p:cond delay="0"/>
                                  </p:stCondLst>
                                  <p:childTnLst>
                                    <p:set>
                                      <p:cBhvr>
                                        <p:cTn id="66" dur="1" fill="hold">
                                          <p:stCondLst>
                                            <p:cond delay="0"/>
                                          </p:stCondLst>
                                        </p:cTn>
                                        <p:tgtEl>
                                          <p:spTgt spid="33"/>
                                        </p:tgtEl>
                                        <p:attrNameLst>
                                          <p:attrName>style.visibility</p:attrName>
                                        </p:attrNameLst>
                                      </p:cBhvr>
                                      <p:to>
                                        <p:strVal val="visible"/>
                                      </p:to>
                                    </p:set>
                                  </p:childTnLst>
                                  <p:subTnLst>
                                    <p:set>
                                      <p:cBhvr override="childStyle">
                                        <p:cTn dur="1" fill="hold" display="0" masterRel="nextClick" afterEffect="1"/>
                                        <p:tgtEl>
                                          <p:spTgt spid="33"/>
                                        </p:tgtEl>
                                        <p:attrNameLst>
                                          <p:attrName>style.visibility</p:attrName>
                                        </p:attrNameLst>
                                      </p:cBhvr>
                                      <p:to>
                                        <p:strVal val="hidden"/>
                                      </p:to>
                                    </p:set>
                                  </p:subTnLst>
                                </p:cTn>
                              </p:par>
                              <p:par>
                                <p:cTn id="67" presetID="1" presetClass="entr" presetSubtype="0" fill="hold" nodeType="withEffect">
                                  <p:stCondLst>
                                    <p:cond delay="0"/>
                                  </p:stCondLst>
                                  <p:childTnLst>
                                    <p:set>
                                      <p:cBhvr>
                                        <p:cTn id="68" dur="1" fill="hold">
                                          <p:stCondLst>
                                            <p:cond delay="0"/>
                                          </p:stCondLst>
                                        </p:cTn>
                                        <p:tgtEl>
                                          <p:spTgt spid="78"/>
                                        </p:tgtEl>
                                        <p:attrNameLst>
                                          <p:attrName>style.visibility</p:attrName>
                                        </p:attrNameLst>
                                      </p:cBhvr>
                                      <p:to>
                                        <p:strVal val="visible"/>
                                      </p:to>
                                    </p:set>
                                  </p:childTnLst>
                                  <p:subTnLst>
                                    <p:set>
                                      <p:cBhvr override="childStyle">
                                        <p:cTn dur="1" fill="hold" display="0" masterRel="nextClick" afterEffect="1"/>
                                        <p:tgtEl>
                                          <p:spTgt spid="78"/>
                                        </p:tgtEl>
                                        <p:attrNameLst>
                                          <p:attrName>style.visibility</p:attrName>
                                        </p:attrNameLst>
                                      </p:cBhvr>
                                      <p:to>
                                        <p:strVal val="hidden"/>
                                      </p:to>
                                    </p:set>
                                  </p:subTnLst>
                                </p:cTn>
                              </p:par>
                              <p:par>
                                <p:cTn id="69" presetID="1" presetClass="entr" presetSubtype="0" fill="hold" nodeType="withEffect">
                                  <p:stCondLst>
                                    <p:cond delay="0"/>
                                  </p:stCondLst>
                                  <p:childTnLst>
                                    <p:set>
                                      <p:cBhvr>
                                        <p:cTn id="70" dur="1" fill="hold">
                                          <p:stCondLst>
                                            <p:cond delay="0"/>
                                          </p:stCondLst>
                                        </p:cTn>
                                        <p:tgtEl>
                                          <p:spTgt spid="80"/>
                                        </p:tgtEl>
                                        <p:attrNameLst>
                                          <p:attrName>style.visibility</p:attrName>
                                        </p:attrNameLst>
                                      </p:cBhvr>
                                      <p:to>
                                        <p:strVal val="visible"/>
                                      </p:to>
                                    </p:set>
                                  </p:childTnLst>
                                  <p:subTnLst>
                                    <p:set>
                                      <p:cBhvr override="childStyle">
                                        <p:cTn dur="1" fill="hold" display="0" masterRel="nextClick" afterEffect="1"/>
                                        <p:tgtEl>
                                          <p:spTgt spid="80"/>
                                        </p:tgtEl>
                                        <p:attrNameLst>
                                          <p:attrName>style.visibility</p:attrName>
                                        </p:attrNameLst>
                                      </p:cBhvr>
                                      <p:to>
                                        <p:strVal val="hidden"/>
                                      </p:to>
                                    </p:set>
                                  </p:subTnLst>
                                </p:cTn>
                              </p:par>
                              <p:par>
                                <p:cTn id="71" presetID="1" presetClass="entr" presetSubtype="0" fill="hold" nodeType="withEffect">
                                  <p:stCondLst>
                                    <p:cond delay="0"/>
                                  </p:stCondLst>
                                  <p:childTnLst>
                                    <p:set>
                                      <p:cBhvr>
                                        <p:cTn id="72" dur="1" fill="hold">
                                          <p:stCondLst>
                                            <p:cond delay="0"/>
                                          </p:stCondLst>
                                        </p:cTn>
                                        <p:tgtEl>
                                          <p:spTgt spid="81"/>
                                        </p:tgtEl>
                                        <p:attrNameLst>
                                          <p:attrName>style.visibility</p:attrName>
                                        </p:attrNameLst>
                                      </p:cBhvr>
                                      <p:to>
                                        <p:strVal val="visible"/>
                                      </p:to>
                                    </p:set>
                                  </p:childTnLst>
                                  <p:subTnLst>
                                    <p:set>
                                      <p:cBhvr override="childStyle">
                                        <p:cTn dur="1" fill="hold" display="0" masterRel="nextClick" afterEffect="1"/>
                                        <p:tgtEl>
                                          <p:spTgt spid="81"/>
                                        </p:tgtEl>
                                        <p:attrNameLst>
                                          <p:attrName>style.visibility</p:attrName>
                                        </p:attrNameLst>
                                      </p:cBhvr>
                                      <p:to>
                                        <p:strVal val="hidden"/>
                                      </p:to>
                                    </p:set>
                                  </p:subTnLst>
                                </p:cTn>
                              </p:par>
                              <p:par>
                                <p:cTn id="73" presetID="1" presetClass="entr" presetSubtype="0" fill="hold" nodeType="withEffect">
                                  <p:stCondLst>
                                    <p:cond delay="0"/>
                                  </p:stCondLst>
                                  <p:childTnLst>
                                    <p:set>
                                      <p:cBhvr>
                                        <p:cTn id="74" dur="1" fill="hold">
                                          <p:stCondLst>
                                            <p:cond delay="0"/>
                                          </p:stCondLst>
                                        </p:cTn>
                                        <p:tgtEl>
                                          <p:spTgt spid="82"/>
                                        </p:tgtEl>
                                        <p:attrNameLst>
                                          <p:attrName>style.visibility</p:attrName>
                                        </p:attrNameLst>
                                      </p:cBhvr>
                                      <p:to>
                                        <p:strVal val="visible"/>
                                      </p:to>
                                    </p:set>
                                  </p:childTnLst>
                                  <p:subTnLst>
                                    <p:set>
                                      <p:cBhvr override="childStyle">
                                        <p:cTn dur="1" fill="hold" display="0" masterRel="nextClick" afterEffect="1"/>
                                        <p:tgtEl>
                                          <p:spTgt spid="82"/>
                                        </p:tgtEl>
                                        <p:attrNameLst>
                                          <p:attrName>style.visibility</p:attrName>
                                        </p:attrNameLst>
                                      </p:cBhvr>
                                      <p:to>
                                        <p:strVal val="hidden"/>
                                      </p:to>
                                    </p:set>
                                  </p:subTnLst>
                                </p:cTn>
                              </p:par>
                              <p:par>
                                <p:cTn id="75" presetID="1" presetClass="entr" presetSubtype="0" fill="hold" nodeType="withEffect">
                                  <p:stCondLst>
                                    <p:cond delay="0"/>
                                  </p:stCondLst>
                                  <p:childTnLst>
                                    <p:set>
                                      <p:cBhvr>
                                        <p:cTn id="76" dur="1" fill="hold">
                                          <p:stCondLst>
                                            <p:cond delay="0"/>
                                          </p:stCondLst>
                                        </p:cTn>
                                        <p:tgtEl>
                                          <p:spTgt spid="87"/>
                                        </p:tgtEl>
                                        <p:attrNameLst>
                                          <p:attrName>style.visibility</p:attrName>
                                        </p:attrNameLst>
                                      </p:cBhvr>
                                      <p:to>
                                        <p:strVal val="visible"/>
                                      </p:to>
                                    </p:set>
                                  </p:childTnLst>
                                  <p:subTnLst>
                                    <p:set>
                                      <p:cBhvr override="childStyle">
                                        <p:cTn dur="1" fill="hold" display="0" masterRel="nextClick" afterEffect="1"/>
                                        <p:tgtEl>
                                          <p:spTgt spid="87"/>
                                        </p:tgtEl>
                                        <p:attrNameLst>
                                          <p:attrName>style.visibility</p:attrName>
                                        </p:attrNameLst>
                                      </p:cBhvr>
                                      <p:to>
                                        <p:strVal val="hidden"/>
                                      </p:to>
                                    </p:set>
                                  </p:subTnLst>
                                </p:cTn>
                              </p:par>
                              <p:par>
                                <p:cTn id="77" presetID="1" presetClass="entr" presetSubtype="0" fill="hold" nodeType="withEffect">
                                  <p:stCondLst>
                                    <p:cond delay="0"/>
                                  </p:stCondLst>
                                  <p:childTnLst>
                                    <p:set>
                                      <p:cBhvr>
                                        <p:cTn id="78" dur="1" fill="hold">
                                          <p:stCondLst>
                                            <p:cond delay="0"/>
                                          </p:stCondLst>
                                        </p:cTn>
                                        <p:tgtEl>
                                          <p:spTgt spid="90"/>
                                        </p:tgtEl>
                                        <p:attrNameLst>
                                          <p:attrName>style.visibility</p:attrName>
                                        </p:attrNameLst>
                                      </p:cBhvr>
                                      <p:to>
                                        <p:strVal val="visible"/>
                                      </p:to>
                                    </p:set>
                                  </p:childTnLst>
                                  <p:subTnLst>
                                    <p:set>
                                      <p:cBhvr override="childStyle">
                                        <p:cTn dur="1" fill="hold" display="0" masterRel="nextClick" afterEffect="1"/>
                                        <p:tgtEl>
                                          <p:spTgt spid="90"/>
                                        </p:tgtEl>
                                        <p:attrNameLst>
                                          <p:attrName>style.visibility</p:attrName>
                                        </p:attrNameLst>
                                      </p:cBhvr>
                                      <p:to>
                                        <p:strVal val="hidden"/>
                                      </p:to>
                                    </p:set>
                                  </p:sub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36"/>
                                        </p:tgtEl>
                                        <p:attrNameLst>
                                          <p:attrName>style.visibility</p:attrName>
                                        </p:attrNameLst>
                                      </p:cBhvr>
                                      <p:to>
                                        <p:strVal val="visible"/>
                                      </p:to>
                                    </p:set>
                                  </p:childTnLst>
                                  <p:subTnLst>
                                    <p:set>
                                      <p:cBhvr override="childStyle">
                                        <p:cTn dur="1" fill="hold" display="0" masterRel="nextClick" afterEffect="1"/>
                                        <p:tgtEl>
                                          <p:spTgt spid="36"/>
                                        </p:tgtEl>
                                        <p:attrNameLst>
                                          <p:attrName>style.visibility</p:attrName>
                                        </p:attrNameLst>
                                      </p:cBhvr>
                                      <p:to>
                                        <p:strVal val="hidden"/>
                                      </p:to>
                                    </p:set>
                                  </p:subTnLst>
                                </p:cTn>
                              </p:par>
                              <p:par>
                                <p:cTn id="83" presetID="1" presetClass="entr" presetSubtype="0" fill="hold" nodeType="withEffect">
                                  <p:stCondLst>
                                    <p:cond delay="0"/>
                                  </p:stCondLst>
                                  <p:childTnLst>
                                    <p:set>
                                      <p:cBhvr>
                                        <p:cTn id="84" dur="1" fill="hold">
                                          <p:stCondLst>
                                            <p:cond delay="0"/>
                                          </p:stCondLst>
                                        </p:cTn>
                                        <p:tgtEl>
                                          <p:spTgt spid="88"/>
                                        </p:tgtEl>
                                        <p:attrNameLst>
                                          <p:attrName>style.visibility</p:attrName>
                                        </p:attrNameLst>
                                      </p:cBhvr>
                                      <p:to>
                                        <p:strVal val="visible"/>
                                      </p:to>
                                    </p:set>
                                  </p:childTnLst>
                                  <p:subTnLst>
                                    <p:set>
                                      <p:cBhvr override="childStyle">
                                        <p:cTn dur="1" fill="hold" display="0" masterRel="nextClick" afterEffect="1"/>
                                        <p:tgtEl>
                                          <p:spTgt spid="88"/>
                                        </p:tgtEl>
                                        <p:attrNameLst>
                                          <p:attrName>style.visibility</p:attrName>
                                        </p:attrNameLst>
                                      </p:cBhvr>
                                      <p:to>
                                        <p:strVal val="hidden"/>
                                      </p:to>
                                    </p:set>
                                  </p:subTnLst>
                                </p:cTn>
                              </p:par>
                              <p:par>
                                <p:cTn id="85" presetID="1" presetClass="entr" presetSubtype="0" fill="hold" nodeType="withEffect">
                                  <p:stCondLst>
                                    <p:cond delay="0"/>
                                  </p:stCondLst>
                                  <p:childTnLst>
                                    <p:set>
                                      <p:cBhvr>
                                        <p:cTn id="86" dur="1" fill="hold">
                                          <p:stCondLst>
                                            <p:cond delay="0"/>
                                          </p:stCondLst>
                                        </p:cTn>
                                        <p:tgtEl>
                                          <p:spTgt spid="112"/>
                                        </p:tgtEl>
                                        <p:attrNameLst>
                                          <p:attrName>style.visibility</p:attrName>
                                        </p:attrNameLst>
                                      </p:cBhvr>
                                      <p:to>
                                        <p:strVal val="visible"/>
                                      </p:to>
                                    </p:set>
                                  </p:childTnLst>
                                  <p:subTnLst>
                                    <p:set>
                                      <p:cBhvr override="childStyle">
                                        <p:cTn dur="1" fill="hold" display="0" masterRel="nextClick" afterEffect="1"/>
                                        <p:tgtEl>
                                          <p:spTgt spid="112"/>
                                        </p:tgtEl>
                                        <p:attrNameLst>
                                          <p:attrName>style.visibility</p:attrName>
                                        </p:attrNameLst>
                                      </p:cBhvr>
                                      <p:to>
                                        <p:strVal val="hidden"/>
                                      </p:to>
                                    </p:set>
                                  </p:subTnLst>
                                </p:cTn>
                              </p:par>
                              <p:par>
                                <p:cTn id="87" presetID="1" presetClass="entr" presetSubtype="0" fill="hold" nodeType="withEffect">
                                  <p:stCondLst>
                                    <p:cond delay="0"/>
                                  </p:stCondLst>
                                  <p:childTnLst>
                                    <p:set>
                                      <p:cBhvr>
                                        <p:cTn id="88" dur="1" fill="hold">
                                          <p:stCondLst>
                                            <p:cond delay="0"/>
                                          </p:stCondLst>
                                        </p:cTn>
                                        <p:tgtEl>
                                          <p:spTgt spid="114"/>
                                        </p:tgtEl>
                                        <p:attrNameLst>
                                          <p:attrName>style.visibility</p:attrName>
                                        </p:attrNameLst>
                                      </p:cBhvr>
                                      <p:to>
                                        <p:strVal val="visible"/>
                                      </p:to>
                                    </p:set>
                                  </p:childTnLst>
                                  <p:subTnLst>
                                    <p:set>
                                      <p:cBhvr override="childStyle">
                                        <p:cTn dur="1" fill="hold" display="0" masterRel="nextClick" afterEffect="1"/>
                                        <p:tgtEl>
                                          <p:spTgt spid="114"/>
                                        </p:tgtEl>
                                        <p:attrNameLst>
                                          <p:attrName>style.visibility</p:attrName>
                                        </p:attrNameLst>
                                      </p:cBhvr>
                                      <p:to>
                                        <p:strVal val="hidden"/>
                                      </p:to>
                                    </p:set>
                                  </p:subTnLst>
                                </p:cTn>
                              </p:par>
                            </p:childTnLst>
                          </p:cTn>
                        </p:par>
                      </p:childTnLst>
                    </p:cTn>
                  </p:par>
                  <p:par>
                    <p:cTn id="89" fill="hold">
                      <p:stCondLst>
                        <p:cond delay="indefinite"/>
                      </p:stCondLst>
                      <p:childTnLst>
                        <p:par>
                          <p:cTn id="90" fill="hold">
                            <p:stCondLst>
                              <p:cond delay="0"/>
                            </p:stCondLst>
                            <p:childTnLst>
                              <p:par>
                                <p:cTn id="91" presetID="1" presetClass="entr" presetSubtype="0" fill="hold" grpId="0" nodeType="clickEffect">
                                  <p:stCondLst>
                                    <p:cond delay="0"/>
                                  </p:stCondLst>
                                  <p:childTnLst>
                                    <p:set>
                                      <p:cBhvr>
                                        <p:cTn id="92" dur="1" fill="hold">
                                          <p:stCondLst>
                                            <p:cond delay="0"/>
                                          </p:stCondLst>
                                        </p:cTn>
                                        <p:tgtEl>
                                          <p:spTgt spid="17"/>
                                        </p:tgtEl>
                                        <p:attrNameLst>
                                          <p:attrName>style.visibility</p:attrName>
                                        </p:attrNameLst>
                                      </p:cBhvr>
                                      <p:to>
                                        <p:strVal val="visible"/>
                                      </p:to>
                                    </p:set>
                                  </p:childTnLst>
                                  <p:subTnLst>
                                    <p:set>
                                      <p:cBhvr override="childStyle">
                                        <p:cTn dur="1" fill="hold" display="0" masterRel="nextClick" afterEffect="1"/>
                                        <p:tgtEl>
                                          <p:spTgt spid="17"/>
                                        </p:tgtEl>
                                        <p:attrNameLst>
                                          <p:attrName>style.visibility</p:attrName>
                                        </p:attrNameLst>
                                      </p:cBhvr>
                                      <p:to>
                                        <p:strVal val="hidden"/>
                                      </p:to>
                                    </p:set>
                                  </p:subTnLst>
                                </p:cTn>
                              </p:par>
                              <p:par>
                                <p:cTn id="93" presetID="1" presetClass="entr" presetSubtype="0" fill="hold" nodeType="withEffect">
                                  <p:stCondLst>
                                    <p:cond delay="0"/>
                                  </p:stCondLst>
                                  <p:childTnLst>
                                    <p:set>
                                      <p:cBhvr>
                                        <p:cTn id="94" dur="1" fill="hold">
                                          <p:stCondLst>
                                            <p:cond delay="0"/>
                                          </p:stCondLst>
                                        </p:cTn>
                                        <p:tgtEl>
                                          <p:spTgt spid="168"/>
                                        </p:tgtEl>
                                        <p:attrNameLst>
                                          <p:attrName>style.visibility</p:attrName>
                                        </p:attrNameLst>
                                      </p:cBhvr>
                                      <p:to>
                                        <p:strVal val="visible"/>
                                      </p:to>
                                    </p:set>
                                  </p:childTnLst>
                                  <p:subTnLst>
                                    <p:set>
                                      <p:cBhvr override="childStyle">
                                        <p:cTn dur="1" fill="hold" display="0" masterRel="nextClick" afterEffect="1"/>
                                        <p:tgtEl>
                                          <p:spTgt spid="168"/>
                                        </p:tgtEl>
                                        <p:attrNameLst>
                                          <p:attrName>style.visibility</p:attrName>
                                        </p:attrNameLst>
                                      </p:cBhvr>
                                      <p:to>
                                        <p:strVal val="hidden"/>
                                      </p:to>
                                    </p:set>
                                  </p:subTnLst>
                                </p:cTn>
                              </p:par>
                              <p:par>
                                <p:cTn id="95" presetID="1" presetClass="entr" presetSubtype="0" fill="hold" nodeType="withEffect">
                                  <p:stCondLst>
                                    <p:cond delay="0"/>
                                  </p:stCondLst>
                                  <p:childTnLst>
                                    <p:set>
                                      <p:cBhvr>
                                        <p:cTn id="96" dur="1" fill="hold">
                                          <p:stCondLst>
                                            <p:cond delay="0"/>
                                          </p:stCondLst>
                                        </p:cTn>
                                        <p:tgtEl>
                                          <p:spTgt spid="13"/>
                                        </p:tgtEl>
                                        <p:attrNameLst>
                                          <p:attrName>style.visibility</p:attrName>
                                        </p:attrNameLst>
                                      </p:cBhvr>
                                      <p:to>
                                        <p:strVal val="visible"/>
                                      </p:to>
                                    </p:set>
                                  </p:childTnLst>
                                  <p:subTnLst>
                                    <p:set>
                                      <p:cBhvr override="childStyle">
                                        <p:cTn dur="1" fill="hold" display="0" masterRel="nextClick" afterEffect="1"/>
                                        <p:tgtEl>
                                          <p:spTgt spid="13"/>
                                        </p:tgtEl>
                                        <p:attrNameLst>
                                          <p:attrName>style.visibility</p:attrName>
                                        </p:attrNameLst>
                                      </p:cBhvr>
                                      <p:to>
                                        <p:strVal val="hidden"/>
                                      </p:to>
                                    </p:set>
                                  </p:subTnLst>
                                </p:cTn>
                              </p:par>
                              <p:par>
                                <p:cTn id="97" presetID="1" presetClass="entr" presetSubtype="0" fill="hold" nodeType="withEffect">
                                  <p:stCondLst>
                                    <p:cond delay="0"/>
                                  </p:stCondLst>
                                  <p:childTnLst>
                                    <p:set>
                                      <p:cBhvr>
                                        <p:cTn id="98" dur="1" fill="hold">
                                          <p:stCondLst>
                                            <p:cond delay="0"/>
                                          </p:stCondLst>
                                        </p:cTn>
                                        <p:tgtEl>
                                          <p:spTgt spid="159"/>
                                        </p:tgtEl>
                                        <p:attrNameLst>
                                          <p:attrName>style.visibility</p:attrName>
                                        </p:attrNameLst>
                                      </p:cBhvr>
                                      <p:to>
                                        <p:strVal val="visible"/>
                                      </p:to>
                                    </p:set>
                                  </p:childTnLst>
                                  <p:subTnLst>
                                    <p:set>
                                      <p:cBhvr override="childStyle">
                                        <p:cTn dur="1" fill="hold" display="0" masterRel="nextClick" afterEffect="1"/>
                                        <p:tgtEl>
                                          <p:spTgt spid="159"/>
                                        </p:tgtEl>
                                        <p:attrNameLst>
                                          <p:attrName>style.visibility</p:attrName>
                                        </p:attrNameLst>
                                      </p:cBhvr>
                                      <p:to>
                                        <p:strVal val="hidden"/>
                                      </p:to>
                                    </p:set>
                                  </p:subTnLst>
                                </p:cTn>
                              </p:par>
                              <p:par>
                                <p:cTn id="99" presetID="1" presetClass="entr" presetSubtype="0" fill="hold" nodeType="withEffect">
                                  <p:stCondLst>
                                    <p:cond delay="0"/>
                                  </p:stCondLst>
                                  <p:childTnLst>
                                    <p:set>
                                      <p:cBhvr>
                                        <p:cTn id="100" dur="1" fill="hold">
                                          <p:stCondLst>
                                            <p:cond delay="0"/>
                                          </p:stCondLst>
                                        </p:cTn>
                                        <p:tgtEl>
                                          <p:spTgt spid="102"/>
                                        </p:tgtEl>
                                        <p:attrNameLst>
                                          <p:attrName>style.visibility</p:attrName>
                                        </p:attrNameLst>
                                      </p:cBhvr>
                                      <p:to>
                                        <p:strVal val="visible"/>
                                      </p:to>
                                    </p:set>
                                  </p:childTnLst>
                                  <p:subTnLst>
                                    <p:set>
                                      <p:cBhvr override="childStyle">
                                        <p:cTn dur="1" fill="hold" display="0" masterRel="nextClick" afterEffect="1"/>
                                        <p:tgtEl>
                                          <p:spTgt spid="102"/>
                                        </p:tgtEl>
                                        <p:attrNameLst>
                                          <p:attrName>style.visibility</p:attrName>
                                        </p:attrNameLst>
                                      </p:cBhvr>
                                      <p:to>
                                        <p:strVal val="hidden"/>
                                      </p:to>
                                    </p:set>
                                  </p:subTnLst>
                                </p:cTn>
                              </p:par>
                              <p:par>
                                <p:cTn id="101" presetID="1" presetClass="entr" presetSubtype="0" fill="hold" nodeType="withEffect">
                                  <p:stCondLst>
                                    <p:cond delay="0"/>
                                  </p:stCondLst>
                                  <p:childTnLst>
                                    <p:set>
                                      <p:cBhvr>
                                        <p:cTn id="102" dur="1" fill="hold">
                                          <p:stCondLst>
                                            <p:cond delay="0"/>
                                          </p:stCondLst>
                                        </p:cTn>
                                        <p:tgtEl>
                                          <p:spTgt spid="106"/>
                                        </p:tgtEl>
                                        <p:attrNameLst>
                                          <p:attrName>style.visibility</p:attrName>
                                        </p:attrNameLst>
                                      </p:cBhvr>
                                      <p:to>
                                        <p:strVal val="visible"/>
                                      </p:to>
                                    </p:set>
                                  </p:childTnLst>
                                  <p:subTnLst>
                                    <p:set>
                                      <p:cBhvr override="childStyle">
                                        <p:cTn dur="1" fill="hold" display="0" masterRel="nextClick" afterEffect="1"/>
                                        <p:tgtEl>
                                          <p:spTgt spid="106"/>
                                        </p:tgtEl>
                                        <p:attrNameLst>
                                          <p:attrName>style.visibility</p:attrName>
                                        </p:attrNameLst>
                                      </p:cBhvr>
                                      <p:to>
                                        <p:strVal val="hidden"/>
                                      </p:to>
                                    </p:set>
                                  </p:subTnLst>
                                </p:cTn>
                              </p:par>
                              <p:par>
                                <p:cTn id="103" presetID="1" presetClass="entr" presetSubtype="0" fill="hold" nodeType="withEffect">
                                  <p:stCondLst>
                                    <p:cond delay="0"/>
                                  </p:stCondLst>
                                  <p:childTnLst>
                                    <p:set>
                                      <p:cBhvr>
                                        <p:cTn id="104" dur="1" fill="hold">
                                          <p:stCondLst>
                                            <p:cond delay="0"/>
                                          </p:stCondLst>
                                        </p:cTn>
                                        <p:tgtEl>
                                          <p:spTgt spid="108"/>
                                        </p:tgtEl>
                                        <p:attrNameLst>
                                          <p:attrName>style.visibility</p:attrName>
                                        </p:attrNameLst>
                                      </p:cBhvr>
                                      <p:to>
                                        <p:strVal val="visible"/>
                                      </p:to>
                                    </p:set>
                                  </p:childTnLst>
                                  <p:subTnLst>
                                    <p:set>
                                      <p:cBhvr override="childStyle">
                                        <p:cTn dur="1" fill="hold" display="0" masterRel="nextClick" afterEffect="1"/>
                                        <p:tgtEl>
                                          <p:spTgt spid="108"/>
                                        </p:tgtEl>
                                        <p:attrNameLst>
                                          <p:attrName>style.visibility</p:attrName>
                                        </p:attrNameLst>
                                      </p:cBhvr>
                                      <p:to>
                                        <p:strVal val="hidden"/>
                                      </p:to>
                                    </p:set>
                                  </p:subTnLst>
                                </p:cTn>
                              </p:par>
                              <p:par>
                                <p:cTn id="105" presetID="1" presetClass="entr" presetSubtype="0" fill="hold" nodeType="withEffect">
                                  <p:stCondLst>
                                    <p:cond delay="0"/>
                                  </p:stCondLst>
                                  <p:childTnLst>
                                    <p:set>
                                      <p:cBhvr>
                                        <p:cTn id="106" dur="1" fill="hold">
                                          <p:stCondLst>
                                            <p:cond delay="0"/>
                                          </p:stCondLst>
                                        </p:cTn>
                                        <p:tgtEl>
                                          <p:spTgt spid="110"/>
                                        </p:tgtEl>
                                        <p:attrNameLst>
                                          <p:attrName>style.visibility</p:attrName>
                                        </p:attrNameLst>
                                      </p:cBhvr>
                                      <p:to>
                                        <p:strVal val="visible"/>
                                      </p:to>
                                    </p:set>
                                  </p:childTnLst>
                                  <p:subTnLst>
                                    <p:set>
                                      <p:cBhvr override="childStyle">
                                        <p:cTn dur="1" fill="hold" display="0" masterRel="nextClick" afterEffect="1"/>
                                        <p:tgtEl>
                                          <p:spTgt spid="110"/>
                                        </p:tgtEl>
                                        <p:attrNameLst>
                                          <p:attrName>style.visibility</p:attrName>
                                        </p:attrNameLst>
                                      </p:cBhvr>
                                      <p:to>
                                        <p:strVal val="hidden"/>
                                      </p:to>
                                    </p:set>
                                  </p:subTnLst>
                                </p:cTn>
                              </p:par>
                              <p:par>
                                <p:cTn id="107" presetID="1" presetClass="entr" presetSubtype="0" fill="hold" nodeType="withEffect">
                                  <p:stCondLst>
                                    <p:cond delay="0"/>
                                  </p:stCondLst>
                                  <p:childTnLst>
                                    <p:set>
                                      <p:cBhvr>
                                        <p:cTn id="108" dur="1" fill="hold">
                                          <p:stCondLst>
                                            <p:cond delay="0"/>
                                          </p:stCondLst>
                                        </p:cTn>
                                        <p:tgtEl>
                                          <p:spTgt spid="164"/>
                                        </p:tgtEl>
                                        <p:attrNameLst>
                                          <p:attrName>style.visibility</p:attrName>
                                        </p:attrNameLst>
                                      </p:cBhvr>
                                      <p:to>
                                        <p:strVal val="visible"/>
                                      </p:to>
                                    </p:set>
                                  </p:childTnLst>
                                  <p:subTnLst>
                                    <p:set>
                                      <p:cBhvr override="childStyle">
                                        <p:cTn dur="1" fill="hold" display="0" masterRel="nextClick" afterEffect="1"/>
                                        <p:tgtEl>
                                          <p:spTgt spid="164"/>
                                        </p:tgtEl>
                                        <p:attrNameLst>
                                          <p:attrName>style.visibility</p:attrName>
                                        </p:attrNameLst>
                                      </p:cBhvr>
                                      <p:to>
                                        <p:strVal val="hidden"/>
                                      </p:to>
                                    </p:set>
                                  </p:subTnLst>
                                </p:cTn>
                              </p:par>
                            </p:childTnLst>
                          </p:cTn>
                        </p:par>
                      </p:childTnLst>
                    </p:cTn>
                  </p:par>
                  <p:par>
                    <p:cTn id="109" fill="hold">
                      <p:stCondLst>
                        <p:cond delay="indefinite"/>
                      </p:stCondLst>
                      <p:childTnLst>
                        <p:par>
                          <p:cTn id="110" fill="hold">
                            <p:stCondLst>
                              <p:cond delay="0"/>
                            </p:stCondLst>
                            <p:childTnLst>
                              <p:par>
                                <p:cTn id="111" presetID="1" presetClass="entr" presetSubtype="0" fill="hold" grpId="0" nodeType="clickEffect">
                                  <p:stCondLst>
                                    <p:cond delay="0"/>
                                  </p:stCondLst>
                                  <p:childTnLst>
                                    <p:set>
                                      <p:cBhvr>
                                        <p:cTn id="112" dur="1" fill="hold">
                                          <p:stCondLst>
                                            <p:cond delay="0"/>
                                          </p:stCondLst>
                                        </p:cTn>
                                        <p:tgtEl>
                                          <p:spTgt spid="37"/>
                                        </p:tgtEl>
                                        <p:attrNameLst>
                                          <p:attrName>style.visibility</p:attrName>
                                        </p:attrNameLst>
                                      </p:cBhvr>
                                      <p:to>
                                        <p:strVal val="visible"/>
                                      </p:to>
                                    </p:set>
                                  </p:childTnLst>
                                  <p:subTnLst>
                                    <p:set>
                                      <p:cBhvr override="childStyle">
                                        <p:cTn dur="1" fill="hold" display="0" masterRel="nextClick" afterEffect="1"/>
                                        <p:tgtEl>
                                          <p:spTgt spid="37"/>
                                        </p:tgtEl>
                                        <p:attrNameLst>
                                          <p:attrName>style.visibility</p:attrName>
                                        </p:attrNameLst>
                                      </p:cBhvr>
                                      <p:to>
                                        <p:strVal val="hidden"/>
                                      </p:to>
                                    </p:set>
                                  </p:subTnLst>
                                </p:cTn>
                              </p:par>
                              <p:par>
                                <p:cTn id="113" presetID="1" presetClass="entr" presetSubtype="0" fill="hold" nodeType="withEffect">
                                  <p:stCondLst>
                                    <p:cond delay="0"/>
                                  </p:stCondLst>
                                  <p:childTnLst>
                                    <p:set>
                                      <p:cBhvr>
                                        <p:cTn id="114" dur="1" fill="hold">
                                          <p:stCondLst>
                                            <p:cond delay="0"/>
                                          </p:stCondLst>
                                        </p:cTn>
                                        <p:tgtEl>
                                          <p:spTgt spid="38"/>
                                        </p:tgtEl>
                                        <p:attrNameLst>
                                          <p:attrName>style.visibility</p:attrName>
                                        </p:attrNameLst>
                                      </p:cBhvr>
                                      <p:to>
                                        <p:strVal val="visible"/>
                                      </p:to>
                                    </p:set>
                                  </p:childTnLst>
                                  <p:subTnLst>
                                    <p:set>
                                      <p:cBhvr override="childStyle">
                                        <p:cTn dur="1" fill="hold" display="0" masterRel="nextClick" afterEffect="1"/>
                                        <p:tgtEl>
                                          <p:spTgt spid="38"/>
                                        </p:tgtEl>
                                        <p:attrNameLst>
                                          <p:attrName>style.visibility</p:attrName>
                                        </p:attrNameLst>
                                      </p:cBhvr>
                                      <p:to>
                                        <p:strVal val="hidden"/>
                                      </p:to>
                                    </p:set>
                                  </p:subTnLst>
                                </p:cTn>
                              </p:par>
                              <p:par>
                                <p:cTn id="115" presetID="1" presetClass="entr" presetSubtype="0" fill="hold" nodeType="withEffect">
                                  <p:stCondLst>
                                    <p:cond delay="0"/>
                                  </p:stCondLst>
                                  <p:childTnLst>
                                    <p:set>
                                      <p:cBhvr>
                                        <p:cTn id="116" dur="1" fill="hold">
                                          <p:stCondLst>
                                            <p:cond delay="0"/>
                                          </p:stCondLst>
                                        </p:cTn>
                                        <p:tgtEl>
                                          <p:spTgt spid="94"/>
                                        </p:tgtEl>
                                        <p:attrNameLst>
                                          <p:attrName>style.visibility</p:attrName>
                                        </p:attrNameLst>
                                      </p:cBhvr>
                                      <p:to>
                                        <p:strVal val="visible"/>
                                      </p:to>
                                    </p:set>
                                  </p:childTnLst>
                                  <p:subTnLst>
                                    <p:set>
                                      <p:cBhvr override="childStyle">
                                        <p:cTn dur="1" fill="hold" display="0" masterRel="nextClick" afterEffect="1"/>
                                        <p:tgtEl>
                                          <p:spTgt spid="94"/>
                                        </p:tgtEl>
                                        <p:attrNameLst>
                                          <p:attrName>style.visibility</p:attrName>
                                        </p:attrNameLst>
                                      </p:cBhvr>
                                      <p:to>
                                        <p:strVal val="hidden"/>
                                      </p:to>
                                    </p:set>
                                  </p:subTnLst>
                                </p:cTn>
                              </p:par>
                              <p:par>
                                <p:cTn id="117" presetID="1" presetClass="entr" presetSubtype="0" fill="hold" nodeType="withEffect">
                                  <p:stCondLst>
                                    <p:cond delay="0"/>
                                  </p:stCondLst>
                                  <p:childTnLst>
                                    <p:set>
                                      <p:cBhvr>
                                        <p:cTn id="118" dur="1" fill="hold">
                                          <p:stCondLst>
                                            <p:cond delay="0"/>
                                          </p:stCondLst>
                                        </p:cTn>
                                        <p:tgtEl>
                                          <p:spTgt spid="99"/>
                                        </p:tgtEl>
                                        <p:attrNameLst>
                                          <p:attrName>style.visibility</p:attrName>
                                        </p:attrNameLst>
                                      </p:cBhvr>
                                      <p:to>
                                        <p:strVal val="visible"/>
                                      </p:to>
                                    </p:set>
                                  </p:childTnLst>
                                  <p:subTnLst>
                                    <p:set>
                                      <p:cBhvr override="childStyle">
                                        <p:cTn dur="1" fill="hold" display="0" masterRel="nextClick" afterEffect="1"/>
                                        <p:tgtEl>
                                          <p:spTgt spid="99"/>
                                        </p:tgtEl>
                                        <p:attrNameLst>
                                          <p:attrName>style.visibility</p:attrName>
                                        </p:attrNameLst>
                                      </p:cBhvr>
                                      <p:to>
                                        <p:strVal val="hidden"/>
                                      </p:to>
                                    </p:set>
                                  </p:subTnLst>
                                </p:cTn>
                              </p:par>
                            </p:childTnLst>
                          </p:cTn>
                        </p:par>
                      </p:childTnLst>
                    </p:cTn>
                  </p:par>
                  <p:par>
                    <p:cTn id="119" fill="hold">
                      <p:stCondLst>
                        <p:cond delay="indefinite"/>
                      </p:stCondLst>
                      <p:childTnLst>
                        <p:par>
                          <p:cTn id="120" fill="hold">
                            <p:stCondLst>
                              <p:cond delay="0"/>
                            </p:stCondLst>
                            <p:childTnLst>
                              <p:par>
                                <p:cTn id="121" presetID="1" presetClass="entr" presetSubtype="0" fill="hold" grpId="0" nodeType="clickEffect">
                                  <p:stCondLst>
                                    <p:cond delay="0"/>
                                  </p:stCondLst>
                                  <p:childTnLst>
                                    <p:set>
                                      <p:cBhvr>
                                        <p:cTn id="122" dur="1" fill="hold">
                                          <p:stCondLst>
                                            <p:cond delay="0"/>
                                          </p:stCondLst>
                                        </p:cTn>
                                        <p:tgtEl>
                                          <p:spTgt spid="45"/>
                                        </p:tgtEl>
                                        <p:attrNameLst>
                                          <p:attrName>style.visibility</p:attrName>
                                        </p:attrNameLst>
                                      </p:cBhvr>
                                      <p:to>
                                        <p:strVal val="visible"/>
                                      </p:to>
                                    </p:set>
                                  </p:childTnLst>
                                  <p:subTnLst>
                                    <p:set>
                                      <p:cBhvr override="childStyle">
                                        <p:cTn dur="1" fill="hold" display="0" masterRel="nextClick" afterEffect="1"/>
                                        <p:tgtEl>
                                          <p:spTgt spid="45"/>
                                        </p:tgtEl>
                                        <p:attrNameLst>
                                          <p:attrName>style.visibility</p:attrName>
                                        </p:attrNameLst>
                                      </p:cBhvr>
                                      <p:to>
                                        <p:strVal val="hidden"/>
                                      </p:to>
                                    </p:set>
                                  </p:subTnLst>
                                </p:cTn>
                              </p:par>
                              <p:par>
                                <p:cTn id="123" presetID="1" presetClass="entr" presetSubtype="0" fill="hold" nodeType="withEffect">
                                  <p:stCondLst>
                                    <p:cond delay="0"/>
                                  </p:stCondLst>
                                  <p:childTnLst>
                                    <p:set>
                                      <p:cBhvr>
                                        <p:cTn id="124" dur="1" fill="hold">
                                          <p:stCondLst>
                                            <p:cond delay="0"/>
                                          </p:stCondLst>
                                        </p:cTn>
                                        <p:tgtEl>
                                          <p:spTgt spid="54"/>
                                        </p:tgtEl>
                                        <p:attrNameLst>
                                          <p:attrName>style.visibility</p:attrName>
                                        </p:attrNameLst>
                                      </p:cBhvr>
                                      <p:to>
                                        <p:strVal val="visible"/>
                                      </p:to>
                                    </p:set>
                                  </p:childTnLst>
                                  <p:subTnLst>
                                    <p:set>
                                      <p:cBhvr override="childStyle">
                                        <p:cTn dur="1" fill="hold" display="0" masterRel="nextClick" afterEffect="1"/>
                                        <p:tgtEl>
                                          <p:spTgt spid="54"/>
                                        </p:tgtEl>
                                        <p:attrNameLst>
                                          <p:attrName>style.visibility</p:attrName>
                                        </p:attrNameLst>
                                      </p:cBhvr>
                                      <p:to>
                                        <p:strVal val="hidden"/>
                                      </p:to>
                                    </p:set>
                                  </p:subTnLst>
                                </p:cTn>
                              </p:par>
                              <p:par>
                                <p:cTn id="125" presetID="1" presetClass="entr" presetSubtype="0" fill="hold" nodeType="withEffect">
                                  <p:stCondLst>
                                    <p:cond delay="0"/>
                                  </p:stCondLst>
                                  <p:childTnLst>
                                    <p:set>
                                      <p:cBhvr>
                                        <p:cTn id="126" dur="1" fill="hold">
                                          <p:stCondLst>
                                            <p:cond delay="0"/>
                                          </p:stCondLst>
                                        </p:cTn>
                                        <p:tgtEl>
                                          <p:spTgt spid="116"/>
                                        </p:tgtEl>
                                        <p:attrNameLst>
                                          <p:attrName>style.visibility</p:attrName>
                                        </p:attrNameLst>
                                      </p:cBhvr>
                                      <p:to>
                                        <p:strVal val="visible"/>
                                      </p:to>
                                    </p:set>
                                  </p:childTnLst>
                                  <p:subTnLst>
                                    <p:set>
                                      <p:cBhvr override="childStyle">
                                        <p:cTn dur="1" fill="hold" display="0" masterRel="nextClick" afterEffect="1"/>
                                        <p:tgtEl>
                                          <p:spTgt spid="116"/>
                                        </p:tgtEl>
                                        <p:attrNameLst>
                                          <p:attrName>style.visibility</p:attrName>
                                        </p:attrNameLst>
                                      </p:cBhvr>
                                      <p:to>
                                        <p:strVal val="hidden"/>
                                      </p:to>
                                    </p:set>
                                  </p:subTnLst>
                                </p:cTn>
                              </p:par>
                            </p:childTnLst>
                          </p:cTn>
                        </p:par>
                      </p:childTnLst>
                    </p:cTn>
                  </p:par>
                  <p:par>
                    <p:cTn id="127" fill="hold">
                      <p:stCondLst>
                        <p:cond delay="indefinite"/>
                      </p:stCondLst>
                      <p:childTnLst>
                        <p:par>
                          <p:cTn id="128" fill="hold">
                            <p:stCondLst>
                              <p:cond delay="0"/>
                            </p:stCondLst>
                            <p:childTnLst>
                              <p:par>
                                <p:cTn id="129" presetID="1" presetClass="entr" presetSubtype="0" fill="hold" grpId="1" nodeType="clickEffect">
                                  <p:stCondLst>
                                    <p:cond delay="0"/>
                                  </p:stCondLst>
                                  <p:childTnLst>
                                    <p:set>
                                      <p:cBhvr>
                                        <p:cTn id="130" dur="1" fill="hold">
                                          <p:stCondLst>
                                            <p:cond delay="0"/>
                                          </p:stCondLst>
                                        </p:cTn>
                                        <p:tgtEl>
                                          <p:spTgt spid="14"/>
                                        </p:tgtEl>
                                        <p:attrNameLst>
                                          <p:attrName>style.visibility</p:attrName>
                                        </p:attrNameLst>
                                      </p:cBhvr>
                                      <p:to>
                                        <p:strVal val="visible"/>
                                      </p:to>
                                    </p:set>
                                  </p:childTnLst>
                                </p:cTn>
                              </p:par>
                              <p:par>
                                <p:cTn id="131" presetID="1" presetClass="entr" presetSubtype="0" fill="hold" grpId="0" nodeType="withEffect">
                                  <p:stCondLst>
                                    <p:cond delay="0"/>
                                  </p:stCondLst>
                                  <p:childTnLst>
                                    <p:set>
                                      <p:cBhvr>
                                        <p:cTn id="132" dur="1" fill="hold">
                                          <p:stCondLst>
                                            <p:cond delay="0"/>
                                          </p:stCondLst>
                                        </p:cTn>
                                        <p:tgtEl>
                                          <p:spTgt spid="27"/>
                                        </p:tgtEl>
                                        <p:attrNameLst>
                                          <p:attrName>style.visibility</p:attrName>
                                        </p:attrNameLst>
                                      </p:cBhvr>
                                      <p:to>
                                        <p:strVal val="visible"/>
                                      </p:to>
                                    </p:set>
                                  </p:childTnLst>
                                </p:cTn>
                              </p:par>
                              <p:par>
                                <p:cTn id="133" presetID="1" presetClass="entr" presetSubtype="0" fill="hold" grpId="0" nodeType="withEffect">
                                  <p:stCondLst>
                                    <p:cond delay="0"/>
                                  </p:stCondLst>
                                  <p:childTnLst>
                                    <p:set>
                                      <p:cBhvr>
                                        <p:cTn id="134" dur="1" fill="hold">
                                          <p:stCondLst>
                                            <p:cond delay="0"/>
                                          </p:stCondLst>
                                        </p:cTn>
                                        <p:tgtEl>
                                          <p:spTgt spid="28"/>
                                        </p:tgtEl>
                                        <p:attrNameLst>
                                          <p:attrName>style.visibility</p:attrName>
                                        </p:attrNameLst>
                                      </p:cBhvr>
                                      <p:to>
                                        <p:strVal val="visible"/>
                                      </p:to>
                                    </p:set>
                                  </p:childTnLst>
                                </p:cTn>
                              </p:par>
                              <p:par>
                                <p:cTn id="135" presetID="1" presetClass="entr" presetSubtype="0" fill="hold" grpId="0" nodeType="withEffect">
                                  <p:stCondLst>
                                    <p:cond delay="0"/>
                                  </p:stCondLst>
                                  <p:childTnLst>
                                    <p:set>
                                      <p:cBhvr>
                                        <p:cTn id="136" dur="1" fill="hold">
                                          <p:stCondLst>
                                            <p:cond delay="0"/>
                                          </p:stCondLst>
                                        </p:cTn>
                                        <p:tgtEl>
                                          <p:spTgt spid="40"/>
                                        </p:tgtEl>
                                        <p:attrNameLst>
                                          <p:attrName>style.visibility</p:attrName>
                                        </p:attrNameLst>
                                      </p:cBhvr>
                                      <p:to>
                                        <p:strVal val="visible"/>
                                      </p:to>
                                    </p:set>
                                  </p:childTnLst>
                                </p:cTn>
                              </p:par>
                              <p:par>
                                <p:cTn id="137" presetID="1" presetClass="entr" presetSubtype="0" fill="hold" grpId="0" nodeType="withEffect">
                                  <p:stCondLst>
                                    <p:cond delay="0"/>
                                  </p:stCondLst>
                                  <p:childTnLst>
                                    <p:set>
                                      <p:cBhvr>
                                        <p:cTn id="138" dur="1" fill="hold">
                                          <p:stCondLst>
                                            <p:cond delay="0"/>
                                          </p:stCondLst>
                                        </p:cTn>
                                        <p:tgtEl>
                                          <p:spTgt spid="41"/>
                                        </p:tgtEl>
                                        <p:attrNameLst>
                                          <p:attrName>style.visibility</p:attrName>
                                        </p:attrNameLst>
                                      </p:cBhvr>
                                      <p:to>
                                        <p:strVal val="visible"/>
                                      </p:to>
                                    </p:set>
                                  </p:childTnLst>
                                </p:cTn>
                              </p:par>
                            </p:childTnLst>
                          </p:cTn>
                        </p:par>
                      </p:childTnLst>
                    </p:cTn>
                  </p:par>
                  <p:par>
                    <p:cTn id="139" fill="hold">
                      <p:stCondLst>
                        <p:cond delay="indefinite"/>
                      </p:stCondLst>
                      <p:childTnLst>
                        <p:par>
                          <p:cTn id="140" fill="hold">
                            <p:stCondLst>
                              <p:cond delay="0"/>
                            </p:stCondLst>
                            <p:childTnLst>
                              <p:par>
                                <p:cTn id="141" presetID="1" presetClass="entr" presetSubtype="0" fill="hold" grpId="0" nodeType="clickEffect">
                                  <p:stCondLst>
                                    <p:cond delay="0"/>
                                  </p:stCondLst>
                                  <p:childTnLst>
                                    <p:set>
                                      <p:cBhvr>
                                        <p:cTn id="142" dur="1" fill="hold">
                                          <p:stCondLst>
                                            <p:cond delay="0"/>
                                          </p:stCondLst>
                                        </p:cTn>
                                        <p:tgtEl>
                                          <p:spTgt spid="44"/>
                                        </p:tgtEl>
                                        <p:attrNameLst>
                                          <p:attrName>style.visibility</p:attrName>
                                        </p:attrNameLst>
                                      </p:cBhvr>
                                      <p:to>
                                        <p:strVal val="visible"/>
                                      </p:to>
                                    </p:set>
                                  </p:childTnLst>
                                </p:cTn>
                              </p:par>
                              <p:par>
                                <p:cTn id="143" presetID="1" presetClass="entr" presetSubtype="0" fill="hold" grpId="0" nodeType="withEffect">
                                  <p:stCondLst>
                                    <p:cond delay="0"/>
                                  </p:stCondLst>
                                  <p:childTnLst>
                                    <p:set>
                                      <p:cBhvr>
                                        <p:cTn id="144" dur="1" fill="hold">
                                          <p:stCondLst>
                                            <p:cond delay="0"/>
                                          </p:stCondLst>
                                        </p:cTn>
                                        <p:tgtEl>
                                          <p:spTgt spid="46"/>
                                        </p:tgtEl>
                                        <p:attrNameLst>
                                          <p:attrName>style.visibility</p:attrName>
                                        </p:attrNameLst>
                                      </p:cBhvr>
                                      <p:to>
                                        <p:strVal val="visible"/>
                                      </p:to>
                                    </p:set>
                                  </p:childTnLst>
                                </p:cTn>
                              </p:par>
                              <p:par>
                                <p:cTn id="145" presetID="1" presetClass="entr" presetSubtype="0" fill="hold" grpId="0" nodeType="withEffect">
                                  <p:stCondLst>
                                    <p:cond delay="0"/>
                                  </p:stCondLst>
                                  <p:childTnLst>
                                    <p:set>
                                      <p:cBhvr>
                                        <p:cTn id="146" dur="1" fill="hold">
                                          <p:stCondLst>
                                            <p:cond delay="0"/>
                                          </p:stCondLst>
                                        </p:cTn>
                                        <p:tgtEl>
                                          <p:spTgt spid="43"/>
                                        </p:tgtEl>
                                        <p:attrNameLst>
                                          <p:attrName>style.visibility</p:attrName>
                                        </p:attrNameLst>
                                      </p:cBhvr>
                                      <p:to>
                                        <p:strVal val="visible"/>
                                      </p:to>
                                    </p:set>
                                  </p:childTnLst>
                                </p:cTn>
                              </p:par>
                              <p:par>
                                <p:cTn id="147" presetID="1" presetClass="entr" presetSubtype="0" fill="hold" grpId="0" nodeType="withEffect">
                                  <p:stCondLst>
                                    <p:cond delay="0"/>
                                  </p:stCondLst>
                                  <p:childTnLst>
                                    <p:set>
                                      <p:cBhvr>
                                        <p:cTn id="148" dur="1" fill="hold">
                                          <p:stCondLst>
                                            <p:cond delay="0"/>
                                          </p:stCondLst>
                                        </p:cTn>
                                        <p:tgtEl>
                                          <p:spTgt spid="47"/>
                                        </p:tgtEl>
                                        <p:attrNameLst>
                                          <p:attrName>style.visibility</p:attrName>
                                        </p:attrNameLst>
                                      </p:cBhvr>
                                      <p:to>
                                        <p:strVal val="visible"/>
                                      </p:to>
                                    </p:set>
                                  </p:childTnLst>
                                </p:cTn>
                              </p:par>
                              <p:par>
                                <p:cTn id="149" presetID="1" presetClass="entr" presetSubtype="0" fill="hold" grpId="0" nodeType="withEffect">
                                  <p:stCondLst>
                                    <p:cond delay="0"/>
                                  </p:stCondLst>
                                  <p:childTnLst>
                                    <p:set>
                                      <p:cBhvr>
                                        <p:cTn id="150" dur="1" fill="hold">
                                          <p:stCondLst>
                                            <p:cond delay="0"/>
                                          </p:stCondLst>
                                        </p:cTn>
                                        <p:tgtEl>
                                          <p:spTgt spid="48"/>
                                        </p:tgtEl>
                                        <p:attrNameLst>
                                          <p:attrName>style.visibility</p:attrName>
                                        </p:attrNameLst>
                                      </p:cBhvr>
                                      <p:to>
                                        <p:strVal val="visible"/>
                                      </p:to>
                                    </p:set>
                                  </p:childTnLst>
                                </p:cTn>
                              </p:par>
                              <p:par>
                                <p:cTn id="151" presetID="1" presetClass="entr" presetSubtype="0" fill="hold" grpId="1" nodeType="withEffect">
                                  <p:stCondLst>
                                    <p:cond delay="0"/>
                                  </p:stCondLst>
                                  <p:childTnLst>
                                    <p:set>
                                      <p:cBhvr>
                                        <p:cTn id="152" dur="1" fill="hold">
                                          <p:stCondLst>
                                            <p:cond delay="0"/>
                                          </p:stCondLst>
                                        </p:cTn>
                                        <p:tgtEl>
                                          <p:spTgt spid="79"/>
                                        </p:tgtEl>
                                        <p:attrNameLst>
                                          <p:attrName>style.visibility</p:attrName>
                                        </p:attrNameLst>
                                      </p:cBhvr>
                                      <p:to>
                                        <p:strVal val="visible"/>
                                      </p:to>
                                    </p:set>
                                  </p:childTnLst>
                                </p:cTn>
                              </p:par>
                            </p:childTnLst>
                          </p:cTn>
                        </p:par>
                      </p:childTnLst>
                    </p:cTn>
                  </p:par>
                  <p:par>
                    <p:cTn id="153" fill="hold">
                      <p:stCondLst>
                        <p:cond delay="indefinite"/>
                      </p:stCondLst>
                      <p:childTnLst>
                        <p:par>
                          <p:cTn id="154" fill="hold">
                            <p:stCondLst>
                              <p:cond delay="0"/>
                            </p:stCondLst>
                            <p:childTnLst>
                              <p:par>
                                <p:cTn id="155" presetID="1" presetClass="entr" presetSubtype="0" fill="hold" grpId="0" nodeType="clickEffect">
                                  <p:stCondLst>
                                    <p:cond delay="0"/>
                                  </p:stCondLst>
                                  <p:childTnLst>
                                    <p:set>
                                      <p:cBhvr>
                                        <p:cTn id="156" dur="1" fill="hold">
                                          <p:stCondLst>
                                            <p:cond delay="0"/>
                                          </p:stCondLst>
                                        </p:cTn>
                                        <p:tgtEl>
                                          <p:spTgt spid="24"/>
                                        </p:tgtEl>
                                        <p:attrNameLst>
                                          <p:attrName>style.visibility</p:attrName>
                                        </p:attrNameLst>
                                      </p:cBhvr>
                                      <p:to>
                                        <p:strVal val="visible"/>
                                      </p:to>
                                    </p:set>
                                  </p:childTnLst>
                                </p:cTn>
                              </p:par>
                              <p:par>
                                <p:cTn id="157" presetID="1" presetClass="entr" presetSubtype="0" fill="hold" grpId="0" nodeType="withEffect">
                                  <p:stCondLst>
                                    <p:cond delay="0"/>
                                  </p:stCondLst>
                                  <p:childTnLst>
                                    <p:set>
                                      <p:cBhvr>
                                        <p:cTn id="158" dur="1" fill="hold">
                                          <p:stCondLst>
                                            <p:cond delay="0"/>
                                          </p:stCondLst>
                                        </p:cTn>
                                        <p:tgtEl>
                                          <p:spTgt spid="42"/>
                                        </p:tgtEl>
                                        <p:attrNameLst>
                                          <p:attrName>style.visibility</p:attrName>
                                        </p:attrNameLst>
                                      </p:cBhvr>
                                      <p:to>
                                        <p:strVal val="visible"/>
                                      </p:to>
                                    </p:set>
                                  </p:childTnLst>
                                </p:cTn>
                              </p:par>
                              <p:par>
                                <p:cTn id="159" presetID="1" presetClass="entr" presetSubtype="0" fill="hold" grpId="0" nodeType="withEffect">
                                  <p:stCondLst>
                                    <p:cond delay="0"/>
                                  </p:stCondLst>
                                  <p:childTnLst>
                                    <p:set>
                                      <p:cBhvr>
                                        <p:cTn id="160" dur="1" fill="hold">
                                          <p:stCondLst>
                                            <p:cond delay="0"/>
                                          </p:stCondLst>
                                        </p:cTn>
                                        <p:tgtEl>
                                          <p:spTgt spid="53"/>
                                        </p:tgtEl>
                                        <p:attrNameLst>
                                          <p:attrName>style.visibility</p:attrName>
                                        </p:attrNameLst>
                                      </p:cBhvr>
                                      <p:to>
                                        <p:strVal val="visible"/>
                                      </p:to>
                                    </p:set>
                                  </p:childTnLst>
                                </p:cTn>
                              </p:par>
                              <p:par>
                                <p:cTn id="161" presetID="1" presetClass="entr" presetSubtype="0" fill="hold" grpId="0" nodeType="withEffect">
                                  <p:stCondLst>
                                    <p:cond delay="0"/>
                                  </p:stCondLst>
                                  <p:childTnLst>
                                    <p:set>
                                      <p:cBhvr>
                                        <p:cTn id="162" dur="1" fill="hold">
                                          <p:stCondLst>
                                            <p:cond delay="0"/>
                                          </p:stCondLst>
                                        </p:cTn>
                                        <p:tgtEl>
                                          <p:spTgt spid="51"/>
                                        </p:tgtEl>
                                        <p:attrNameLst>
                                          <p:attrName>style.visibility</p:attrName>
                                        </p:attrNameLst>
                                      </p:cBhvr>
                                      <p:to>
                                        <p:strVal val="visible"/>
                                      </p:to>
                                    </p:set>
                                  </p:childTnLst>
                                </p:cTn>
                              </p:par>
                              <p:par>
                                <p:cTn id="163" presetID="1" presetClass="entr" presetSubtype="0" fill="hold" grpId="0" nodeType="withEffect">
                                  <p:stCondLst>
                                    <p:cond delay="0"/>
                                  </p:stCondLst>
                                  <p:childTnLst>
                                    <p:set>
                                      <p:cBhvr>
                                        <p:cTn id="164" dur="1" fill="hold">
                                          <p:stCondLst>
                                            <p:cond delay="0"/>
                                          </p:stCondLst>
                                        </p:cTn>
                                        <p:tgtEl>
                                          <p:spTgt spid="52"/>
                                        </p:tgtEl>
                                        <p:attrNameLst>
                                          <p:attrName>style.visibility</p:attrName>
                                        </p:attrNameLst>
                                      </p:cBhvr>
                                      <p:to>
                                        <p:strVal val="visible"/>
                                      </p:to>
                                    </p:set>
                                  </p:childTnLst>
                                </p:cTn>
                              </p:par>
                              <p:par>
                                <p:cTn id="165" presetID="1" presetClass="entr" presetSubtype="0" fill="hold" grpId="0" nodeType="withEffect">
                                  <p:stCondLst>
                                    <p:cond delay="0"/>
                                  </p:stCondLst>
                                  <p:childTnLst>
                                    <p:set>
                                      <p:cBhvr>
                                        <p:cTn id="166" dur="1" fill="hold">
                                          <p:stCondLst>
                                            <p:cond delay="0"/>
                                          </p:stCondLst>
                                        </p:cTn>
                                        <p:tgtEl>
                                          <p:spTgt spid="49"/>
                                        </p:tgtEl>
                                        <p:attrNameLst>
                                          <p:attrName>style.visibility</p:attrName>
                                        </p:attrNameLst>
                                      </p:cBhvr>
                                      <p:to>
                                        <p:strVal val="visible"/>
                                      </p:to>
                                    </p:set>
                                  </p:childTnLst>
                                </p:cTn>
                              </p:par>
                              <p:par>
                                <p:cTn id="167" presetID="1" presetClass="entr" presetSubtype="0" fill="hold" grpId="0" nodeType="withEffect">
                                  <p:stCondLst>
                                    <p:cond delay="0"/>
                                  </p:stCondLst>
                                  <p:childTnLst>
                                    <p:set>
                                      <p:cBhvr>
                                        <p:cTn id="168" dur="1" fill="hold">
                                          <p:stCondLst>
                                            <p:cond delay="0"/>
                                          </p:stCondLst>
                                        </p:cTn>
                                        <p:tgtEl>
                                          <p:spTgt spid="50"/>
                                        </p:tgtEl>
                                        <p:attrNameLst>
                                          <p:attrName>style.visibility</p:attrName>
                                        </p:attrNameLst>
                                      </p:cBhvr>
                                      <p:to>
                                        <p:strVal val="visible"/>
                                      </p:to>
                                    </p:set>
                                  </p:childTnLst>
                                </p:cTn>
                              </p:par>
                              <p:par>
                                <p:cTn id="169" presetID="1" presetClass="entr" presetSubtype="0" fill="hold" grpId="0" nodeType="withEffect">
                                  <p:stCondLst>
                                    <p:cond delay="0"/>
                                  </p:stCondLst>
                                  <p:childTnLst>
                                    <p:set>
                                      <p:cBhvr>
                                        <p:cTn id="170" dur="1" fill="hold">
                                          <p:stCondLst>
                                            <p:cond delay="0"/>
                                          </p:stCondLst>
                                        </p:cTn>
                                        <p:tgtEl>
                                          <p:spTgt spid="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7" grpId="0"/>
      <p:bldP spid="21" grpId="0"/>
      <p:bldP spid="31" grpId="0"/>
      <p:bldP spid="36" grpId="0"/>
      <p:bldP spid="37" grpId="0"/>
      <p:bldP spid="14" grpId="1" animBg="1"/>
      <p:bldP spid="27" grpId="0" animBg="1"/>
      <p:bldP spid="28" grpId="0" animBg="1"/>
      <p:bldP spid="40" grpId="0" animBg="1"/>
      <p:bldP spid="41" grpId="0" animBg="1"/>
      <p:bldP spid="24" grpId="0"/>
      <p:bldP spid="42" grpId="0"/>
      <p:bldP spid="43" grpId="0"/>
      <p:bldP spid="46" grpId="0"/>
      <p:bldP spid="47" grpId="0"/>
      <p:bldP spid="48" grpId="0"/>
      <p:bldP spid="49" grpId="0"/>
      <p:bldP spid="50" grpId="0"/>
      <p:bldP spid="44" grpId="0"/>
      <p:bldP spid="51" grpId="0"/>
      <p:bldP spid="52" grpId="0"/>
      <p:bldP spid="53" grpId="0"/>
      <p:bldP spid="45" grpId="0"/>
      <p:bldP spid="56" grpId="0"/>
      <p:bldP spid="79" grpId="0"/>
      <p:bldP spid="79"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F1520BB3-AFCE-4853-95F1-C2D855F45C0A}"/>
              </a:ext>
            </a:extLst>
          </p:cNvPr>
          <p:cNvGraphicFramePr>
            <a:graphicFrameLocks noGrp="1"/>
          </p:cNvGraphicFramePr>
          <p:nvPr>
            <p:extLst>
              <p:ext uri="{D42A27DB-BD31-4B8C-83A1-F6EECF244321}">
                <p14:modId xmlns:p14="http://schemas.microsoft.com/office/powerpoint/2010/main" val="2131439066"/>
              </p:ext>
            </p:extLst>
          </p:nvPr>
        </p:nvGraphicFramePr>
        <p:xfrm>
          <a:off x="243416" y="820561"/>
          <a:ext cx="8657167" cy="5633401"/>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5">
            <a:extLst>
              <a:ext uri="{FF2B5EF4-FFF2-40B4-BE49-F238E27FC236}">
                <a16:creationId xmlns:a16="http://schemas.microsoft.com/office/drawing/2014/main" id="{015BA4B3-3583-437F-9FCA-C1B2FEC772EA}"/>
              </a:ext>
            </a:extLst>
          </p:cNvPr>
          <p:cNvSpPr txBox="1">
            <a:spLocks/>
          </p:cNvSpPr>
          <p:nvPr/>
        </p:nvSpPr>
        <p:spPr>
          <a:xfrm>
            <a:off x="402304" y="11338"/>
            <a:ext cx="7886700" cy="809223"/>
          </a:xfrm>
          <a:prstGeom prst="rect">
            <a:avLst/>
          </a:prstGeom>
        </p:spPr>
        <p:txBody>
          <a:bodyPr vert="horz" lIns="91440" tIns="45720" rIns="91440" bIns="45720" rtlCol="0" anchor="ctr">
            <a:normAutofit fontScale="90000"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800" dirty="0">
                <a:solidFill>
                  <a:prstClr val="black"/>
                </a:solidFill>
              </a:rPr>
              <a:t>Swab Culture Enrichments (48h) from Ice Cream Facility</a:t>
            </a:r>
          </a:p>
          <a:p>
            <a:r>
              <a:rPr lang="en-US" sz="2800" dirty="0">
                <a:solidFill>
                  <a:prstClr val="black"/>
                </a:solidFill>
              </a:rPr>
              <a:t>(</a:t>
            </a:r>
            <a:r>
              <a:rPr lang="en-US" sz="2800" i="1" dirty="0">
                <a:solidFill>
                  <a:prstClr val="black"/>
                </a:solidFill>
              </a:rPr>
              <a:t>Listeria</a:t>
            </a:r>
            <a:r>
              <a:rPr lang="en-US" sz="2800" dirty="0">
                <a:solidFill>
                  <a:prstClr val="black"/>
                </a:solidFill>
              </a:rPr>
              <a:t>) </a:t>
            </a:r>
            <a:r>
              <a:rPr lang="en-US" sz="2800" dirty="0"/>
              <a:t>16S (Day 2)</a:t>
            </a:r>
          </a:p>
        </p:txBody>
      </p:sp>
      <p:sp>
        <p:nvSpPr>
          <p:cNvPr id="9" name="Rectangle 8">
            <a:extLst>
              <a:ext uri="{FF2B5EF4-FFF2-40B4-BE49-F238E27FC236}">
                <a16:creationId xmlns:a16="http://schemas.microsoft.com/office/drawing/2014/main" id="{CADB6FD9-179D-4FF7-A74D-A2D22E09BDC9}"/>
              </a:ext>
            </a:extLst>
          </p:cNvPr>
          <p:cNvSpPr/>
          <p:nvPr/>
        </p:nvSpPr>
        <p:spPr>
          <a:xfrm>
            <a:off x="713714" y="1775637"/>
            <a:ext cx="513912" cy="4997601"/>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B2A5192-465A-423B-A905-69A1EDE197A5}"/>
              </a:ext>
            </a:extLst>
          </p:cNvPr>
          <p:cNvSpPr/>
          <p:nvPr/>
        </p:nvSpPr>
        <p:spPr>
          <a:xfrm>
            <a:off x="1275908" y="5718163"/>
            <a:ext cx="513912" cy="1055075"/>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61B6CE5-A057-40A2-A324-820C8F23448E}"/>
              </a:ext>
            </a:extLst>
          </p:cNvPr>
          <p:cNvSpPr/>
          <p:nvPr/>
        </p:nvSpPr>
        <p:spPr>
          <a:xfrm>
            <a:off x="1832356" y="2346254"/>
            <a:ext cx="513912" cy="4426984"/>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37B0BA1-EBDE-49F5-A0B9-5133A36641D2}"/>
              </a:ext>
            </a:extLst>
          </p:cNvPr>
          <p:cNvSpPr/>
          <p:nvPr/>
        </p:nvSpPr>
        <p:spPr>
          <a:xfrm>
            <a:off x="2399441" y="5337543"/>
            <a:ext cx="513912" cy="1439235"/>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25DCD3F-6503-4928-A8CE-DD7DA4C71C9E}"/>
              </a:ext>
            </a:extLst>
          </p:cNvPr>
          <p:cNvSpPr/>
          <p:nvPr/>
        </p:nvSpPr>
        <p:spPr>
          <a:xfrm>
            <a:off x="2961639" y="6071191"/>
            <a:ext cx="513912" cy="705587"/>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8892876-4AAB-473F-BD45-40A5F4319AAC}"/>
              </a:ext>
            </a:extLst>
          </p:cNvPr>
          <p:cNvSpPr/>
          <p:nvPr/>
        </p:nvSpPr>
        <p:spPr>
          <a:xfrm>
            <a:off x="3530975" y="5954233"/>
            <a:ext cx="513912" cy="822545"/>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E9C064D-742C-4226-90CB-6D2641F3F2C0}"/>
              </a:ext>
            </a:extLst>
          </p:cNvPr>
          <p:cNvSpPr/>
          <p:nvPr/>
        </p:nvSpPr>
        <p:spPr>
          <a:xfrm>
            <a:off x="5777988" y="6071191"/>
            <a:ext cx="513912" cy="705587"/>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1AC59A0-15BE-409E-A0F4-EF1BEF69B219}"/>
              </a:ext>
            </a:extLst>
          </p:cNvPr>
          <p:cNvSpPr/>
          <p:nvPr/>
        </p:nvSpPr>
        <p:spPr>
          <a:xfrm>
            <a:off x="6328308" y="5954233"/>
            <a:ext cx="513912" cy="819005"/>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C04C951-CE08-4172-B368-E308E3A7B2AA}"/>
              </a:ext>
            </a:extLst>
          </p:cNvPr>
          <p:cNvSpPr/>
          <p:nvPr/>
        </p:nvSpPr>
        <p:spPr>
          <a:xfrm>
            <a:off x="6898290" y="6071191"/>
            <a:ext cx="513912" cy="705587"/>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8AFF278D-B727-4433-AF2F-A2BB775C26EB}"/>
              </a:ext>
            </a:extLst>
          </p:cNvPr>
          <p:cNvSpPr txBox="1"/>
          <p:nvPr/>
        </p:nvSpPr>
        <p:spPr>
          <a:xfrm>
            <a:off x="746560" y="6481032"/>
            <a:ext cx="466794" cy="369332"/>
          </a:xfrm>
          <a:prstGeom prst="rect">
            <a:avLst/>
          </a:prstGeom>
          <a:noFill/>
        </p:spPr>
        <p:txBody>
          <a:bodyPr wrap="none" rtlCol="0">
            <a:spAutoFit/>
          </a:bodyPr>
          <a:lstStyle/>
          <a:p>
            <a:r>
              <a:rPr lang="en-US" dirty="0" err="1"/>
              <a:t>Lm</a:t>
            </a:r>
            <a:endParaRPr lang="en-US" dirty="0"/>
          </a:p>
        </p:txBody>
      </p:sp>
      <p:sp>
        <p:nvSpPr>
          <p:cNvPr id="20" name="TextBox 19">
            <a:extLst>
              <a:ext uri="{FF2B5EF4-FFF2-40B4-BE49-F238E27FC236}">
                <a16:creationId xmlns:a16="http://schemas.microsoft.com/office/drawing/2014/main" id="{2F5E8ADB-DAD4-4C6F-AB4C-646AA326FF0B}"/>
              </a:ext>
            </a:extLst>
          </p:cNvPr>
          <p:cNvSpPr txBox="1"/>
          <p:nvPr/>
        </p:nvSpPr>
        <p:spPr>
          <a:xfrm>
            <a:off x="1841716" y="6470392"/>
            <a:ext cx="466794" cy="369332"/>
          </a:xfrm>
          <a:prstGeom prst="rect">
            <a:avLst/>
          </a:prstGeom>
          <a:noFill/>
        </p:spPr>
        <p:txBody>
          <a:bodyPr wrap="none" rtlCol="0">
            <a:spAutoFit/>
          </a:bodyPr>
          <a:lstStyle/>
          <a:p>
            <a:r>
              <a:rPr lang="en-US" dirty="0" err="1"/>
              <a:t>Lm</a:t>
            </a:r>
            <a:endParaRPr lang="en-US" dirty="0"/>
          </a:p>
        </p:txBody>
      </p:sp>
      <p:sp>
        <p:nvSpPr>
          <p:cNvPr id="21" name="TextBox 20">
            <a:extLst>
              <a:ext uri="{FF2B5EF4-FFF2-40B4-BE49-F238E27FC236}">
                <a16:creationId xmlns:a16="http://schemas.microsoft.com/office/drawing/2014/main" id="{155684A0-5A89-4512-AB54-0A672D115800}"/>
              </a:ext>
            </a:extLst>
          </p:cNvPr>
          <p:cNvSpPr txBox="1"/>
          <p:nvPr/>
        </p:nvSpPr>
        <p:spPr>
          <a:xfrm>
            <a:off x="1356167" y="6481023"/>
            <a:ext cx="335348" cy="369332"/>
          </a:xfrm>
          <a:prstGeom prst="rect">
            <a:avLst/>
          </a:prstGeom>
          <a:noFill/>
        </p:spPr>
        <p:txBody>
          <a:bodyPr wrap="none" rtlCol="0">
            <a:spAutoFit/>
          </a:bodyPr>
          <a:lstStyle/>
          <a:p>
            <a:r>
              <a:rPr lang="en-US" dirty="0"/>
              <a:t>Li</a:t>
            </a:r>
          </a:p>
        </p:txBody>
      </p:sp>
      <p:sp>
        <p:nvSpPr>
          <p:cNvPr id="22" name="TextBox 21">
            <a:extLst>
              <a:ext uri="{FF2B5EF4-FFF2-40B4-BE49-F238E27FC236}">
                <a16:creationId xmlns:a16="http://schemas.microsoft.com/office/drawing/2014/main" id="{7DA60CA6-7455-4021-B53F-80B644C47BB4}"/>
              </a:ext>
            </a:extLst>
          </p:cNvPr>
          <p:cNvSpPr txBox="1"/>
          <p:nvPr/>
        </p:nvSpPr>
        <p:spPr>
          <a:xfrm>
            <a:off x="6974024" y="6484242"/>
            <a:ext cx="335348" cy="369332"/>
          </a:xfrm>
          <a:prstGeom prst="rect">
            <a:avLst/>
          </a:prstGeom>
          <a:noFill/>
        </p:spPr>
        <p:txBody>
          <a:bodyPr wrap="none" rtlCol="0">
            <a:spAutoFit/>
          </a:bodyPr>
          <a:lstStyle/>
          <a:p>
            <a:r>
              <a:rPr lang="en-US" dirty="0"/>
              <a:t>Li</a:t>
            </a:r>
          </a:p>
        </p:txBody>
      </p:sp>
      <p:sp>
        <p:nvSpPr>
          <p:cNvPr id="23" name="TextBox 22">
            <a:extLst>
              <a:ext uri="{FF2B5EF4-FFF2-40B4-BE49-F238E27FC236}">
                <a16:creationId xmlns:a16="http://schemas.microsoft.com/office/drawing/2014/main" id="{29BF9926-BF12-47D7-92FC-831131812481}"/>
              </a:ext>
            </a:extLst>
          </p:cNvPr>
          <p:cNvSpPr txBox="1"/>
          <p:nvPr/>
        </p:nvSpPr>
        <p:spPr>
          <a:xfrm>
            <a:off x="2369945" y="6481027"/>
            <a:ext cx="558166" cy="369332"/>
          </a:xfrm>
          <a:prstGeom prst="rect">
            <a:avLst/>
          </a:prstGeom>
          <a:noFill/>
        </p:spPr>
        <p:txBody>
          <a:bodyPr wrap="none" rtlCol="0">
            <a:spAutoFit/>
          </a:bodyPr>
          <a:lstStyle/>
          <a:p>
            <a:r>
              <a:rPr lang="en-US" dirty="0"/>
              <a:t>Neg</a:t>
            </a:r>
          </a:p>
        </p:txBody>
      </p:sp>
      <p:sp>
        <p:nvSpPr>
          <p:cNvPr id="24" name="TextBox 23">
            <a:extLst>
              <a:ext uri="{FF2B5EF4-FFF2-40B4-BE49-F238E27FC236}">
                <a16:creationId xmlns:a16="http://schemas.microsoft.com/office/drawing/2014/main" id="{F06F1879-4366-4E6A-BBF4-C12086DC3EE0}"/>
              </a:ext>
            </a:extLst>
          </p:cNvPr>
          <p:cNvSpPr txBox="1"/>
          <p:nvPr/>
        </p:nvSpPr>
        <p:spPr>
          <a:xfrm>
            <a:off x="2936401" y="6484018"/>
            <a:ext cx="558166" cy="369332"/>
          </a:xfrm>
          <a:prstGeom prst="rect">
            <a:avLst/>
          </a:prstGeom>
          <a:noFill/>
        </p:spPr>
        <p:txBody>
          <a:bodyPr wrap="none" rtlCol="0">
            <a:spAutoFit/>
          </a:bodyPr>
          <a:lstStyle/>
          <a:p>
            <a:r>
              <a:rPr lang="en-US" dirty="0"/>
              <a:t>Neg</a:t>
            </a:r>
          </a:p>
        </p:txBody>
      </p:sp>
      <p:sp>
        <p:nvSpPr>
          <p:cNvPr id="25" name="TextBox 24">
            <a:extLst>
              <a:ext uri="{FF2B5EF4-FFF2-40B4-BE49-F238E27FC236}">
                <a16:creationId xmlns:a16="http://schemas.microsoft.com/office/drawing/2014/main" id="{F62348CF-00F0-4B5C-BB09-362DE55BEA4A}"/>
              </a:ext>
            </a:extLst>
          </p:cNvPr>
          <p:cNvSpPr txBox="1"/>
          <p:nvPr/>
        </p:nvSpPr>
        <p:spPr>
          <a:xfrm>
            <a:off x="3491968" y="6479732"/>
            <a:ext cx="558166" cy="369332"/>
          </a:xfrm>
          <a:prstGeom prst="rect">
            <a:avLst/>
          </a:prstGeom>
          <a:noFill/>
        </p:spPr>
        <p:txBody>
          <a:bodyPr wrap="none" rtlCol="0">
            <a:spAutoFit/>
          </a:bodyPr>
          <a:lstStyle/>
          <a:p>
            <a:r>
              <a:rPr lang="en-US" dirty="0"/>
              <a:t>Neg</a:t>
            </a:r>
          </a:p>
        </p:txBody>
      </p:sp>
      <p:sp>
        <p:nvSpPr>
          <p:cNvPr id="26" name="TextBox 25">
            <a:extLst>
              <a:ext uri="{FF2B5EF4-FFF2-40B4-BE49-F238E27FC236}">
                <a16:creationId xmlns:a16="http://schemas.microsoft.com/office/drawing/2014/main" id="{7C78BD6D-EA7D-45AD-A819-C94588357703}"/>
              </a:ext>
            </a:extLst>
          </p:cNvPr>
          <p:cNvSpPr txBox="1"/>
          <p:nvPr/>
        </p:nvSpPr>
        <p:spPr>
          <a:xfrm>
            <a:off x="5743007" y="6484023"/>
            <a:ext cx="558166" cy="369332"/>
          </a:xfrm>
          <a:prstGeom prst="rect">
            <a:avLst/>
          </a:prstGeom>
          <a:noFill/>
        </p:spPr>
        <p:txBody>
          <a:bodyPr wrap="none" rtlCol="0">
            <a:spAutoFit/>
          </a:bodyPr>
          <a:lstStyle/>
          <a:p>
            <a:r>
              <a:rPr lang="en-US" dirty="0"/>
              <a:t>Neg</a:t>
            </a:r>
          </a:p>
        </p:txBody>
      </p:sp>
      <p:sp>
        <p:nvSpPr>
          <p:cNvPr id="27" name="TextBox 26">
            <a:extLst>
              <a:ext uri="{FF2B5EF4-FFF2-40B4-BE49-F238E27FC236}">
                <a16:creationId xmlns:a16="http://schemas.microsoft.com/office/drawing/2014/main" id="{689BAE75-FAE9-458C-A5B6-7FBDA58355E1}"/>
              </a:ext>
            </a:extLst>
          </p:cNvPr>
          <p:cNvSpPr txBox="1"/>
          <p:nvPr/>
        </p:nvSpPr>
        <p:spPr>
          <a:xfrm>
            <a:off x="6302846" y="6484235"/>
            <a:ext cx="558166" cy="369332"/>
          </a:xfrm>
          <a:prstGeom prst="rect">
            <a:avLst/>
          </a:prstGeom>
          <a:noFill/>
        </p:spPr>
        <p:txBody>
          <a:bodyPr wrap="none" rtlCol="0">
            <a:spAutoFit/>
          </a:bodyPr>
          <a:lstStyle/>
          <a:p>
            <a:r>
              <a:rPr lang="en-US" dirty="0"/>
              <a:t>Neg</a:t>
            </a:r>
          </a:p>
        </p:txBody>
      </p:sp>
      <p:sp>
        <p:nvSpPr>
          <p:cNvPr id="53" name="TextBox 52">
            <a:extLst>
              <a:ext uri="{FF2B5EF4-FFF2-40B4-BE49-F238E27FC236}">
                <a16:creationId xmlns:a16="http://schemas.microsoft.com/office/drawing/2014/main" id="{91B0FE2D-4E79-488B-A09D-81EB26F6C946}"/>
              </a:ext>
            </a:extLst>
          </p:cNvPr>
          <p:cNvSpPr txBox="1"/>
          <p:nvPr/>
        </p:nvSpPr>
        <p:spPr>
          <a:xfrm>
            <a:off x="-82200" y="6201433"/>
            <a:ext cx="874150" cy="646331"/>
          </a:xfrm>
          <a:prstGeom prst="rect">
            <a:avLst/>
          </a:prstGeom>
          <a:noFill/>
        </p:spPr>
        <p:txBody>
          <a:bodyPr wrap="none" rtlCol="0">
            <a:spAutoFit/>
          </a:bodyPr>
          <a:lstStyle/>
          <a:p>
            <a:r>
              <a:rPr lang="en-US" dirty="0"/>
              <a:t>Culture</a:t>
            </a:r>
          </a:p>
          <a:p>
            <a:r>
              <a:rPr lang="en-US" dirty="0"/>
              <a:t>Results</a:t>
            </a:r>
          </a:p>
        </p:txBody>
      </p:sp>
      <p:sp>
        <p:nvSpPr>
          <p:cNvPr id="28" name="TextBox 27">
            <a:extLst>
              <a:ext uri="{FF2B5EF4-FFF2-40B4-BE49-F238E27FC236}">
                <a16:creationId xmlns:a16="http://schemas.microsoft.com/office/drawing/2014/main" id="{1D1C6DAF-3DC3-4B25-9FFF-63DE8B15636C}"/>
              </a:ext>
            </a:extLst>
          </p:cNvPr>
          <p:cNvSpPr txBox="1"/>
          <p:nvPr/>
        </p:nvSpPr>
        <p:spPr>
          <a:xfrm>
            <a:off x="4090413" y="6476017"/>
            <a:ext cx="558166" cy="369332"/>
          </a:xfrm>
          <a:prstGeom prst="rect">
            <a:avLst/>
          </a:prstGeom>
          <a:noFill/>
        </p:spPr>
        <p:txBody>
          <a:bodyPr wrap="none" rtlCol="0">
            <a:spAutoFit/>
          </a:bodyPr>
          <a:lstStyle/>
          <a:p>
            <a:r>
              <a:rPr lang="en-US" dirty="0"/>
              <a:t>Neg</a:t>
            </a:r>
          </a:p>
        </p:txBody>
      </p:sp>
      <p:sp>
        <p:nvSpPr>
          <p:cNvPr id="29" name="TextBox 28">
            <a:extLst>
              <a:ext uri="{FF2B5EF4-FFF2-40B4-BE49-F238E27FC236}">
                <a16:creationId xmlns:a16="http://schemas.microsoft.com/office/drawing/2014/main" id="{30A4C7D6-C60C-4ADE-BDFF-82A8855698CC}"/>
              </a:ext>
            </a:extLst>
          </p:cNvPr>
          <p:cNvSpPr txBox="1"/>
          <p:nvPr/>
        </p:nvSpPr>
        <p:spPr>
          <a:xfrm>
            <a:off x="4666556" y="6472302"/>
            <a:ext cx="558166" cy="369332"/>
          </a:xfrm>
          <a:prstGeom prst="rect">
            <a:avLst/>
          </a:prstGeom>
          <a:noFill/>
        </p:spPr>
        <p:txBody>
          <a:bodyPr wrap="none" rtlCol="0">
            <a:spAutoFit/>
          </a:bodyPr>
          <a:lstStyle/>
          <a:p>
            <a:r>
              <a:rPr lang="en-US" dirty="0"/>
              <a:t>Neg</a:t>
            </a:r>
          </a:p>
        </p:txBody>
      </p:sp>
      <p:sp>
        <p:nvSpPr>
          <p:cNvPr id="30" name="TextBox 29">
            <a:extLst>
              <a:ext uri="{FF2B5EF4-FFF2-40B4-BE49-F238E27FC236}">
                <a16:creationId xmlns:a16="http://schemas.microsoft.com/office/drawing/2014/main" id="{8A391710-7C17-46F3-8FBA-5E1548E97AAB}"/>
              </a:ext>
            </a:extLst>
          </p:cNvPr>
          <p:cNvSpPr txBox="1"/>
          <p:nvPr/>
        </p:nvSpPr>
        <p:spPr>
          <a:xfrm>
            <a:off x="5209249" y="6490887"/>
            <a:ext cx="558166" cy="369332"/>
          </a:xfrm>
          <a:prstGeom prst="rect">
            <a:avLst/>
          </a:prstGeom>
          <a:noFill/>
        </p:spPr>
        <p:txBody>
          <a:bodyPr wrap="none" rtlCol="0">
            <a:spAutoFit/>
          </a:bodyPr>
          <a:lstStyle/>
          <a:p>
            <a:r>
              <a:rPr lang="en-US" dirty="0"/>
              <a:t>Neg</a:t>
            </a:r>
          </a:p>
        </p:txBody>
      </p:sp>
    </p:spTree>
    <p:extLst>
      <p:ext uri="{BB962C8B-B14F-4D97-AF65-F5344CB8AC3E}">
        <p14:creationId xmlns:p14="http://schemas.microsoft.com/office/powerpoint/2010/main" val="1784727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53"/>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8"/>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9"/>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6" grpId="0" animBg="1"/>
      <p:bldP spid="17" grpId="0" animBg="1"/>
      <p:bldP spid="18" grpId="0" animBg="1"/>
      <p:bldP spid="19" grpId="0"/>
      <p:bldP spid="20" grpId="0"/>
      <p:bldP spid="21" grpId="0"/>
      <p:bldP spid="22" grpId="0"/>
      <p:bldP spid="23" grpId="0"/>
      <p:bldP spid="24" grpId="0"/>
      <p:bldP spid="25" grpId="0"/>
      <p:bldP spid="26" grpId="0"/>
      <p:bldP spid="27" grpId="0"/>
      <p:bldP spid="53" grpId="0"/>
      <p:bldP spid="28" grpId="0"/>
      <p:bldP spid="29" grpId="0"/>
      <p:bldP spid="3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DEA057B-1846-4F4E-AD2D-ACF5EB24387E}"/>
              </a:ext>
            </a:extLst>
          </p:cNvPr>
          <p:cNvPicPr>
            <a:picLocks noChangeAspect="1"/>
          </p:cNvPicPr>
          <p:nvPr/>
        </p:nvPicPr>
        <p:blipFill>
          <a:blip r:embed="rId3"/>
          <a:stretch>
            <a:fillRect/>
          </a:stretch>
        </p:blipFill>
        <p:spPr>
          <a:xfrm>
            <a:off x="631344" y="1161447"/>
            <a:ext cx="7679279" cy="5569231"/>
          </a:xfrm>
          <a:prstGeom prst="rect">
            <a:avLst/>
          </a:prstGeom>
        </p:spPr>
      </p:pic>
      <p:sp>
        <p:nvSpPr>
          <p:cNvPr id="4" name="Title 1">
            <a:extLst>
              <a:ext uri="{FF2B5EF4-FFF2-40B4-BE49-F238E27FC236}">
                <a16:creationId xmlns:a16="http://schemas.microsoft.com/office/drawing/2014/main" id="{03EFBC63-E98A-4A8E-89B1-54AB5FD03F86}"/>
              </a:ext>
            </a:extLst>
          </p:cNvPr>
          <p:cNvSpPr>
            <a:spLocks noGrp="1"/>
          </p:cNvSpPr>
          <p:nvPr>
            <p:ph type="title"/>
          </p:nvPr>
        </p:nvSpPr>
        <p:spPr>
          <a:xfrm>
            <a:off x="294550" y="28575"/>
            <a:ext cx="8229600" cy="977796"/>
          </a:xfrm>
        </p:spPr>
        <p:txBody>
          <a:bodyPr>
            <a:normAutofit/>
          </a:bodyPr>
          <a:lstStyle/>
          <a:p>
            <a:r>
              <a:rPr lang="en-US" sz="2400" dirty="0">
                <a:solidFill>
                  <a:prstClr val="black"/>
                </a:solidFill>
              </a:rPr>
              <a:t>Swab Culture Enrichments (48h) from Ice Cream Facility</a:t>
            </a:r>
            <a:br>
              <a:rPr lang="en-US" sz="2400" dirty="0">
                <a:solidFill>
                  <a:prstClr val="black"/>
                </a:solidFill>
              </a:rPr>
            </a:br>
            <a:r>
              <a:rPr lang="en-US" sz="2400" dirty="0">
                <a:solidFill>
                  <a:prstClr val="black"/>
                </a:solidFill>
              </a:rPr>
              <a:t>(</a:t>
            </a:r>
            <a:r>
              <a:rPr lang="en-US" sz="2400" i="1" dirty="0">
                <a:solidFill>
                  <a:prstClr val="black"/>
                </a:solidFill>
              </a:rPr>
              <a:t>Listeria</a:t>
            </a:r>
            <a:r>
              <a:rPr lang="en-US" sz="2400" dirty="0">
                <a:solidFill>
                  <a:prstClr val="black"/>
                </a:solidFill>
              </a:rPr>
              <a:t>) </a:t>
            </a:r>
            <a:r>
              <a:rPr lang="en-US" sz="2500" dirty="0">
                <a:solidFill>
                  <a:prstClr val="black"/>
                </a:solidFill>
              </a:rPr>
              <a:t>Shotgun</a:t>
            </a:r>
            <a:endParaRPr lang="en-US" dirty="0"/>
          </a:p>
        </p:txBody>
      </p:sp>
      <p:sp>
        <p:nvSpPr>
          <p:cNvPr id="2" name="TextBox 1">
            <a:extLst>
              <a:ext uri="{FF2B5EF4-FFF2-40B4-BE49-F238E27FC236}">
                <a16:creationId xmlns:a16="http://schemas.microsoft.com/office/drawing/2014/main" id="{C6DDFB1F-DF1C-40EF-9BE8-3E4FE394A3AB}"/>
              </a:ext>
            </a:extLst>
          </p:cNvPr>
          <p:cNvSpPr txBox="1"/>
          <p:nvPr/>
        </p:nvSpPr>
        <p:spPr>
          <a:xfrm>
            <a:off x="151570" y="788387"/>
            <a:ext cx="1510542" cy="369332"/>
          </a:xfrm>
          <a:prstGeom prst="rect">
            <a:avLst/>
          </a:prstGeom>
          <a:noFill/>
        </p:spPr>
        <p:txBody>
          <a:bodyPr wrap="none" rtlCol="0">
            <a:spAutoFit/>
          </a:bodyPr>
          <a:lstStyle/>
          <a:p>
            <a:r>
              <a:rPr lang="en-US" i="1" dirty="0"/>
              <a:t>L. mono </a:t>
            </a:r>
            <a:r>
              <a:rPr lang="en-US" dirty="0"/>
              <a:t>reads</a:t>
            </a:r>
          </a:p>
        </p:txBody>
      </p:sp>
      <p:cxnSp>
        <p:nvCxnSpPr>
          <p:cNvPr id="12" name="Straight Arrow Connector 11">
            <a:extLst>
              <a:ext uri="{FF2B5EF4-FFF2-40B4-BE49-F238E27FC236}">
                <a16:creationId xmlns:a16="http://schemas.microsoft.com/office/drawing/2014/main" id="{E3C02F02-AB1B-47D5-8E79-2B8C24EDF8CE}"/>
              </a:ext>
            </a:extLst>
          </p:cNvPr>
          <p:cNvCxnSpPr>
            <a:stCxn id="2" idx="2"/>
          </p:cNvCxnSpPr>
          <p:nvPr/>
        </p:nvCxnSpPr>
        <p:spPr>
          <a:xfrm>
            <a:off x="906841" y="1157719"/>
            <a:ext cx="2252818" cy="157642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DBAACF5D-AAEA-42BF-9AA7-D51146BB3106}"/>
              </a:ext>
            </a:extLst>
          </p:cNvPr>
          <p:cNvCxnSpPr>
            <a:cxnSpLocks/>
            <a:stCxn id="2" idx="2"/>
          </p:cNvCxnSpPr>
          <p:nvPr/>
        </p:nvCxnSpPr>
        <p:spPr>
          <a:xfrm>
            <a:off x="906841" y="1157719"/>
            <a:ext cx="3117550" cy="1361724"/>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86654152-B8F0-48DB-9185-2328524C3A9A}"/>
              </a:ext>
            </a:extLst>
          </p:cNvPr>
          <p:cNvCxnSpPr>
            <a:cxnSpLocks/>
            <a:stCxn id="2" idx="2"/>
          </p:cNvCxnSpPr>
          <p:nvPr/>
        </p:nvCxnSpPr>
        <p:spPr>
          <a:xfrm>
            <a:off x="906841" y="1157719"/>
            <a:ext cx="4616470" cy="481315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C7044606-B5CE-43A7-9780-7DF5BF7DE6EE}"/>
              </a:ext>
            </a:extLst>
          </p:cNvPr>
          <p:cNvSpPr txBox="1"/>
          <p:nvPr/>
        </p:nvSpPr>
        <p:spPr>
          <a:xfrm>
            <a:off x="1822513" y="573690"/>
            <a:ext cx="1135247" cy="369332"/>
          </a:xfrm>
          <a:prstGeom prst="rect">
            <a:avLst/>
          </a:prstGeom>
          <a:noFill/>
        </p:spPr>
        <p:txBody>
          <a:bodyPr wrap="none" rtlCol="0">
            <a:spAutoFit/>
          </a:bodyPr>
          <a:lstStyle/>
          <a:p>
            <a:r>
              <a:rPr lang="en-US" i="1" dirty="0"/>
              <a:t>L. innocua</a:t>
            </a:r>
            <a:endParaRPr lang="en-US" dirty="0"/>
          </a:p>
        </p:txBody>
      </p:sp>
      <p:cxnSp>
        <p:nvCxnSpPr>
          <p:cNvPr id="34" name="Straight Arrow Connector 33">
            <a:extLst>
              <a:ext uri="{FF2B5EF4-FFF2-40B4-BE49-F238E27FC236}">
                <a16:creationId xmlns:a16="http://schemas.microsoft.com/office/drawing/2014/main" id="{C88FD91F-D05C-45F7-8448-2810C3810F27}"/>
              </a:ext>
            </a:extLst>
          </p:cNvPr>
          <p:cNvCxnSpPr>
            <a:cxnSpLocks/>
            <a:stCxn id="32" idx="2"/>
          </p:cNvCxnSpPr>
          <p:nvPr/>
        </p:nvCxnSpPr>
        <p:spPr>
          <a:xfrm flipH="1">
            <a:off x="1662113" y="943022"/>
            <a:ext cx="728024" cy="520333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5" name="Straight Arrow Connector 34">
            <a:extLst>
              <a:ext uri="{FF2B5EF4-FFF2-40B4-BE49-F238E27FC236}">
                <a16:creationId xmlns:a16="http://schemas.microsoft.com/office/drawing/2014/main" id="{CFF406A2-B6C8-4F2B-A2D3-68852FE4CC2B}"/>
              </a:ext>
            </a:extLst>
          </p:cNvPr>
          <p:cNvCxnSpPr>
            <a:cxnSpLocks/>
            <a:stCxn id="32" idx="2"/>
          </p:cNvCxnSpPr>
          <p:nvPr/>
        </p:nvCxnSpPr>
        <p:spPr>
          <a:xfrm>
            <a:off x="2390137" y="943022"/>
            <a:ext cx="146329" cy="520333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1AE2E1F6-3678-4126-AF54-9B1FB00D21E3}"/>
              </a:ext>
            </a:extLst>
          </p:cNvPr>
          <p:cNvCxnSpPr>
            <a:cxnSpLocks/>
            <a:stCxn id="2" idx="2"/>
          </p:cNvCxnSpPr>
          <p:nvPr/>
        </p:nvCxnSpPr>
        <p:spPr>
          <a:xfrm>
            <a:off x="906841" y="1157719"/>
            <a:ext cx="1398081" cy="502227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4" name="Rectangle 13">
            <a:extLst>
              <a:ext uri="{FF2B5EF4-FFF2-40B4-BE49-F238E27FC236}">
                <a16:creationId xmlns:a16="http://schemas.microsoft.com/office/drawing/2014/main" id="{9F7F0369-6539-4ED0-86DB-342DF10F7872}"/>
              </a:ext>
            </a:extLst>
          </p:cNvPr>
          <p:cNvSpPr/>
          <p:nvPr/>
        </p:nvSpPr>
        <p:spPr>
          <a:xfrm>
            <a:off x="2255166" y="6452753"/>
            <a:ext cx="2110101" cy="238125"/>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996DF455-00E5-4F69-9092-A31C1ADE357A}"/>
              </a:ext>
            </a:extLst>
          </p:cNvPr>
          <p:cNvSpPr txBox="1"/>
          <p:nvPr/>
        </p:nvSpPr>
        <p:spPr>
          <a:xfrm>
            <a:off x="542523" y="6171877"/>
            <a:ext cx="834203" cy="615553"/>
          </a:xfrm>
          <a:prstGeom prst="rect">
            <a:avLst/>
          </a:prstGeom>
          <a:noFill/>
        </p:spPr>
        <p:txBody>
          <a:bodyPr wrap="none" rtlCol="0">
            <a:spAutoFit/>
          </a:bodyPr>
          <a:lstStyle/>
          <a:p>
            <a:r>
              <a:rPr lang="en-US" sz="1700" dirty="0"/>
              <a:t>Culture</a:t>
            </a:r>
          </a:p>
          <a:p>
            <a:r>
              <a:rPr lang="en-US" sz="1700" dirty="0"/>
              <a:t>Results</a:t>
            </a:r>
          </a:p>
        </p:txBody>
      </p:sp>
    </p:spTree>
    <p:extLst>
      <p:ext uri="{BB962C8B-B14F-4D97-AF65-F5344CB8AC3E}">
        <p14:creationId xmlns:p14="http://schemas.microsoft.com/office/powerpoint/2010/main" val="1774017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subTnLst>
                                    <p:set>
                                      <p:cBhvr override="childStyle">
                                        <p:cTn dur="1" fill="hold" display="0" masterRel="nextClick" afterEffect="1"/>
                                        <p:tgtEl>
                                          <p:spTgt spid="32"/>
                                        </p:tgtEl>
                                        <p:attrNameLst>
                                          <p:attrName>style.visibility</p:attrName>
                                        </p:attrNameLst>
                                      </p:cBhvr>
                                      <p:to>
                                        <p:strVal val="hidden"/>
                                      </p:to>
                                    </p:set>
                                  </p:subTnLst>
                                </p:cTn>
                              </p:par>
                              <p:par>
                                <p:cTn id="7" presetID="1" presetClass="entr" presetSubtype="0" fill="hold" nodeType="withEffect">
                                  <p:stCondLst>
                                    <p:cond delay="0"/>
                                  </p:stCondLst>
                                  <p:childTnLst>
                                    <p:set>
                                      <p:cBhvr>
                                        <p:cTn id="8" dur="1" fill="hold">
                                          <p:stCondLst>
                                            <p:cond delay="0"/>
                                          </p:stCondLst>
                                        </p:cTn>
                                        <p:tgtEl>
                                          <p:spTgt spid="35"/>
                                        </p:tgtEl>
                                        <p:attrNameLst>
                                          <p:attrName>style.visibility</p:attrName>
                                        </p:attrNameLst>
                                      </p:cBhvr>
                                      <p:to>
                                        <p:strVal val="visible"/>
                                      </p:to>
                                    </p:set>
                                  </p:childTnLst>
                                  <p:subTnLst>
                                    <p:set>
                                      <p:cBhvr override="childStyle">
                                        <p:cTn dur="1" fill="hold" display="0" masterRel="nextClick" afterEffect="1"/>
                                        <p:tgtEl>
                                          <p:spTgt spid="35"/>
                                        </p:tgtEl>
                                        <p:attrNameLst>
                                          <p:attrName>style.visibility</p:attrName>
                                        </p:attrNameLst>
                                      </p:cBhvr>
                                      <p:to>
                                        <p:strVal val="hidden"/>
                                      </p:to>
                                    </p:set>
                                  </p:subTnLst>
                                </p:cTn>
                              </p:par>
                              <p:par>
                                <p:cTn id="9" presetID="1" presetClass="entr" presetSubtype="0" fill="hold" nodeType="withEffect">
                                  <p:stCondLst>
                                    <p:cond delay="0"/>
                                  </p:stCondLst>
                                  <p:childTnLst>
                                    <p:set>
                                      <p:cBhvr>
                                        <p:cTn id="10" dur="1" fill="hold">
                                          <p:stCondLst>
                                            <p:cond delay="0"/>
                                          </p:stCondLst>
                                        </p:cTn>
                                        <p:tgtEl>
                                          <p:spTgt spid="34"/>
                                        </p:tgtEl>
                                        <p:attrNameLst>
                                          <p:attrName>style.visibility</p:attrName>
                                        </p:attrNameLst>
                                      </p:cBhvr>
                                      <p:to>
                                        <p:strVal val="visible"/>
                                      </p:to>
                                    </p:set>
                                  </p:childTnLst>
                                  <p:subTnLst>
                                    <p:set>
                                      <p:cBhvr override="childStyle">
                                        <p:cTn dur="1" fill="hold" display="0" masterRel="nextClick" afterEffect="1"/>
                                        <p:tgtEl>
                                          <p:spTgt spid="34"/>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2" grpId="0"/>
      <p:bldP spid="1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68CBE-5310-4D9F-91A2-1A951DCEF411}"/>
              </a:ext>
            </a:extLst>
          </p:cNvPr>
          <p:cNvSpPr>
            <a:spLocks noGrp="1"/>
          </p:cNvSpPr>
          <p:nvPr>
            <p:ph type="title"/>
          </p:nvPr>
        </p:nvSpPr>
        <p:spPr>
          <a:xfrm>
            <a:off x="779058" y="118595"/>
            <a:ext cx="7209383" cy="1130417"/>
          </a:xfrm>
        </p:spPr>
        <p:txBody>
          <a:bodyPr>
            <a:noAutofit/>
          </a:bodyPr>
          <a:lstStyle/>
          <a:p>
            <a:r>
              <a:rPr lang="en-US" sz="2800" dirty="0"/>
              <a:t>Shotgun Metagenomics</a:t>
            </a:r>
            <a:r>
              <a:rPr lang="en-US" sz="2800" i="1" dirty="0"/>
              <a:t/>
            </a:r>
            <a:br>
              <a:rPr lang="en-US" sz="2800" i="1" dirty="0"/>
            </a:br>
            <a:r>
              <a:rPr lang="en-US" sz="2800" i="1" dirty="0"/>
              <a:t>Listeria </a:t>
            </a:r>
            <a:r>
              <a:rPr lang="en-US" sz="2800" dirty="0"/>
              <a:t>in Ice Cream Facility Swab Culture Enrichments</a:t>
            </a:r>
          </a:p>
        </p:txBody>
      </p:sp>
      <p:pic>
        <p:nvPicPr>
          <p:cNvPr id="3" name="Picture 2">
            <a:extLst>
              <a:ext uri="{FF2B5EF4-FFF2-40B4-BE49-F238E27FC236}">
                <a16:creationId xmlns:a16="http://schemas.microsoft.com/office/drawing/2014/main" id="{916A7C9E-96EA-4D31-A279-562E024214A5}"/>
              </a:ext>
            </a:extLst>
          </p:cNvPr>
          <p:cNvPicPr>
            <a:picLocks noChangeAspect="1"/>
          </p:cNvPicPr>
          <p:nvPr/>
        </p:nvPicPr>
        <p:blipFill>
          <a:blip r:embed="rId3"/>
          <a:stretch>
            <a:fillRect/>
          </a:stretch>
        </p:blipFill>
        <p:spPr>
          <a:xfrm>
            <a:off x="1196961" y="3429000"/>
            <a:ext cx="6186513" cy="3099122"/>
          </a:xfrm>
          <a:prstGeom prst="rect">
            <a:avLst/>
          </a:prstGeom>
        </p:spPr>
      </p:pic>
      <p:graphicFrame>
        <p:nvGraphicFramePr>
          <p:cNvPr id="6" name="Table 5">
            <a:extLst>
              <a:ext uri="{FF2B5EF4-FFF2-40B4-BE49-F238E27FC236}">
                <a16:creationId xmlns:a16="http://schemas.microsoft.com/office/drawing/2014/main" id="{B5632E0B-236D-4CB7-A93C-87B43EA7116C}"/>
              </a:ext>
            </a:extLst>
          </p:cNvPr>
          <p:cNvGraphicFramePr>
            <a:graphicFrameLocks noGrp="1"/>
          </p:cNvGraphicFramePr>
          <p:nvPr>
            <p:extLst>
              <p:ext uri="{D42A27DB-BD31-4B8C-83A1-F6EECF244321}">
                <p14:modId xmlns:p14="http://schemas.microsoft.com/office/powerpoint/2010/main" val="1269122864"/>
              </p:ext>
            </p:extLst>
          </p:nvPr>
        </p:nvGraphicFramePr>
        <p:xfrm>
          <a:off x="779058" y="1529704"/>
          <a:ext cx="7589440" cy="1618605"/>
        </p:xfrm>
        <a:graphic>
          <a:graphicData uri="http://schemas.openxmlformats.org/drawingml/2006/table">
            <a:tbl>
              <a:tblPr/>
              <a:tblGrid>
                <a:gridCol w="1236407">
                  <a:extLst>
                    <a:ext uri="{9D8B030D-6E8A-4147-A177-3AD203B41FA5}">
                      <a16:colId xmlns:a16="http://schemas.microsoft.com/office/drawing/2014/main" val="951158839"/>
                    </a:ext>
                  </a:extLst>
                </a:gridCol>
                <a:gridCol w="1499474">
                  <a:extLst>
                    <a:ext uri="{9D8B030D-6E8A-4147-A177-3AD203B41FA5}">
                      <a16:colId xmlns:a16="http://schemas.microsoft.com/office/drawing/2014/main" val="690157470"/>
                    </a:ext>
                  </a:extLst>
                </a:gridCol>
                <a:gridCol w="1065415">
                  <a:extLst>
                    <a:ext uri="{9D8B030D-6E8A-4147-A177-3AD203B41FA5}">
                      <a16:colId xmlns:a16="http://schemas.microsoft.com/office/drawing/2014/main" val="2106635396"/>
                    </a:ext>
                  </a:extLst>
                </a:gridCol>
                <a:gridCol w="1078569">
                  <a:extLst>
                    <a:ext uri="{9D8B030D-6E8A-4147-A177-3AD203B41FA5}">
                      <a16:colId xmlns:a16="http://schemas.microsoft.com/office/drawing/2014/main" val="559594076"/>
                    </a:ext>
                  </a:extLst>
                </a:gridCol>
                <a:gridCol w="1972992">
                  <a:extLst>
                    <a:ext uri="{9D8B030D-6E8A-4147-A177-3AD203B41FA5}">
                      <a16:colId xmlns:a16="http://schemas.microsoft.com/office/drawing/2014/main" val="758694513"/>
                    </a:ext>
                  </a:extLst>
                </a:gridCol>
                <a:gridCol w="736583">
                  <a:extLst>
                    <a:ext uri="{9D8B030D-6E8A-4147-A177-3AD203B41FA5}">
                      <a16:colId xmlns:a16="http://schemas.microsoft.com/office/drawing/2014/main" val="449832974"/>
                    </a:ext>
                  </a:extLst>
                </a:gridCol>
              </a:tblGrid>
              <a:tr h="323721">
                <a:tc gridSpan="6">
                  <a:txBody>
                    <a:bodyPr/>
                    <a:lstStyle/>
                    <a:p>
                      <a:pPr algn="ctr" fontAlgn="t"/>
                      <a:r>
                        <a:rPr lang="en-US" sz="1400" b="1" i="0" u="none" strike="noStrike" dirty="0">
                          <a:solidFill>
                            <a:srgbClr val="000000"/>
                          </a:solidFill>
                          <a:effectLst/>
                          <a:latin typeface="Times New Roman" panose="02020603050405020304" pitchFamily="18" charset="0"/>
                        </a:rPr>
                        <a:t>Lineage 1 </a:t>
                      </a:r>
                      <a:r>
                        <a:rPr lang="en-US" sz="1400" b="1" i="1" u="none" strike="noStrike" dirty="0">
                          <a:solidFill>
                            <a:srgbClr val="000000"/>
                          </a:solidFill>
                          <a:effectLst/>
                          <a:latin typeface="Times New Roman" panose="02020603050405020304" pitchFamily="18" charset="0"/>
                        </a:rPr>
                        <a:t>L</a:t>
                      </a:r>
                      <a:r>
                        <a:rPr lang="en-US" sz="1400" b="1" i="0" u="none" strike="noStrike" dirty="0">
                          <a:solidFill>
                            <a:srgbClr val="000000"/>
                          </a:solidFill>
                          <a:effectLst/>
                          <a:latin typeface="Times New Roman" panose="02020603050405020304" pitchFamily="18" charset="0"/>
                        </a:rPr>
                        <a:t>. </a:t>
                      </a:r>
                      <a:r>
                        <a:rPr lang="en-US" sz="1400" b="1" i="1" u="none" strike="noStrike" dirty="0">
                          <a:solidFill>
                            <a:srgbClr val="000000"/>
                          </a:solidFill>
                          <a:effectLst/>
                          <a:latin typeface="Times New Roman" panose="02020603050405020304" pitchFamily="18" charset="0"/>
                        </a:rPr>
                        <a:t>monocytogenes</a:t>
                      </a:r>
                      <a:r>
                        <a:rPr lang="en-US" sz="1400" b="1" i="0" u="none" strike="noStrike" dirty="0">
                          <a:solidFill>
                            <a:srgbClr val="000000"/>
                          </a:solidFill>
                          <a:effectLst/>
                          <a:latin typeface="Times New Roman" panose="02020603050405020304" pitchFamily="18" charset="0"/>
                        </a:rPr>
                        <a:t> in an Ice Cream Facility</a:t>
                      </a:r>
                    </a:p>
                  </a:txBody>
                  <a:tcPr marL="9525" marR="9525" marT="9525"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92003533"/>
                  </a:ext>
                </a:extLst>
              </a:tr>
              <a:tr h="323721">
                <a:tc>
                  <a:txBody>
                    <a:bodyPr/>
                    <a:lstStyle/>
                    <a:p>
                      <a:pPr algn="ctr" fontAlgn="t"/>
                      <a:r>
                        <a:rPr lang="en-US" sz="1400" b="1" i="0" u="none" strike="noStrike">
                          <a:solidFill>
                            <a:srgbClr val="000000"/>
                          </a:solidFill>
                          <a:effectLst/>
                          <a:latin typeface="Times New Roman" panose="02020603050405020304" pitchFamily="18" charset="0"/>
                        </a:rPr>
                        <a:t>Sample ID</a:t>
                      </a:r>
                    </a:p>
                  </a:txBody>
                  <a:tcPr marL="9525" marR="9525" marT="9525"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Times New Roman" panose="02020603050405020304" pitchFamily="18" charset="0"/>
                        </a:rPr>
                        <a:t>Culture result</a:t>
                      </a:r>
                    </a:p>
                  </a:txBody>
                  <a:tcPr marL="9525" marR="9525" marT="9525"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Times New Roman" panose="02020603050405020304" pitchFamily="18" charset="0"/>
                        </a:rPr>
                        <a:t>Abundance</a:t>
                      </a:r>
                    </a:p>
                  </a:txBody>
                  <a:tcPr marL="9525" marR="9525" marT="9525"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400" b="1" i="0" u="none" strike="noStrike" dirty="0">
                          <a:solidFill>
                            <a:srgbClr val="000000"/>
                          </a:solidFill>
                          <a:effectLst/>
                          <a:latin typeface="Times New Roman" panose="02020603050405020304" pitchFamily="18" charset="0"/>
                        </a:rPr>
                        <a:t># </a:t>
                      </a:r>
                      <a:r>
                        <a:rPr lang="en-US" sz="1400" b="1" i="0" u="none" strike="noStrike" dirty="0" err="1">
                          <a:solidFill>
                            <a:srgbClr val="000000"/>
                          </a:solidFill>
                          <a:effectLst/>
                          <a:latin typeface="Times New Roman" panose="02020603050405020304" pitchFamily="18" charset="0"/>
                        </a:rPr>
                        <a:t>Lm</a:t>
                      </a:r>
                      <a:r>
                        <a:rPr lang="en-US" sz="1400" b="1" i="0" u="none" strike="noStrike" dirty="0">
                          <a:solidFill>
                            <a:srgbClr val="000000"/>
                          </a:solidFill>
                          <a:effectLst/>
                          <a:latin typeface="Times New Roman" panose="02020603050405020304" pitchFamily="18" charset="0"/>
                        </a:rPr>
                        <a:t> reads</a:t>
                      </a:r>
                    </a:p>
                  </a:txBody>
                  <a:tcPr marL="9525" marR="9525" marT="9525"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400" b="1" i="0" u="none" strike="noStrike" dirty="0">
                          <a:solidFill>
                            <a:srgbClr val="000000"/>
                          </a:solidFill>
                          <a:effectLst/>
                          <a:latin typeface="Times New Roman" panose="02020603050405020304" pitchFamily="18" charset="0"/>
                        </a:rPr>
                        <a:t>Matching FDA WGS</a:t>
                      </a:r>
                    </a:p>
                  </a:txBody>
                  <a:tcPr marL="9525" marR="9525" marT="9525"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Times New Roman" panose="02020603050405020304" pitchFamily="18" charset="0"/>
                        </a:rPr>
                        <a:t># SNPs</a:t>
                      </a:r>
                    </a:p>
                  </a:txBody>
                  <a:tcPr marL="9525" marR="9525" marT="9525"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72973544"/>
                  </a:ext>
                </a:extLst>
              </a:tr>
              <a:tr h="323721">
                <a:tc>
                  <a:txBody>
                    <a:bodyPr/>
                    <a:lstStyle/>
                    <a:p>
                      <a:pPr algn="ctr" fontAlgn="t"/>
                      <a:r>
                        <a:rPr lang="en-US" sz="1400" b="0" i="0" u="none" strike="noStrike">
                          <a:solidFill>
                            <a:srgbClr val="000000"/>
                          </a:solidFill>
                          <a:effectLst/>
                          <a:latin typeface="Times New Roman" panose="02020603050405020304" pitchFamily="18" charset="0"/>
                        </a:rPr>
                        <a:t>1051722-105</a:t>
                      </a:r>
                    </a:p>
                  </a:txBody>
                  <a:tcPr marL="9525" marR="9525" marT="9525" marB="0">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t"/>
                      <a:r>
                        <a:rPr lang="en-US" sz="1400" b="0" i="0" u="none" strike="noStrike">
                          <a:solidFill>
                            <a:srgbClr val="000000"/>
                          </a:solidFill>
                          <a:effectLst/>
                          <a:latin typeface="Times New Roman" panose="02020603050405020304" pitchFamily="18" charset="0"/>
                        </a:rPr>
                        <a:t>Lm</a:t>
                      </a:r>
                    </a:p>
                  </a:txBody>
                  <a:tcPr marL="9525" marR="9525" marT="9525" marB="0">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t"/>
                      <a:r>
                        <a:rPr lang="en-US" sz="1400" b="0" i="0" u="none" strike="noStrike">
                          <a:solidFill>
                            <a:srgbClr val="000000"/>
                          </a:solidFill>
                          <a:effectLst/>
                          <a:latin typeface="Times New Roman" panose="02020603050405020304" pitchFamily="18" charset="0"/>
                        </a:rPr>
                        <a:t>95.48</a:t>
                      </a:r>
                    </a:p>
                  </a:txBody>
                  <a:tcPr marL="9525" marR="9525" marT="9525" marB="0">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t"/>
                      <a:r>
                        <a:rPr lang="en-US" sz="1400" b="0" i="0" u="none" strike="noStrike" dirty="0">
                          <a:solidFill>
                            <a:srgbClr val="000000"/>
                          </a:solidFill>
                          <a:effectLst/>
                          <a:latin typeface="Times New Roman" panose="02020603050405020304" pitchFamily="18" charset="0"/>
                        </a:rPr>
                        <a:t>3,358,909</a:t>
                      </a:r>
                    </a:p>
                  </a:txBody>
                  <a:tcPr marL="9525" marR="9525" marT="9525" marB="0">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t"/>
                      <a:r>
                        <a:rPr lang="en-US" sz="1400" b="0" i="0" u="none" strike="noStrike">
                          <a:solidFill>
                            <a:srgbClr val="000000"/>
                          </a:solidFill>
                          <a:effectLst/>
                          <a:latin typeface="Times New Roman" panose="02020603050405020304" pitchFamily="18" charset="0"/>
                        </a:rPr>
                        <a:t>FDA00013291</a:t>
                      </a:r>
                    </a:p>
                  </a:txBody>
                  <a:tcPr marL="9525" marR="9525" marT="9525" marB="0">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t"/>
                      <a:r>
                        <a:rPr lang="en-US" sz="1400" b="0" i="0" u="none" strike="noStrike">
                          <a:solidFill>
                            <a:srgbClr val="000000"/>
                          </a:solidFill>
                          <a:effectLst/>
                          <a:latin typeface="Times New Roman" panose="02020603050405020304" pitchFamily="18" charset="0"/>
                        </a:rPr>
                        <a:t>0</a:t>
                      </a:r>
                    </a:p>
                  </a:txBody>
                  <a:tcPr marL="9525" marR="9525" marT="9525" marB="0">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33933483"/>
                  </a:ext>
                </a:extLst>
              </a:tr>
              <a:tr h="323721">
                <a:tc>
                  <a:txBody>
                    <a:bodyPr/>
                    <a:lstStyle/>
                    <a:p>
                      <a:pPr algn="ctr" fontAlgn="t"/>
                      <a:r>
                        <a:rPr lang="en-US" sz="1400" b="0" i="0" u="none" strike="noStrike">
                          <a:solidFill>
                            <a:srgbClr val="000000"/>
                          </a:solidFill>
                          <a:effectLst/>
                          <a:latin typeface="Times New Roman" panose="02020603050405020304" pitchFamily="18" charset="0"/>
                        </a:rPr>
                        <a:t>1051722-110</a:t>
                      </a:r>
                    </a:p>
                  </a:txBody>
                  <a:tcPr marL="9525" marR="9525" marT="9525" marB="0">
                    <a:lnL>
                      <a:noFill/>
                    </a:lnL>
                    <a:lnR>
                      <a:noFill/>
                    </a:lnR>
                    <a:lnT>
                      <a:noFill/>
                    </a:lnT>
                    <a:lnB>
                      <a:noFill/>
                    </a:lnB>
                  </a:tcPr>
                </a:tc>
                <a:tc>
                  <a:txBody>
                    <a:bodyPr/>
                    <a:lstStyle/>
                    <a:p>
                      <a:pPr algn="ctr" fontAlgn="t"/>
                      <a:r>
                        <a:rPr lang="en-US" sz="1400" b="0" i="0" u="none" strike="noStrike">
                          <a:solidFill>
                            <a:srgbClr val="000000"/>
                          </a:solidFill>
                          <a:effectLst/>
                          <a:latin typeface="Times New Roman" panose="02020603050405020304" pitchFamily="18" charset="0"/>
                        </a:rPr>
                        <a:t>Lm</a:t>
                      </a:r>
                    </a:p>
                  </a:txBody>
                  <a:tcPr marL="9525" marR="9525" marT="9525" marB="0">
                    <a:lnL>
                      <a:noFill/>
                    </a:lnL>
                    <a:lnR>
                      <a:noFill/>
                    </a:lnR>
                    <a:lnT>
                      <a:noFill/>
                    </a:lnT>
                    <a:lnB>
                      <a:noFill/>
                    </a:lnB>
                  </a:tcPr>
                </a:tc>
                <a:tc>
                  <a:txBody>
                    <a:bodyPr/>
                    <a:lstStyle/>
                    <a:p>
                      <a:pPr algn="ctr" fontAlgn="t"/>
                      <a:r>
                        <a:rPr lang="en-US" sz="1400" b="0" i="0" u="none" strike="noStrike">
                          <a:solidFill>
                            <a:srgbClr val="000000"/>
                          </a:solidFill>
                          <a:effectLst/>
                          <a:latin typeface="Times New Roman" panose="02020603050405020304" pitchFamily="18" charset="0"/>
                        </a:rPr>
                        <a:t>91.30</a:t>
                      </a:r>
                    </a:p>
                  </a:txBody>
                  <a:tcPr marL="9525" marR="9525" marT="9525" marB="0">
                    <a:lnL>
                      <a:noFill/>
                    </a:lnL>
                    <a:lnR>
                      <a:noFill/>
                    </a:lnR>
                    <a:lnT>
                      <a:noFill/>
                    </a:lnT>
                    <a:lnB>
                      <a:noFill/>
                    </a:lnB>
                  </a:tcPr>
                </a:tc>
                <a:tc>
                  <a:txBody>
                    <a:bodyPr/>
                    <a:lstStyle/>
                    <a:p>
                      <a:pPr algn="ctr" fontAlgn="t"/>
                      <a:r>
                        <a:rPr lang="en-US" sz="1400" b="0" i="0" u="none" strike="noStrike">
                          <a:solidFill>
                            <a:srgbClr val="000000"/>
                          </a:solidFill>
                          <a:effectLst/>
                          <a:latin typeface="Times New Roman" panose="02020603050405020304" pitchFamily="18" charset="0"/>
                        </a:rPr>
                        <a:t>2,989,408</a:t>
                      </a:r>
                    </a:p>
                  </a:txBody>
                  <a:tcPr marL="9525" marR="9525" marT="9525" marB="0">
                    <a:lnL>
                      <a:noFill/>
                    </a:lnL>
                    <a:lnR>
                      <a:noFill/>
                    </a:lnR>
                    <a:lnT>
                      <a:noFill/>
                    </a:lnT>
                    <a:lnB>
                      <a:noFill/>
                    </a:lnB>
                  </a:tcPr>
                </a:tc>
                <a:tc>
                  <a:txBody>
                    <a:bodyPr/>
                    <a:lstStyle/>
                    <a:p>
                      <a:pPr algn="ctr" fontAlgn="t"/>
                      <a:r>
                        <a:rPr lang="en-US" sz="1400" b="0" i="0" u="none" strike="noStrike" dirty="0">
                          <a:solidFill>
                            <a:srgbClr val="000000"/>
                          </a:solidFill>
                          <a:effectLst/>
                          <a:latin typeface="Times New Roman" panose="02020603050405020304" pitchFamily="18" charset="0"/>
                        </a:rPr>
                        <a:t>FDA00013292</a:t>
                      </a:r>
                    </a:p>
                  </a:txBody>
                  <a:tcPr marL="9525" marR="9525" marT="9525" marB="0">
                    <a:lnL>
                      <a:noFill/>
                    </a:lnL>
                    <a:lnR>
                      <a:noFill/>
                    </a:lnR>
                    <a:lnT>
                      <a:noFill/>
                    </a:lnT>
                    <a:lnB>
                      <a:noFill/>
                    </a:lnB>
                  </a:tcPr>
                </a:tc>
                <a:tc>
                  <a:txBody>
                    <a:bodyPr/>
                    <a:lstStyle/>
                    <a:p>
                      <a:pPr algn="ctr" fontAlgn="t"/>
                      <a:r>
                        <a:rPr lang="en-US" sz="1400" b="0" i="0" u="none" strike="noStrike">
                          <a:solidFill>
                            <a:srgbClr val="000000"/>
                          </a:solidFill>
                          <a:effectLst/>
                          <a:latin typeface="Times New Roman" panose="02020603050405020304" pitchFamily="18" charset="0"/>
                        </a:rPr>
                        <a:t>3</a:t>
                      </a:r>
                    </a:p>
                  </a:txBody>
                  <a:tcPr marL="9525" marR="9525" marT="9525" marB="0">
                    <a:lnL>
                      <a:noFill/>
                    </a:lnL>
                    <a:lnR>
                      <a:noFill/>
                    </a:lnR>
                    <a:lnT>
                      <a:noFill/>
                    </a:lnT>
                    <a:lnB>
                      <a:noFill/>
                    </a:lnB>
                  </a:tcPr>
                </a:tc>
                <a:extLst>
                  <a:ext uri="{0D108BD9-81ED-4DB2-BD59-A6C34878D82A}">
                    <a16:rowId xmlns:a16="http://schemas.microsoft.com/office/drawing/2014/main" val="815727362"/>
                  </a:ext>
                </a:extLst>
              </a:tr>
              <a:tr h="323721">
                <a:tc>
                  <a:txBody>
                    <a:bodyPr/>
                    <a:lstStyle/>
                    <a:p>
                      <a:pPr algn="ctr" fontAlgn="t"/>
                      <a:r>
                        <a:rPr lang="en-US" sz="1400" b="0" i="0" u="none" strike="noStrike">
                          <a:solidFill>
                            <a:srgbClr val="000000"/>
                          </a:solidFill>
                          <a:effectLst/>
                          <a:latin typeface="Times New Roman" panose="02020603050405020304" pitchFamily="18" charset="0"/>
                        </a:rPr>
                        <a:t>1051721-64</a:t>
                      </a:r>
                    </a:p>
                  </a:txBody>
                  <a:tcPr marL="9525" marR="9525" marT="9525"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t"/>
                      <a:r>
                        <a:rPr lang="en-US" sz="1400" b="0" i="1" u="none" strike="noStrike" dirty="0">
                          <a:solidFill>
                            <a:srgbClr val="000000"/>
                          </a:solidFill>
                          <a:effectLst/>
                          <a:latin typeface="Times New Roman" panose="02020603050405020304" pitchFamily="18" charset="0"/>
                        </a:rPr>
                        <a:t>L</a:t>
                      </a:r>
                      <a:r>
                        <a:rPr lang="en-US" sz="1400" b="0" i="0" u="none" strike="noStrike" dirty="0">
                          <a:solidFill>
                            <a:srgbClr val="000000"/>
                          </a:solidFill>
                          <a:effectLst/>
                          <a:latin typeface="Times New Roman" panose="02020603050405020304" pitchFamily="18" charset="0"/>
                        </a:rPr>
                        <a:t>. </a:t>
                      </a:r>
                      <a:r>
                        <a:rPr lang="en-US" sz="1400" b="0" i="1" u="none" strike="noStrike" dirty="0">
                          <a:solidFill>
                            <a:srgbClr val="000000"/>
                          </a:solidFill>
                          <a:effectLst/>
                          <a:latin typeface="Times New Roman" panose="02020603050405020304" pitchFamily="18" charset="0"/>
                        </a:rPr>
                        <a:t>innocua </a:t>
                      </a:r>
                      <a:r>
                        <a:rPr lang="en-US" sz="1400" b="0" i="0" u="none" strike="noStrike" dirty="0">
                          <a:solidFill>
                            <a:srgbClr val="000000"/>
                          </a:solidFill>
                          <a:effectLst/>
                          <a:latin typeface="Times New Roman" panose="02020603050405020304" pitchFamily="18" charset="0"/>
                        </a:rPr>
                        <a:t>&amp; </a:t>
                      </a:r>
                      <a:r>
                        <a:rPr lang="en-US" sz="1400" b="0" i="0" u="none" strike="noStrike" dirty="0" err="1">
                          <a:solidFill>
                            <a:srgbClr val="000000"/>
                          </a:solidFill>
                          <a:effectLst/>
                          <a:latin typeface="Times New Roman" panose="02020603050405020304" pitchFamily="18" charset="0"/>
                        </a:rPr>
                        <a:t>Lm</a:t>
                      </a:r>
                      <a:endParaRPr lang="en-US" sz="1400" b="0" i="0" u="none" strike="noStrike" dirty="0">
                        <a:solidFill>
                          <a:srgbClr val="000000"/>
                        </a:solidFill>
                        <a:effectLst/>
                        <a:latin typeface="Times New Roman" panose="02020603050405020304" pitchFamily="18" charset="0"/>
                      </a:endParaRPr>
                    </a:p>
                  </a:txBody>
                  <a:tcPr marL="9525" marR="9525" marT="9525"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t"/>
                      <a:r>
                        <a:rPr lang="en-US" sz="1400" b="0" i="0" u="none" strike="noStrike">
                          <a:solidFill>
                            <a:srgbClr val="000000"/>
                          </a:solidFill>
                          <a:effectLst/>
                          <a:latin typeface="Times New Roman" panose="02020603050405020304" pitchFamily="18" charset="0"/>
                        </a:rPr>
                        <a:t>0.18</a:t>
                      </a:r>
                    </a:p>
                  </a:txBody>
                  <a:tcPr marL="9525" marR="9525" marT="9525"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t"/>
                      <a:r>
                        <a:rPr lang="en-US" sz="1400" b="0" i="0" u="none" strike="noStrike">
                          <a:solidFill>
                            <a:srgbClr val="000000"/>
                          </a:solidFill>
                          <a:effectLst/>
                          <a:latin typeface="Times New Roman" panose="02020603050405020304" pitchFamily="18" charset="0"/>
                        </a:rPr>
                        <a:t>5,791</a:t>
                      </a:r>
                    </a:p>
                  </a:txBody>
                  <a:tcPr marL="9525" marR="9525" marT="9525"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t"/>
                      <a:r>
                        <a:rPr lang="en-US" sz="1400" b="0" i="0" u="none" strike="noStrike">
                          <a:solidFill>
                            <a:srgbClr val="000000"/>
                          </a:solidFill>
                          <a:effectLst/>
                          <a:latin typeface="Times New Roman" panose="02020603050405020304" pitchFamily="18" charset="0"/>
                        </a:rPr>
                        <a:t>FDA00013227</a:t>
                      </a:r>
                    </a:p>
                  </a:txBody>
                  <a:tcPr marL="9525" marR="9525" marT="9525"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t"/>
                      <a:r>
                        <a:rPr lang="en-US" sz="1400" b="0" i="0" u="none" strike="noStrike" dirty="0">
                          <a:solidFill>
                            <a:srgbClr val="000000"/>
                          </a:solidFill>
                          <a:effectLst/>
                          <a:latin typeface="Times New Roman" panose="02020603050405020304" pitchFamily="18" charset="0"/>
                        </a:rPr>
                        <a:t>ND</a:t>
                      </a:r>
                    </a:p>
                  </a:txBody>
                  <a:tcPr marL="9525" marR="9525" marT="9525" marB="0">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11334862"/>
                  </a:ext>
                </a:extLst>
              </a:tr>
            </a:tbl>
          </a:graphicData>
        </a:graphic>
      </p:graphicFrame>
      <p:sp>
        <p:nvSpPr>
          <p:cNvPr id="4" name="TextBox 3">
            <a:extLst>
              <a:ext uri="{FF2B5EF4-FFF2-40B4-BE49-F238E27FC236}">
                <a16:creationId xmlns:a16="http://schemas.microsoft.com/office/drawing/2014/main" id="{CCC4BFA3-C1C7-4F63-A66C-C3DD71ED5181}"/>
              </a:ext>
            </a:extLst>
          </p:cNvPr>
          <p:cNvSpPr txBox="1"/>
          <p:nvPr/>
        </p:nvSpPr>
        <p:spPr>
          <a:xfrm>
            <a:off x="7280455" y="5599286"/>
            <a:ext cx="673967" cy="307777"/>
          </a:xfrm>
          <a:prstGeom prst="rect">
            <a:avLst/>
          </a:prstGeom>
          <a:noFill/>
        </p:spPr>
        <p:txBody>
          <a:bodyPr wrap="none" rtlCol="0">
            <a:spAutoFit/>
          </a:bodyPr>
          <a:lstStyle/>
          <a:p>
            <a:r>
              <a:rPr lang="en-US" sz="1400" u="sng" dirty="0"/>
              <a:t>3 SNPs</a:t>
            </a:r>
          </a:p>
        </p:txBody>
      </p:sp>
      <p:sp>
        <p:nvSpPr>
          <p:cNvPr id="7" name="TextBox 6">
            <a:extLst>
              <a:ext uri="{FF2B5EF4-FFF2-40B4-BE49-F238E27FC236}">
                <a16:creationId xmlns:a16="http://schemas.microsoft.com/office/drawing/2014/main" id="{549CCE96-CC72-411F-92A1-D106337514D5}"/>
              </a:ext>
            </a:extLst>
          </p:cNvPr>
          <p:cNvSpPr txBox="1"/>
          <p:nvPr/>
        </p:nvSpPr>
        <p:spPr>
          <a:xfrm>
            <a:off x="6807642" y="4092234"/>
            <a:ext cx="673967" cy="307777"/>
          </a:xfrm>
          <a:prstGeom prst="rect">
            <a:avLst/>
          </a:prstGeom>
          <a:noFill/>
        </p:spPr>
        <p:txBody>
          <a:bodyPr wrap="none" rtlCol="0">
            <a:spAutoFit/>
          </a:bodyPr>
          <a:lstStyle/>
          <a:p>
            <a:r>
              <a:rPr lang="en-US" sz="1400" u="sng" dirty="0"/>
              <a:t>0 SNPs</a:t>
            </a:r>
          </a:p>
        </p:txBody>
      </p:sp>
    </p:spTree>
    <p:extLst>
      <p:ext uri="{BB962C8B-B14F-4D97-AF65-F5344CB8AC3E}">
        <p14:creationId xmlns:p14="http://schemas.microsoft.com/office/powerpoint/2010/main" val="2387072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E33C9-8A56-471E-81C8-80DA5533C354}"/>
              </a:ext>
            </a:extLst>
          </p:cNvPr>
          <p:cNvSpPr>
            <a:spLocks noGrp="1"/>
          </p:cNvSpPr>
          <p:nvPr>
            <p:ph type="title"/>
          </p:nvPr>
        </p:nvSpPr>
        <p:spPr>
          <a:xfrm>
            <a:off x="323849" y="16511"/>
            <a:ext cx="8509103" cy="926020"/>
          </a:xfrm>
        </p:spPr>
        <p:txBody>
          <a:bodyPr/>
          <a:lstStyle/>
          <a:p>
            <a:r>
              <a:rPr lang="en-US" dirty="0"/>
              <a:t>Smoked Fish Facility</a:t>
            </a:r>
          </a:p>
        </p:txBody>
      </p:sp>
      <p:sp>
        <p:nvSpPr>
          <p:cNvPr id="3" name="Content Placeholder 2">
            <a:extLst>
              <a:ext uri="{FF2B5EF4-FFF2-40B4-BE49-F238E27FC236}">
                <a16:creationId xmlns:a16="http://schemas.microsoft.com/office/drawing/2014/main" id="{4C1AD9DA-2022-4E24-828A-243D20EA6C07}"/>
              </a:ext>
            </a:extLst>
          </p:cNvPr>
          <p:cNvSpPr>
            <a:spLocks noGrp="1"/>
          </p:cNvSpPr>
          <p:nvPr>
            <p:ph idx="1"/>
          </p:nvPr>
        </p:nvSpPr>
        <p:spPr>
          <a:xfrm>
            <a:off x="323849" y="3786810"/>
            <a:ext cx="8509103" cy="2466951"/>
          </a:xfrm>
        </p:spPr>
        <p:txBody>
          <a:bodyPr>
            <a:normAutofit fontScale="92500" lnSpcReduction="10000"/>
          </a:bodyPr>
          <a:lstStyle/>
          <a:p>
            <a:r>
              <a:rPr lang="en-US" dirty="0"/>
              <a:t>Company had previous </a:t>
            </a:r>
            <a:r>
              <a:rPr lang="en-US" i="1" dirty="0"/>
              <a:t>Listeria</a:t>
            </a:r>
            <a:r>
              <a:rPr lang="en-US" dirty="0"/>
              <a:t> contamination issues</a:t>
            </a:r>
          </a:p>
          <a:p>
            <a:r>
              <a:rPr lang="en-US" dirty="0"/>
              <a:t>Collected 138 swabs</a:t>
            </a:r>
          </a:p>
          <a:p>
            <a:r>
              <a:rPr lang="en-US" dirty="0"/>
              <a:t>Setup for </a:t>
            </a:r>
            <a:r>
              <a:rPr lang="en-US" i="1" dirty="0"/>
              <a:t>Listeria</a:t>
            </a:r>
            <a:r>
              <a:rPr lang="en-US" dirty="0"/>
              <a:t> analysis</a:t>
            </a:r>
          </a:p>
          <a:p>
            <a:r>
              <a:rPr lang="en-US" dirty="0"/>
              <a:t>Looked at spatial distribution in facility</a:t>
            </a:r>
          </a:p>
        </p:txBody>
      </p:sp>
      <p:pic>
        <p:nvPicPr>
          <p:cNvPr id="2050" name="Picture 2" descr="Image result for smoked fish">
            <a:extLst>
              <a:ext uri="{FF2B5EF4-FFF2-40B4-BE49-F238E27FC236}">
                <a16:creationId xmlns:a16="http://schemas.microsoft.com/office/drawing/2014/main" id="{9C42BB19-E111-4072-9EF2-51E88A318BA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43802" y="857101"/>
            <a:ext cx="3058353" cy="263321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BF49BC03-6EE8-48A1-A9DC-EFDC35F5D7EC}"/>
              </a:ext>
            </a:extLst>
          </p:cNvPr>
          <p:cNvPicPr>
            <a:picLocks noChangeAspect="1"/>
          </p:cNvPicPr>
          <p:nvPr/>
        </p:nvPicPr>
        <p:blipFill>
          <a:blip r:embed="rId4"/>
          <a:stretch>
            <a:fillRect/>
          </a:stretch>
        </p:blipFill>
        <p:spPr>
          <a:xfrm>
            <a:off x="6255026" y="816271"/>
            <a:ext cx="1837495" cy="2674043"/>
          </a:xfrm>
          <a:prstGeom prst="rect">
            <a:avLst/>
          </a:prstGeom>
        </p:spPr>
      </p:pic>
    </p:spTree>
    <p:extLst>
      <p:ext uri="{BB962C8B-B14F-4D97-AF65-F5344CB8AC3E}">
        <p14:creationId xmlns:p14="http://schemas.microsoft.com/office/powerpoint/2010/main" val="3132362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F5B7A1B-BE2E-4E70-B57E-04A3591FB755}"/>
              </a:ext>
            </a:extLst>
          </p:cNvPr>
          <p:cNvPicPr>
            <a:picLocks noChangeAspect="1"/>
          </p:cNvPicPr>
          <p:nvPr/>
        </p:nvPicPr>
        <p:blipFill>
          <a:blip r:embed="rId3"/>
          <a:stretch>
            <a:fillRect/>
          </a:stretch>
        </p:blipFill>
        <p:spPr>
          <a:xfrm>
            <a:off x="1325337" y="1210413"/>
            <a:ext cx="7513052" cy="5486400"/>
          </a:xfrm>
          <a:prstGeom prst="rect">
            <a:avLst/>
          </a:prstGeom>
        </p:spPr>
      </p:pic>
      <p:sp>
        <p:nvSpPr>
          <p:cNvPr id="2" name="Title 1">
            <a:extLst>
              <a:ext uri="{FF2B5EF4-FFF2-40B4-BE49-F238E27FC236}">
                <a16:creationId xmlns:a16="http://schemas.microsoft.com/office/drawing/2014/main" id="{437DAFA3-9284-4F87-AE69-8946DD9F0CFC}"/>
              </a:ext>
            </a:extLst>
          </p:cNvPr>
          <p:cNvSpPr>
            <a:spLocks noGrp="1"/>
          </p:cNvSpPr>
          <p:nvPr>
            <p:ph type="title"/>
          </p:nvPr>
        </p:nvSpPr>
        <p:spPr>
          <a:xfrm>
            <a:off x="457200" y="39260"/>
            <a:ext cx="8229600" cy="1143000"/>
          </a:xfrm>
        </p:spPr>
        <p:txBody>
          <a:bodyPr>
            <a:noAutofit/>
          </a:bodyPr>
          <a:lstStyle/>
          <a:p>
            <a:r>
              <a:rPr lang="en-US" sz="3200" dirty="0"/>
              <a:t>Smoked Fish Facility Environmental Swab</a:t>
            </a:r>
            <a:br>
              <a:rPr lang="en-US" sz="3200" dirty="0"/>
            </a:br>
            <a:r>
              <a:rPr lang="en-US" sz="2800" dirty="0"/>
              <a:t>(48h) 16S</a:t>
            </a:r>
            <a:endParaRPr lang="en-US" sz="3200" dirty="0"/>
          </a:p>
        </p:txBody>
      </p:sp>
      <p:cxnSp>
        <p:nvCxnSpPr>
          <p:cNvPr id="7" name="Straight Connector 6">
            <a:extLst>
              <a:ext uri="{FF2B5EF4-FFF2-40B4-BE49-F238E27FC236}">
                <a16:creationId xmlns:a16="http://schemas.microsoft.com/office/drawing/2014/main" id="{F5904B47-CDC0-4739-9609-937E1E14DB2F}"/>
              </a:ext>
            </a:extLst>
          </p:cNvPr>
          <p:cNvCxnSpPr/>
          <p:nvPr/>
        </p:nvCxnSpPr>
        <p:spPr>
          <a:xfrm>
            <a:off x="3794515" y="6439919"/>
            <a:ext cx="0" cy="21515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5DE94B4B-3F50-42B4-9C3C-1B24788D4A38}"/>
              </a:ext>
            </a:extLst>
          </p:cNvPr>
          <p:cNvCxnSpPr/>
          <p:nvPr/>
        </p:nvCxnSpPr>
        <p:spPr>
          <a:xfrm>
            <a:off x="5501884" y="6430949"/>
            <a:ext cx="0" cy="21515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659652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4D59D67-AFD1-4646-9438-FCBB6D492BEE}"/>
              </a:ext>
            </a:extLst>
          </p:cNvPr>
          <p:cNvPicPr>
            <a:picLocks noChangeAspect="1"/>
          </p:cNvPicPr>
          <p:nvPr/>
        </p:nvPicPr>
        <p:blipFill>
          <a:blip r:embed="rId3"/>
          <a:stretch>
            <a:fillRect/>
          </a:stretch>
        </p:blipFill>
        <p:spPr>
          <a:xfrm>
            <a:off x="1820151" y="866775"/>
            <a:ext cx="6771195" cy="4747136"/>
          </a:xfrm>
          <a:prstGeom prst="rect">
            <a:avLst/>
          </a:prstGeom>
        </p:spPr>
      </p:pic>
      <p:sp>
        <p:nvSpPr>
          <p:cNvPr id="2" name="Title 1">
            <a:extLst>
              <a:ext uri="{FF2B5EF4-FFF2-40B4-BE49-F238E27FC236}">
                <a16:creationId xmlns:a16="http://schemas.microsoft.com/office/drawing/2014/main" id="{33720263-6303-4810-B363-61025388E597}"/>
              </a:ext>
            </a:extLst>
          </p:cNvPr>
          <p:cNvSpPr>
            <a:spLocks noGrp="1"/>
          </p:cNvSpPr>
          <p:nvPr>
            <p:ph type="title"/>
          </p:nvPr>
        </p:nvSpPr>
        <p:spPr>
          <a:xfrm>
            <a:off x="399325" y="27159"/>
            <a:ext cx="8229600" cy="977796"/>
          </a:xfrm>
        </p:spPr>
        <p:txBody>
          <a:bodyPr>
            <a:normAutofit/>
          </a:bodyPr>
          <a:lstStyle/>
          <a:p>
            <a:r>
              <a:rPr lang="en-US" sz="2500" i="1" dirty="0">
                <a:solidFill>
                  <a:prstClr val="black"/>
                </a:solidFill>
              </a:rPr>
              <a:t>Listeria </a:t>
            </a:r>
            <a:r>
              <a:rPr lang="en-US" sz="2500" dirty="0">
                <a:solidFill>
                  <a:prstClr val="black"/>
                </a:solidFill>
              </a:rPr>
              <a:t>in Smoked Fish Facility Swab Culture Enrichments</a:t>
            </a:r>
            <a:br>
              <a:rPr lang="en-US" sz="2500" dirty="0">
                <a:solidFill>
                  <a:prstClr val="black"/>
                </a:solidFill>
              </a:rPr>
            </a:br>
            <a:r>
              <a:rPr lang="en-US" sz="2500" dirty="0">
                <a:solidFill>
                  <a:prstClr val="black"/>
                </a:solidFill>
              </a:rPr>
              <a:t>Shotgun</a:t>
            </a:r>
            <a:endParaRPr lang="en-US" dirty="0"/>
          </a:p>
        </p:txBody>
      </p:sp>
      <p:sp>
        <p:nvSpPr>
          <p:cNvPr id="4" name="TextBox 3">
            <a:extLst>
              <a:ext uri="{FF2B5EF4-FFF2-40B4-BE49-F238E27FC236}">
                <a16:creationId xmlns:a16="http://schemas.microsoft.com/office/drawing/2014/main" id="{63BF3AE3-4A69-47C5-83D9-C997C3B1574C}"/>
              </a:ext>
            </a:extLst>
          </p:cNvPr>
          <p:cNvSpPr txBox="1"/>
          <p:nvPr/>
        </p:nvSpPr>
        <p:spPr>
          <a:xfrm>
            <a:off x="3199127" y="5593081"/>
            <a:ext cx="3155971" cy="1163956"/>
          </a:xfrm>
          <a:prstGeom prst="rect">
            <a:avLst/>
          </a:prstGeom>
        </p:spPr>
        <p:txBody>
          <a:bodyPr vert="horz" lIns="91440" tIns="45720" rIns="91440" bIns="45720" rtlCol="0" anchor="ctr">
            <a:normAutofit/>
          </a:bodyPr>
          <a:lstStyle>
            <a:defPPr>
              <a:defRPr lang="en-US"/>
            </a:defPPr>
            <a:lvl1pPr>
              <a:spcBef>
                <a:spcPct val="0"/>
              </a:spcBef>
              <a:buNone/>
              <a:defRPr>
                <a:solidFill>
                  <a:srgbClr val="007DBA"/>
                </a:solidFill>
                <a:latin typeface="+mj-lt"/>
                <a:ea typeface="+mj-ea"/>
                <a:cs typeface="+mj-cs"/>
              </a:defRPr>
            </a:lvl1pPr>
          </a:lstStyle>
          <a:p>
            <a:pPr marL="285750" indent="-285750">
              <a:buFont typeface="Arial" panose="020B0604020202020204" pitchFamily="34" charset="0"/>
              <a:buChar char="•"/>
            </a:pPr>
            <a:r>
              <a:rPr lang="en-US" sz="1400" dirty="0"/>
              <a:t>2 and 13 = the floor of room #1</a:t>
            </a:r>
          </a:p>
          <a:p>
            <a:pPr marL="285750" indent="-285750">
              <a:buFont typeface="Arial" panose="020B0604020202020204" pitchFamily="34" charset="0"/>
              <a:buChar char="•"/>
            </a:pPr>
            <a:r>
              <a:rPr lang="en-US" sz="1400" dirty="0"/>
              <a:t>14 = a doorjamb in room #1</a:t>
            </a:r>
          </a:p>
          <a:p>
            <a:pPr marL="285750" indent="-285750">
              <a:buFont typeface="Arial" panose="020B0604020202020204" pitchFamily="34" charset="0"/>
              <a:buChar char="•"/>
            </a:pPr>
            <a:r>
              <a:rPr lang="en-US" sz="1400" dirty="0"/>
              <a:t>73 = the wheel of a cart in room #2</a:t>
            </a:r>
          </a:p>
          <a:p>
            <a:pPr marL="285750" indent="-285750">
              <a:buFont typeface="Arial" panose="020B0604020202020204" pitchFamily="34" charset="0"/>
              <a:buChar char="•"/>
            </a:pPr>
            <a:r>
              <a:rPr lang="en-US" sz="1400" dirty="0"/>
              <a:t>77 = the floor in room #2</a:t>
            </a:r>
          </a:p>
          <a:p>
            <a:pPr marL="285750" indent="-285750">
              <a:buFont typeface="Arial" panose="020B0604020202020204" pitchFamily="34" charset="0"/>
              <a:buChar char="•"/>
            </a:pPr>
            <a:r>
              <a:rPr lang="en-US" sz="1400" dirty="0"/>
              <a:t>106 – no metadata available</a:t>
            </a:r>
          </a:p>
        </p:txBody>
      </p:sp>
      <p:sp>
        <p:nvSpPr>
          <p:cNvPr id="27" name="Rectangle 26">
            <a:extLst>
              <a:ext uri="{FF2B5EF4-FFF2-40B4-BE49-F238E27FC236}">
                <a16:creationId xmlns:a16="http://schemas.microsoft.com/office/drawing/2014/main" id="{6A13AC6F-147A-43D8-BAFD-8667D63A4D55}"/>
              </a:ext>
            </a:extLst>
          </p:cNvPr>
          <p:cNvSpPr/>
          <p:nvPr/>
        </p:nvSpPr>
        <p:spPr>
          <a:xfrm>
            <a:off x="2507810" y="5178582"/>
            <a:ext cx="4499572" cy="2412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1913B1CE-0C83-4122-B921-BF104CA4471D}"/>
              </a:ext>
            </a:extLst>
          </p:cNvPr>
          <p:cNvSpPr txBox="1"/>
          <p:nvPr/>
        </p:nvSpPr>
        <p:spPr>
          <a:xfrm>
            <a:off x="224841" y="1192957"/>
            <a:ext cx="942887" cy="369332"/>
          </a:xfrm>
          <a:prstGeom prst="rect">
            <a:avLst/>
          </a:prstGeom>
          <a:noFill/>
        </p:spPr>
        <p:txBody>
          <a:bodyPr wrap="none" rtlCol="0">
            <a:spAutoFit/>
          </a:bodyPr>
          <a:lstStyle/>
          <a:p>
            <a:r>
              <a:rPr lang="en-US" dirty="0"/>
              <a:t>L. mono</a:t>
            </a:r>
          </a:p>
        </p:txBody>
      </p:sp>
      <p:cxnSp>
        <p:nvCxnSpPr>
          <p:cNvPr id="37" name="Straight Arrow Connector 36">
            <a:extLst>
              <a:ext uri="{FF2B5EF4-FFF2-40B4-BE49-F238E27FC236}">
                <a16:creationId xmlns:a16="http://schemas.microsoft.com/office/drawing/2014/main" id="{F33EBB3F-2455-4EF8-9759-D914A3169DF0}"/>
              </a:ext>
            </a:extLst>
          </p:cNvPr>
          <p:cNvCxnSpPr>
            <a:cxnSpLocks/>
            <a:stCxn id="35" idx="2"/>
          </p:cNvCxnSpPr>
          <p:nvPr/>
        </p:nvCxnSpPr>
        <p:spPr>
          <a:xfrm>
            <a:off x="696285" y="1562289"/>
            <a:ext cx="3454960" cy="73080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8" name="Straight Arrow Connector 37">
            <a:extLst>
              <a:ext uri="{FF2B5EF4-FFF2-40B4-BE49-F238E27FC236}">
                <a16:creationId xmlns:a16="http://schemas.microsoft.com/office/drawing/2014/main" id="{FB4E6AAA-272B-45A3-9DB5-DE3CEA962B87}"/>
              </a:ext>
            </a:extLst>
          </p:cNvPr>
          <p:cNvCxnSpPr>
            <a:cxnSpLocks/>
            <a:stCxn id="35" idx="2"/>
          </p:cNvCxnSpPr>
          <p:nvPr/>
        </p:nvCxnSpPr>
        <p:spPr>
          <a:xfrm>
            <a:off x="696285" y="1562289"/>
            <a:ext cx="4270434" cy="46761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40" name="Straight Arrow Connector 39">
            <a:extLst>
              <a:ext uri="{FF2B5EF4-FFF2-40B4-BE49-F238E27FC236}">
                <a16:creationId xmlns:a16="http://schemas.microsoft.com/office/drawing/2014/main" id="{2777C080-4A53-4EE5-880F-1D26D7385517}"/>
              </a:ext>
            </a:extLst>
          </p:cNvPr>
          <p:cNvCxnSpPr>
            <a:cxnSpLocks/>
            <a:stCxn id="35" idx="2"/>
          </p:cNvCxnSpPr>
          <p:nvPr/>
        </p:nvCxnSpPr>
        <p:spPr>
          <a:xfrm>
            <a:off x="696285" y="1562289"/>
            <a:ext cx="4988639" cy="127206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42" name="Straight Arrow Connector 41">
            <a:extLst>
              <a:ext uri="{FF2B5EF4-FFF2-40B4-BE49-F238E27FC236}">
                <a16:creationId xmlns:a16="http://schemas.microsoft.com/office/drawing/2014/main" id="{C47A2296-00C3-4C3D-A1BB-29044244FA4E}"/>
              </a:ext>
            </a:extLst>
          </p:cNvPr>
          <p:cNvCxnSpPr>
            <a:cxnSpLocks/>
            <a:stCxn id="35" idx="2"/>
          </p:cNvCxnSpPr>
          <p:nvPr/>
        </p:nvCxnSpPr>
        <p:spPr>
          <a:xfrm>
            <a:off x="696285" y="1562289"/>
            <a:ext cx="5777724" cy="354356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45" name="Straight Arrow Connector 44">
            <a:extLst>
              <a:ext uri="{FF2B5EF4-FFF2-40B4-BE49-F238E27FC236}">
                <a16:creationId xmlns:a16="http://schemas.microsoft.com/office/drawing/2014/main" id="{5A59AAE1-B706-4548-ADFE-5B599459020F}"/>
              </a:ext>
            </a:extLst>
          </p:cNvPr>
          <p:cNvCxnSpPr>
            <a:cxnSpLocks/>
            <a:stCxn id="35" idx="2"/>
          </p:cNvCxnSpPr>
          <p:nvPr/>
        </p:nvCxnSpPr>
        <p:spPr>
          <a:xfrm>
            <a:off x="696285" y="1562289"/>
            <a:ext cx="1987720" cy="358957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9" name="Rectangle 8">
            <a:extLst>
              <a:ext uri="{FF2B5EF4-FFF2-40B4-BE49-F238E27FC236}">
                <a16:creationId xmlns:a16="http://schemas.microsoft.com/office/drawing/2014/main" id="{4B618429-D9C5-4C0B-829C-A8EDDCD58D43}"/>
              </a:ext>
            </a:extLst>
          </p:cNvPr>
          <p:cNvSpPr/>
          <p:nvPr/>
        </p:nvSpPr>
        <p:spPr>
          <a:xfrm>
            <a:off x="4151245" y="5380116"/>
            <a:ext cx="1907649" cy="202022"/>
          </a:xfrm>
          <a:prstGeom prst="rect">
            <a:avLst/>
          </a:prstGeom>
          <a:noFill/>
          <a:ln w="127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217CE917-717C-4AB8-8EAC-05EEC81BAB63}"/>
              </a:ext>
            </a:extLst>
          </p:cNvPr>
          <p:cNvSpPr txBox="1"/>
          <p:nvPr/>
        </p:nvSpPr>
        <p:spPr>
          <a:xfrm>
            <a:off x="1722808" y="5115608"/>
            <a:ext cx="795924" cy="584775"/>
          </a:xfrm>
          <a:prstGeom prst="rect">
            <a:avLst/>
          </a:prstGeom>
          <a:noFill/>
        </p:spPr>
        <p:txBody>
          <a:bodyPr wrap="none" rtlCol="0">
            <a:spAutoFit/>
          </a:bodyPr>
          <a:lstStyle/>
          <a:p>
            <a:r>
              <a:rPr lang="en-US" sz="1600" dirty="0"/>
              <a:t>Culture</a:t>
            </a:r>
          </a:p>
          <a:p>
            <a:r>
              <a:rPr lang="en-US" sz="1600" dirty="0"/>
              <a:t>Results</a:t>
            </a:r>
          </a:p>
        </p:txBody>
      </p:sp>
      <p:cxnSp>
        <p:nvCxnSpPr>
          <p:cNvPr id="28" name="Straight Arrow Connector 27">
            <a:extLst>
              <a:ext uri="{FF2B5EF4-FFF2-40B4-BE49-F238E27FC236}">
                <a16:creationId xmlns:a16="http://schemas.microsoft.com/office/drawing/2014/main" id="{15C68D97-68A5-49BA-A473-AB65C9D18F80}"/>
              </a:ext>
            </a:extLst>
          </p:cNvPr>
          <p:cNvCxnSpPr>
            <a:cxnSpLocks/>
            <a:stCxn id="35" idx="2"/>
          </p:cNvCxnSpPr>
          <p:nvPr/>
        </p:nvCxnSpPr>
        <p:spPr>
          <a:xfrm>
            <a:off x="696285" y="1562289"/>
            <a:ext cx="2865622" cy="355331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28081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hidden"/>
                                      </p:to>
                                    </p:set>
                                  </p:childTnLst>
                                </p:cTn>
                              </p:par>
                              <p:par>
                                <p:cTn id="23" presetID="1" presetClass="entr" presetSubtype="0" fill="hold" grpId="2"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par>
                                <p:cTn id="31" presetID="1" presetClass="entr" presetSubtype="0" fill="hold" grpId="1" nodeType="with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p:bldP spid="9" grpId="0" animBg="1"/>
      <p:bldP spid="26" grpId="0"/>
      <p:bldP spid="26" grpId="1"/>
      <p:bldP spid="26" grpId="2"/>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174A471-47D9-4AE4-B5B2-762A92CC705C}"/>
              </a:ext>
            </a:extLst>
          </p:cNvPr>
          <p:cNvSpPr>
            <a:spLocks noGrp="1"/>
          </p:cNvSpPr>
          <p:nvPr>
            <p:ph type="title"/>
          </p:nvPr>
        </p:nvSpPr>
        <p:spPr>
          <a:xfrm>
            <a:off x="218664" y="19988"/>
            <a:ext cx="8229600" cy="1143000"/>
          </a:xfrm>
        </p:spPr>
        <p:txBody>
          <a:bodyPr>
            <a:normAutofit/>
          </a:bodyPr>
          <a:lstStyle/>
          <a:p>
            <a:r>
              <a:rPr lang="en-US" sz="2800" dirty="0"/>
              <a:t>Shotgun Metagenomics</a:t>
            </a:r>
            <a:r>
              <a:rPr lang="en-US" sz="2800" i="1" dirty="0"/>
              <a:t/>
            </a:r>
            <a:br>
              <a:rPr lang="en-US" sz="2800" i="1" dirty="0"/>
            </a:br>
            <a:r>
              <a:rPr lang="en-US" sz="2800" dirty="0"/>
              <a:t>Smoked Fish Facility Swab Culture Enrichments</a:t>
            </a:r>
          </a:p>
        </p:txBody>
      </p:sp>
      <p:grpSp>
        <p:nvGrpSpPr>
          <p:cNvPr id="5" name="Group 4">
            <a:extLst>
              <a:ext uri="{FF2B5EF4-FFF2-40B4-BE49-F238E27FC236}">
                <a16:creationId xmlns:a16="http://schemas.microsoft.com/office/drawing/2014/main" id="{6973C24D-9F2D-47D9-91F2-705BE1214C3F}"/>
              </a:ext>
            </a:extLst>
          </p:cNvPr>
          <p:cNvGrpSpPr/>
          <p:nvPr/>
        </p:nvGrpSpPr>
        <p:grpSpPr>
          <a:xfrm>
            <a:off x="1642692" y="4052108"/>
            <a:ext cx="5350361" cy="2553757"/>
            <a:chOff x="3403600" y="4153691"/>
            <a:chExt cx="2051849" cy="2446344"/>
          </a:xfrm>
        </p:grpSpPr>
        <p:grpSp>
          <p:nvGrpSpPr>
            <p:cNvPr id="6" name="Group 5">
              <a:extLst>
                <a:ext uri="{FF2B5EF4-FFF2-40B4-BE49-F238E27FC236}">
                  <a16:creationId xmlns:a16="http://schemas.microsoft.com/office/drawing/2014/main" id="{D12ECA0A-7072-47CD-9FC1-DA61AEF8B7FF}"/>
                </a:ext>
              </a:extLst>
            </p:cNvPr>
            <p:cNvGrpSpPr/>
            <p:nvPr/>
          </p:nvGrpSpPr>
          <p:grpSpPr>
            <a:xfrm>
              <a:off x="3403600" y="4153691"/>
              <a:ext cx="2051849" cy="1992319"/>
              <a:chOff x="3403600" y="4153691"/>
              <a:chExt cx="2051849" cy="1992319"/>
            </a:xfrm>
          </p:grpSpPr>
          <p:sp>
            <p:nvSpPr>
              <p:cNvPr id="10" name="Rectangle 49">
                <a:extLst>
                  <a:ext uri="{FF2B5EF4-FFF2-40B4-BE49-F238E27FC236}">
                    <a16:creationId xmlns:a16="http://schemas.microsoft.com/office/drawing/2014/main" id="{297B4E6D-82A2-40FF-8A96-4FF1F9FB9B1E}"/>
                  </a:ext>
                </a:extLst>
              </p:cNvPr>
              <p:cNvSpPr>
                <a:spLocks noChangeArrowheads="1"/>
              </p:cNvSpPr>
              <p:nvPr/>
            </p:nvSpPr>
            <p:spPr bwMode="auto">
              <a:xfrm>
                <a:off x="5019675" y="4153691"/>
                <a:ext cx="410873" cy="206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00B050"/>
                    </a:solidFill>
                    <a:effectLst/>
                    <a:latin typeface="+mn-lt"/>
                  </a:rPr>
                  <a:t> FDA00013448</a:t>
                </a:r>
              </a:p>
            </p:txBody>
          </p:sp>
          <p:sp>
            <p:nvSpPr>
              <p:cNvPr id="11" name="Freeform 50">
                <a:extLst>
                  <a:ext uri="{FF2B5EF4-FFF2-40B4-BE49-F238E27FC236}">
                    <a16:creationId xmlns:a16="http://schemas.microsoft.com/office/drawing/2014/main" id="{A3D805C8-611C-4867-9C5E-C257217F64AB}"/>
                  </a:ext>
                </a:extLst>
              </p:cNvPr>
              <p:cNvSpPr>
                <a:spLocks/>
              </p:cNvSpPr>
              <p:nvPr/>
            </p:nvSpPr>
            <p:spPr bwMode="auto">
              <a:xfrm>
                <a:off x="4975225" y="4252913"/>
                <a:ext cx="38100" cy="82550"/>
              </a:xfrm>
              <a:custGeom>
                <a:avLst/>
                <a:gdLst>
                  <a:gd name="T0" fmla="*/ 0 w 24"/>
                  <a:gd name="T1" fmla="*/ 52 h 52"/>
                  <a:gd name="T2" fmla="*/ 0 w 24"/>
                  <a:gd name="T3" fmla="*/ 0 h 52"/>
                  <a:gd name="T4" fmla="*/ 24 w 24"/>
                  <a:gd name="T5" fmla="*/ 0 h 52"/>
                </a:gdLst>
                <a:ahLst/>
                <a:cxnLst>
                  <a:cxn ang="0">
                    <a:pos x="T0" y="T1"/>
                  </a:cxn>
                  <a:cxn ang="0">
                    <a:pos x="T2" y="T3"/>
                  </a:cxn>
                  <a:cxn ang="0">
                    <a:pos x="T4" y="T5"/>
                  </a:cxn>
                </a:cxnLst>
                <a:rect l="0" t="0" r="r" b="b"/>
                <a:pathLst>
                  <a:path w="24" h="52">
                    <a:moveTo>
                      <a:pt x="0" y="52"/>
                    </a:moveTo>
                    <a:lnTo>
                      <a:pt x="0" y="0"/>
                    </a:lnTo>
                    <a:lnTo>
                      <a:pt x="24" y="0"/>
                    </a:lnTo>
                  </a:path>
                </a:pathLst>
              </a:custGeom>
              <a:noFill/>
              <a:ln w="12700"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en-US" sz="1400"/>
              </a:p>
            </p:txBody>
          </p:sp>
          <p:sp>
            <p:nvSpPr>
              <p:cNvPr id="12" name="Rectangle 51">
                <a:extLst>
                  <a:ext uri="{FF2B5EF4-FFF2-40B4-BE49-F238E27FC236}">
                    <a16:creationId xmlns:a16="http://schemas.microsoft.com/office/drawing/2014/main" id="{477887CE-FA07-4251-9780-AA9015AC0336}"/>
                  </a:ext>
                </a:extLst>
              </p:cNvPr>
              <p:cNvSpPr>
                <a:spLocks noChangeArrowheads="1"/>
              </p:cNvSpPr>
              <p:nvPr/>
            </p:nvSpPr>
            <p:spPr bwMode="auto">
              <a:xfrm>
                <a:off x="5032375" y="4331491"/>
                <a:ext cx="410873" cy="206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00B050"/>
                    </a:solidFill>
                    <a:effectLst/>
                    <a:latin typeface="+mn-lt"/>
                  </a:rPr>
                  <a:t> FDA00013452</a:t>
                </a:r>
              </a:p>
            </p:txBody>
          </p:sp>
          <p:sp>
            <p:nvSpPr>
              <p:cNvPr id="13" name="Freeform 52">
                <a:extLst>
                  <a:ext uri="{FF2B5EF4-FFF2-40B4-BE49-F238E27FC236}">
                    <a16:creationId xmlns:a16="http://schemas.microsoft.com/office/drawing/2014/main" id="{1D264C01-66F8-49F4-A5D0-F73BA002D401}"/>
                  </a:ext>
                </a:extLst>
              </p:cNvPr>
              <p:cNvSpPr>
                <a:spLocks/>
              </p:cNvSpPr>
              <p:nvPr/>
            </p:nvSpPr>
            <p:spPr bwMode="auto">
              <a:xfrm>
                <a:off x="4975225" y="4348163"/>
                <a:ext cx="50800" cy="82550"/>
              </a:xfrm>
              <a:custGeom>
                <a:avLst/>
                <a:gdLst>
                  <a:gd name="T0" fmla="*/ 0 w 32"/>
                  <a:gd name="T1" fmla="*/ 0 h 52"/>
                  <a:gd name="T2" fmla="*/ 0 w 32"/>
                  <a:gd name="T3" fmla="*/ 52 h 52"/>
                  <a:gd name="T4" fmla="*/ 32 w 32"/>
                  <a:gd name="T5" fmla="*/ 52 h 52"/>
                </a:gdLst>
                <a:ahLst/>
                <a:cxnLst>
                  <a:cxn ang="0">
                    <a:pos x="T0" y="T1"/>
                  </a:cxn>
                  <a:cxn ang="0">
                    <a:pos x="T2" y="T3"/>
                  </a:cxn>
                  <a:cxn ang="0">
                    <a:pos x="T4" y="T5"/>
                  </a:cxn>
                </a:cxnLst>
                <a:rect l="0" t="0" r="r" b="b"/>
                <a:pathLst>
                  <a:path w="32" h="52">
                    <a:moveTo>
                      <a:pt x="0" y="0"/>
                    </a:moveTo>
                    <a:lnTo>
                      <a:pt x="0" y="52"/>
                    </a:lnTo>
                    <a:lnTo>
                      <a:pt x="32" y="52"/>
                    </a:lnTo>
                  </a:path>
                </a:pathLst>
              </a:custGeom>
              <a:noFill/>
              <a:ln w="12700"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en-US" sz="1400"/>
              </a:p>
            </p:txBody>
          </p:sp>
          <p:sp>
            <p:nvSpPr>
              <p:cNvPr id="14" name="Freeform 53">
                <a:extLst>
                  <a:ext uri="{FF2B5EF4-FFF2-40B4-BE49-F238E27FC236}">
                    <a16:creationId xmlns:a16="http://schemas.microsoft.com/office/drawing/2014/main" id="{7CEF9C5D-4298-4E3F-9281-8670A5FBF6E5}"/>
                  </a:ext>
                </a:extLst>
              </p:cNvPr>
              <p:cNvSpPr>
                <a:spLocks/>
              </p:cNvSpPr>
              <p:nvPr/>
            </p:nvSpPr>
            <p:spPr bwMode="auto">
              <a:xfrm>
                <a:off x="4946650" y="4341813"/>
                <a:ext cx="28575" cy="127000"/>
              </a:xfrm>
              <a:custGeom>
                <a:avLst/>
                <a:gdLst>
                  <a:gd name="T0" fmla="*/ 0 w 18"/>
                  <a:gd name="T1" fmla="*/ 80 h 80"/>
                  <a:gd name="T2" fmla="*/ 0 w 18"/>
                  <a:gd name="T3" fmla="*/ 0 h 80"/>
                  <a:gd name="T4" fmla="*/ 18 w 18"/>
                  <a:gd name="T5" fmla="*/ 0 h 80"/>
                </a:gdLst>
                <a:ahLst/>
                <a:cxnLst>
                  <a:cxn ang="0">
                    <a:pos x="T0" y="T1"/>
                  </a:cxn>
                  <a:cxn ang="0">
                    <a:pos x="T2" y="T3"/>
                  </a:cxn>
                  <a:cxn ang="0">
                    <a:pos x="T4" y="T5"/>
                  </a:cxn>
                </a:cxnLst>
                <a:rect l="0" t="0" r="r" b="b"/>
                <a:pathLst>
                  <a:path w="18" h="80">
                    <a:moveTo>
                      <a:pt x="0" y="80"/>
                    </a:moveTo>
                    <a:lnTo>
                      <a:pt x="0" y="0"/>
                    </a:lnTo>
                    <a:lnTo>
                      <a:pt x="18" y="0"/>
                    </a:lnTo>
                  </a:path>
                </a:pathLst>
              </a:custGeom>
              <a:noFill/>
              <a:ln w="12700"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en-US" sz="1400"/>
              </a:p>
            </p:txBody>
          </p:sp>
          <p:sp>
            <p:nvSpPr>
              <p:cNvPr id="15" name="Rectangle 54">
                <a:extLst>
                  <a:ext uri="{FF2B5EF4-FFF2-40B4-BE49-F238E27FC236}">
                    <a16:creationId xmlns:a16="http://schemas.microsoft.com/office/drawing/2014/main" id="{6C8ECF19-BDED-479B-96C5-F4129D267A75}"/>
                  </a:ext>
                </a:extLst>
              </p:cNvPr>
              <p:cNvSpPr>
                <a:spLocks noChangeArrowheads="1"/>
              </p:cNvSpPr>
              <p:nvPr/>
            </p:nvSpPr>
            <p:spPr bwMode="auto">
              <a:xfrm>
                <a:off x="5103813" y="4510878"/>
                <a:ext cx="351636" cy="206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B050"/>
                    </a:solidFill>
                    <a:effectLst/>
                    <a:latin typeface="+mn-lt"/>
                  </a:rPr>
                  <a:t> 1038227-73</a:t>
                </a:r>
              </a:p>
            </p:txBody>
          </p:sp>
          <p:sp>
            <p:nvSpPr>
              <p:cNvPr id="16" name="Freeform 55">
                <a:extLst>
                  <a:ext uri="{FF2B5EF4-FFF2-40B4-BE49-F238E27FC236}">
                    <a16:creationId xmlns:a16="http://schemas.microsoft.com/office/drawing/2014/main" id="{95677C5E-B1A5-4F8F-BFAA-1CBDCE01CF1D}"/>
                  </a:ext>
                </a:extLst>
              </p:cNvPr>
              <p:cNvSpPr>
                <a:spLocks/>
              </p:cNvSpPr>
              <p:nvPr/>
            </p:nvSpPr>
            <p:spPr bwMode="auto">
              <a:xfrm>
                <a:off x="4946650" y="4481513"/>
                <a:ext cx="150813" cy="128588"/>
              </a:xfrm>
              <a:custGeom>
                <a:avLst/>
                <a:gdLst>
                  <a:gd name="T0" fmla="*/ 0 w 95"/>
                  <a:gd name="T1" fmla="*/ 0 h 81"/>
                  <a:gd name="T2" fmla="*/ 0 w 95"/>
                  <a:gd name="T3" fmla="*/ 81 h 81"/>
                  <a:gd name="T4" fmla="*/ 95 w 95"/>
                  <a:gd name="T5" fmla="*/ 81 h 81"/>
                </a:gdLst>
                <a:ahLst/>
                <a:cxnLst>
                  <a:cxn ang="0">
                    <a:pos x="T0" y="T1"/>
                  </a:cxn>
                  <a:cxn ang="0">
                    <a:pos x="T2" y="T3"/>
                  </a:cxn>
                  <a:cxn ang="0">
                    <a:pos x="T4" y="T5"/>
                  </a:cxn>
                </a:cxnLst>
                <a:rect l="0" t="0" r="r" b="b"/>
                <a:pathLst>
                  <a:path w="95" h="81">
                    <a:moveTo>
                      <a:pt x="0" y="0"/>
                    </a:moveTo>
                    <a:lnTo>
                      <a:pt x="0" y="81"/>
                    </a:lnTo>
                    <a:lnTo>
                      <a:pt x="95" y="81"/>
                    </a:lnTo>
                  </a:path>
                </a:pathLst>
              </a:custGeom>
              <a:noFill/>
              <a:ln w="12700"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en-US" sz="1400"/>
              </a:p>
            </p:txBody>
          </p:sp>
          <p:sp>
            <p:nvSpPr>
              <p:cNvPr id="17" name="Freeform 56">
                <a:extLst>
                  <a:ext uri="{FF2B5EF4-FFF2-40B4-BE49-F238E27FC236}">
                    <a16:creationId xmlns:a16="http://schemas.microsoft.com/office/drawing/2014/main" id="{2097618E-A672-4715-B30F-63AE8E86AF43}"/>
                  </a:ext>
                </a:extLst>
              </p:cNvPr>
              <p:cNvSpPr>
                <a:spLocks/>
              </p:cNvSpPr>
              <p:nvPr/>
            </p:nvSpPr>
            <p:spPr bwMode="auto">
              <a:xfrm>
                <a:off x="4525963" y="4475163"/>
                <a:ext cx="420688" cy="150813"/>
              </a:xfrm>
              <a:custGeom>
                <a:avLst/>
                <a:gdLst>
                  <a:gd name="T0" fmla="*/ 0 w 265"/>
                  <a:gd name="T1" fmla="*/ 95 h 95"/>
                  <a:gd name="T2" fmla="*/ 0 w 265"/>
                  <a:gd name="T3" fmla="*/ 0 h 95"/>
                  <a:gd name="T4" fmla="*/ 265 w 265"/>
                  <a:gd name="T5" fmla="*/ 0 h 95"/>
                </a:gdLst>
                <a:ahLst/>
                <a:cxnLst>
                  <a:cxn ang="0">
                    <a:pos x="T0" y="T1"/>
                  </a:cxn>
                  <a:cxn ang="0">
                    <a:pos x="T2" y="T3"/>
                  </a:cxn>
                  <a:cxn ang="0">
                    <a:pos x="T4" y="T5"/>
                  </a:cxn>
                </a:cxnLst>
                <a:rect l="0" t="0" r="r" b="b"/>
                <a:pathLst>
                  <a:path w="265" h="95">
                    <a:moveTo>
                      <a:pt x="0" y="95"/>
                    </a:moveTo>
                    <a:lnTo>
                      <a:pt x="0" y="0"/>
                    </a:lnTo>
                    <a:lnTo>
                      <a:pt x="265" y="0"/>
                    </a:lnTo>
                  </a:path>
                </a:pathLst>
              </a:custGeom>
              <a:noFill/>
              <a:ln w="12700"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en-US" sz="1400"/>
              </a:p>
            </p:txBody>
          </p:sp>
          <p:sp>
            <p:nvSpPr>
              <p:cNvPr id="18" name="Rectangle 57">
                <a:extLst>
                  <a:ext uri="{FF2B5EF4-FFF2-40B4-BE49-F238E27FC236}">
                    <a16:creationId xmlns:a16="http://schemas.microsoft.com/office/drawing/2014/main" id="{C2FEDEC3-F806-4506-BE9F-312F5E6632C0}"/>
                  </a:ext>
                </a:extLst>
              </p:cNvPr>
              <p:cNvSpPr>
                <a:spLocks noChangeArrowheads="1"/>
              </p:cNvSpPr>
              <p:nvPr/>
            </p:nvSpPr>
            <p:spPr bwMode="auto">
              <a:xfrm>
                <a:off x="4692650" y="4690264"/>
                <a:ext cx="351636" cy="206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00B050"/>
                    </a:solidFill>
                    <a:effectLst/>
                    <a:latin typeface="+mn-lt"/>
                  </a:rPr>
                  <a:t> 1038227-14</a:t>
                </a:r>
              </a:p>
            </p:txBody>
          </p:sp>
          <p:sp>
            <p:nvSpPr>
              <p:cNvPr id="19" name="Freeform 58">
                <a:extLst>
                  <a:ext uri="{FF2B5EF4-FFF2-40B4-BE49-F238E27FC236}">
                    <a16:creationId xmlns:a16="http://schemas.microsoft.com/office/drawing/2014/main" id="{084BB325-44AE-4C96-9ABC-498BFBCEDC98}"/>
                  </a:ext>
                </a:extLst>
              </p:cNvPr>
              <p:cNvSpPr>
                <a:spLocks/>
              </p:cNvSpPr>
              <p:nvPr/>
            </p:nvSpPr>
            <p:spPr bwMode="auto">
              <a:xfrm>
                <a:off x="4525963" y="4638675"/>
                <a:ext cx="160338" cy="149225"/>
              </a:xfrm>
              <a:custGeom>
                <a:avLst/>
                <a:gdLst>
                  <a:gd name="T0" fmla="*/ 0 w 101"/>
                  <a:gd name="T1" fmla="*/ 0 h 94"/>
                  <a:gd name="T2" fmla="*/ 0 w 101"/>
                  <a:gd name="T3" fmla="*/ 94 h 94"/>
                  <a:gd name="T4" fmla="*/ 101 w 101"/>
                  <a:gd name="T5" fmla="*/ 94 h 94"/>
                </a:gdLst>
                <a:ahLst/>
                <a:cxnLst>
                  <a:cxn ang="0">
                    <a:pos x="T0" y="T1"/>
                  </a:cxn>
                  <a:cxn ang="0">
                    <a:pos x="T2" y="T3"/>
                  </a:cxn>
                  <a:cxn ang="0">
                    <a:pos x="T4" y="T5"/>
                  </a:cxn>
                </a:cxnLst>
                <a:rect l="0" t="0" r="r" b="b"/>
                <a:pathLst>
                  <a:path w="101" h="94">
                    <a:moveTo>
                      <a:pt x="0" y="0"/>
                    </a:moveTo>
                    <a:lnTo>
                      <a:pt x="0" y="94"/>
                    </a:lnTo>
                    <a:lnTo>
                      <a:pt x="101" y="94"/>
                    </a:lnTo>
                  </a:path>
                </a:pathLst>
              </a:custGeom>
              <a:noFill/>
              <a:ln w="12700"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en-US" sz="1400"/>
              </a:p>
            </p:txBody>
          </p:sp>
          <p:sp>
            <p:nvSpPr>
              <p:cNvPr id="20" name="Freeform 59">
                <a:extLst>
                  <a:ext uri="{FF2B5EF4-FFF2-40B4-BE49-F238E27FC236}">
                    <a16:creationId xmlns:a16="http://schemas.microsoft.com/office/drawing/2014/main" id="{23D7E491-8D3E-4A2F-8E71-A1CBF94158F5}"/>
                  </a:ext>
                </a:extLst>
              </p:cNvPr>
              <p:cNvSpPr>
                <a:spLocks/>
              </p:cNvSpPr>
              <p:nvPr/>
            </p:nvSpPr>
            <p:spPr bwMode="auto">
              <a:xfrm>
                <a:off x="4025900" y="4632325"/>
                <a:ext cx="500063" cy="203200"/>
              </a:xfrm>
              <a:custGeom>
                <a:avLst/>
                <a:gdLst>
                  <a:gd name="T0" fmla="*/ 0 w 315"/>
                  <a:gd name="T1" fmla="*/ 128 h 128"/>
                  <a:gd name="T2" fmla="*/ 0 w 315"/>
                  <a:gd name="T3" fmla="*/ 0 h 128"/>
                  <a:gd name="T4" fmla="*/ 315 w 315"/>
                  <a:gd name="T5" fmla="*/ 0 h 128"/>
                </a:gdLst>
                <a:ahLst/>
                <a:cxnLst>
                  <a:cxn ang="0">
                    <a:pos x="T0" y="T1"/>
                  </a:cxn>
                  <a:cxn ang="0">
                    <a:pos x="T2" y="T3"/>
                  </a:cxn>
                  <a:cxn ang="0">
                    <a:pos x="T4" y="T5"/>
                  </a:cxn>
                </a:cxnLst>
                <a:rect l="0" t="0" r="r" b="b"/>
                <a:pathLst>
                  <a:path w="315" h="128">
                    <a:moveTo>
                      <a:pt x="0" y="128"/>
                    </a:moveTo>
                    <a:lnTo>
                      <a:pt x="0" y="0"/>
                    </a:lnTo>
                    <a:lnTo>
                      <a:pt x="315" y="0"/>
                    </a:lnTo>
                  </a:path>
                </a:pathLst>
              </a:custGeom>
              <a:noFill/>
              <a:ln w="12700"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en-US" sz="1400"/>
              </a:p>
            </p:txBody>
          </p:sp>
          <p:sp>
            <p:nvSpPr>
              <p:cNvPr id="21" name="Rectangle 60">
                <a:extLst>
                  <a:ext uri="{FF2B5EF4-FFF2-40B4-BE49-F238E27FC236}">
                    <a16:creationId xmlns:a16="http://schemas.microsoft.com/office/drawing/2014/main" id="{42732D3A-B2DE-4D7F-B04B-C0E275BF2EB7}"/>
                  </a:ext>
                </a:extLst>
              </p:cNvPr>
              <p:cNvSpPr>
                <a:spLocks noChangeArrowheads="1"/>
              </p:cNvSpPr>
              <p:nvPr/>
            </p:nvSpPr>
            <p:spPr bwMode="auto">
              <a:xfrm>
                <a:off x="4357688" y="4868066"/>
                <a:ext cx="264956" cy="206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00"/>
                    </a:solidFill>
                    <a:effectLst/>
                    <a:latin typeface="+mn-lt"/>
                  </a:rPr>
                  <a:t> MDEU01</a:t>
                </a:r>
                <a:endParaRPr kumimoji="0" lang="en-US" altLang="en-US" sz="1400" b="0" i="0" u="none" strike="noStrike" cap="none" normalizeH="0" baseline="0" dirty="0">
                  <a:ln>
                    <a:noFill/>
                  </a:ln>
                  <a:solidFill>
                    <a:schemeClr val="tx1"/>
                  </a:solidFill>
                  <a:effectLst/>
                  <a:latin typeface="+mn-lt"/>
                </a:endParaRPr>
              </a:p>
            </p:txBody>
          </p:sp>
          <p:sp>
            <p:nvSpPr>
              <p:cNvPr id="22" name="Freeform 61">
                <a:extLst>
                  <a:ext uri="{FF2B5EF4-FFF2-40B4-BE49-F238E27FC236}">
                    <a16:creationId xmlns:a16="http://schemas.microsoft.com/office/drawing/2014/main" id="{3C57DC70-25C2-4500-BF31-310AD03E0360}"/>
                  </a:ext>
                </a:extLst>
              </p:cNvPr>
              <p:cNvSpPr>
                <a:spLocks/>
              </p:cNvSpPr>
              <p:nvPr/>
            </p:nvSpPr>
            <p:spPr bwMode="auto">
              <a:xfrm>
                <a:off x="4260850" y="4967288"/>
                <a:ext cx="90488" cy="82550"/>
              </a:xfrm>
              <a:custGeom>
                <a:avLst/>
                <a:gdLst>
                  <a:gd name="T0" fmla="*/ 0 w 57"/>
                  <a:gd name="T1" fmla="*/ 52 h 52"/>
                  <a:gd name="T2" fmla="*/ 0 w 57"/>
                  <a:gd name="T3" fmla="*/ 0 h 52"/>
                  <a:gd name="T4" fmla="*/ 57 w 57"/>
                  <a:gd name="T5" fmla="*/ 0 h 52"/>
                </a:gdLst>
                <a:ahLst/>
                <a:cxnLst>
                  <a:cxn ang="0">
                    <a:pos x="T0" y="T1"/>
                  </a:cxn>
                  <a:cxn ang="0">
                    <a:pos x="T2" y="T3"/>
                  </a:cxn>
                  <a:cxn ang="0">
                    <a:pos x="T4" y="T5"/>
                  </a:cxn>
                </a:cxnLst>
                <a:rect l="0" t="0" r="r" b="b"/>
                <a:pathLst>
                  <a:path w="57" h="52">
                    <a:moveTo>
                      <a:pt x="0" y="52"/>
                    </a:moveTo>
                    <a:lnTo>
                      <a:pt x="0" y="0"/>
                    </a:lnTo>
                    <a:lnTo>
                      <a:pt x="57" y="0"/>
                    </a:lnTo>
                  </a:path>
                </a:pathLst>
              </a:custGeom>
              <a:noFill/>
              <a:ln w="12700"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en-US" sz="1400"/>
              </a:p>
            </p:txBody>
          </p:sp>
          <p:sp>
            <p:nvSpPr>
              <p:cNvPr id="23" name="Rectangle 62">
                <a:extLst>
                  <a:ext uri="{FF2B5EF4-FFF2-40B4-BE49-F238E27FC236}">
                    <a16:creationId xmlns:a16="http://schemas.microsoft.com/office/drawing/2014/main" id="{FB38E25D-F267-49B7-987B-F4F99F5B73F9}"/>
                  </a:ext>
                </a:extLst>
              </p:cNvPr>
              <p:cNvSpPr>
                <a:spLocks noChangeArrowheads="1"/>
              </p:cNvSpPr>
              <p:nvPr/>
            </p:nvSpPr>
            <p:spPr bwMode="auto">
              <a:xfrm>
                <a:off x="4624388" y="5047453"/>
                <a:ext cx="236678" cy="206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00"/>
                    </a:solidFill>
                    <a:effectLst/>
                    <a:latin typeface="+mn-lt"/>
                  </a:rPr>
                  <a:t> NYPR01</a:t>
                </a:r>
                <a:endParaRPr kumimoji="0" lang="en-US" altLang="en-US" sz="1400" b="0" i="0" u="none" strike="noStrike" cap="none" normalizeH="0" baseline="0" dirty="0">
                  <a:ln>
                    <a:noFill/>
                  </a:ln>
                  <a:solidFill>
                    <a:schemeClr val="tx1"/>
                  </a:solidFill>
                  <a:effectLst/>
                  <a:latin typeface="+mn-lt"/>
                </a:endParaRPr>
              </a:p>
            </p:txBody>
          </p:sp>
          <p:sp>
            <p:nvSpPr>
              <p:cNvPr id="24" name="Freeform 63">
                <a:extLst>
                  <a:ext uri="{FF2B5EF4-FFF2-40B4-BE49-F238E27FC236}">
                    <a16:creationId xmlns:a16="http://schemas.microsoft.com/office/drawing/2014/main" id="{C8ED1497-91DC-47A0-8516-7CFF79568BD9}"/>
                  </a:ext>
                </a:extLst>
              </p:cNvPr>
              <p:cNvSpPr>
                <a:spLocks/>
              </p:cNvSpPr>
              <p:nvPr/>
            </p:nvSpPr>
            <p:spPr bwMode="auto">
              <a:xfrm>
                <a:off x="4260850" y="5062538"/>
                <a:ext cx="357188" cy="82550"/>
              </a:xfrm>
              <a:custGeom>
                <a:avLst/>
                <a:gdLst>
                  <a:gd name="T0" fmla="*/ 0 w 225"/>
                  <a:gd name="T1" fmla="*/ 0 h 52"/>
                  <a:gd name="T2" fmla="*/ 0 w 225"/>
                  <a:gd name="T3" fmla="*/ 52 h 52"/>
                  <a:gd name="T4" fmla="*/ 225 w 225"/>
                  <a:gd name="T5" fmla="*/ 52 h 52"/>
                </a:gdLst>
                <a:ahLst/>
                <a:cxnLst>
                  <a:cxn ang="0">
                    <a:pos x="T0" y="T1"/>
                  </a:cxn>
                  <a:cxn ang="0">
                    <a:pos x="T2" y="T3"/>
                  </a:cxn>
                  <a:cxn ang="0">
                    <a:pos x="T4" y="T5"/>
                  </a:cxn>
                </a:cxnLst>
                <a:rect l="0" t="0" r="r" b="b"/>
                <a:pathLst>
                  <a:path w="225" h="52">
                    <a:moveTo>
                      <a:pt x="0" y="0"/>
                    </a:moveTo>
                    <a:lnTo>
                      <a:pt x="0" y="52"/>
                    </a:lnTo>
                    <a:lnTo>
                      <a:pt x="225" y="52"/>
                    </a:lnTo>
                  </a:path>
                </a:pathLst>
              </a:custGeom>
              <a:noFill/>
              <a:ln w="12700"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en-US" sz="1400"/>
              </a:p>
            </p:txBody>
          </p:sp>
          <p:sp>
            <p:nvSpPr>
              <p:cNvPr id="25" name="Freeform 64">
                <a:extLst>
                  <a:ext uri="{FF2B5EF4-FFF2-40B4-BE49-F238E27FC236}">
                    <a16:creationId xmlns:a16="http://schemas.microsoft.com/office/drawing/2014/main" id="{9849FEFB-542C-4DDA-AB59-30A42BE8C5E2}"/>
                  </a:ext>
                </a:extLst>
              </p:cNvPr>
              <p:cNvSpPr>
                <a:spLocks/>
              </p:cNvSpPr>
              <p:nvPr/>
            </p:nvSpPr>
            <p:spPr bwMode="auto">
              <a:xfrm>
                <a:off x="4025900" y="4849813"/>
                <a:ext cx="234950" cy="206375"/>
              </a:xfrm>
              <a:custGeom>
                <a:avLst/>
                <a:gdLst>
                  <a:gd name="T0" fmla="*/ 0 w 148"/>
                  <a:gd name="T1" fmla="*/ 0 h 130"/>
                  <a:gd name="T2" fmla="*/ 0 w 148"/>
                  <a:gd name="T3" fmla="*/ 130 h 130"/>
                  <a:gd name="T4" fmla="*/ 148 w 148"/>
                  <a:gd name="T5" fmla="*/ 130 h 130"/>
                </a:gdLst>
                <a:ahLst/>
                <a:cxnLst>
                  <a:cxn ang="0">
                    <a:pos x="T0" y="T1"/>
                  </a:cxn>
                  <a:cxn ang="0">
                    <a:pos x="T2" y="T3"/>
                  </a:cxn>
                  <a:cxn ang="0">
                    <a:pos x="T4" y="T5"/>
                  </a:cxn>
                </a:cxnLst>
                <a:rect l="0" t="0" r="r" b="b"/>
                <a:pathLst>
                  <a:path w="148" h="130">
                    <a:moveTo>
                      <a:pt x="0" y="0"/>
                    </a:moveTo>
                    <a:lnTo>
                      <a:pt x="0" y="130"/>
                    </a:lnTo>
                    <a:lnTo>
                      <a:pt x="148" y="130"/>
                    </a:lnTo>
                  </a:path>
                </a:pathLst>
              </a:custGeom>
              <a:noFill/>
              <a:ln w="12700"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en-US" sz="1400"/>
              </a:p>
            </p:txBody>
          </p:sp>
          <p:sp>
            <p:nvSpPr>
              <p:cNvPr id="26" name="Freeform 65">
                <a:extLst>
                  <a:ext uri="{FF2B5EF4-FFF2-40B4-BE49-F238E27FC236}">
                    <a16:creationId xmlns:a16="http://schemas.microsoft.com/office/drawing/2014/main" id="{A89251AD-39B8-4B25-84E8-A7FCCBF6DC7A}"/>
                  </a:ext>
                </a:extLst>
              </p:cNvPr>
              <p:cNvSpPr>
                <a:spLocks/>
              </p:cNvSpPr>
              <p:nvPr/>
            </p:nvSpPr>
            <p:spPr bwMode="auto">
              <a:xfrm>
                <a:off x="3403600" y="4843463"/>
                <a:ext cx="622300" cy="379413"/>
              </a:xfrm>
              <a:custGeom>
                <a:avLst/>
                <a:gdLst>
                  <a:gd name="T0" fmla="*/ 0 w 392"/>
                  <a:gd name="T1" fmla="*/ 239 h 239"/>
                  <a:gd name="T2" fmla="*/ 0 w 392"/>
                  <a:gd name="T3" fmla="*/ 0 h 239"/>
                  <a:gd name="T4" fmla="*/ 392 w 392"/>
                  <a:gd name="T5" fmla="*/ 0 h 239"/>
                </a:gdLst>
                <a:ahLst/>
                <a:cxnLst>
                  <a:cxn ang="0">
                    <a:pos x="T0" y="T1"/>
                  </a:cxn>
                  <a:cxn ang="0">
                    <a:pos x="T2" y="T3"/>
                  </a:cxn>
                  <a:cxn ang="0">
                    <a:pos x="T4" y="T5"/>
                  </a:cxn>
                </a:cxnLst>
                <a:rect l="0" t="0" r="r" b="b"/>
                <a:pathLst>
                  <a:path w="392" h="239">
                    <a:moveTo>
                      <a:pt x="0" y="239"/>
                    </a:moveTo>
                    <a:lnTo>
                      <a:pt x="0" y="0"/>
                    </a:lnTo>
                    <a:lnTo>
                      <a:pt x="392" y="0"/>
                    </a:lnTo>
                  </a:path>
                </a:pathLst>
              </a:custGeom>
              <a:noFill/>
              <a:ln w="12700"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en-US" sz="1400"/>
              </a:p>
            </p:txBody>
          </p:sp>
          <p:sp>
            <p:nvSpPr>
              <p:cNvPr id="27" name="Rectangle 66">
                <a:extLst>
                  <a:ext uri="{FF2B5EF4-FFF2-40B4-BE49-F238E27FC236}">
                    <a16:creationId xmlns:a16="http://schemas.microsoft.com/office/drawing/2014/main" id="{D0E5981F-50FF-4E0A-BAA9-9D2D50F66181}"/>
                  </a:ext>
                </a:extLst>
              </p:cNvPr>
              <p:cNvSpPr>
                <a:spLocks noChangeArrowheads="1"/>
              </p:cNvSpPr>
              <p:nvPr/>
            </p:nvSpPr>
            <p:spPr bwMode="auto">
              <a:xfrm>
                <a:off x="4411663" y="5225252"/>
                <a:ext cx="298153" cy="206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00"/>
                    </a:solidFill>
                    <a:effectLst/>
                    <a:latin typeface="+mn-lt"/>
                  </a:rPr>
                  <a:t> CP019623</a:t>
                </a:r>
                <a:endParaRPr kumimoji="0" lang="en-US" altLang="en-US" sz="1400" b="0" i="0" u="none" strike="noStrike" cap="none" normalizeH="0" baseline="0" dirty="0">
                  <a:ln>
                    <a:noFill/>
                  </a:ln>
                  <a:solidFill>
                    <a:schemeClr val="tx1"/>
                  </a:solidFill>
                  <a:effectLst/>
                  <a:latin typeface="+mn-lt"/>
                </a:endParaRPr>
              </a:p>
            </p:txBody>
          </p:sp>
          <p:sp>
            <p:nvSpPr>
              <p:cNvPr id="28" name="Freeform 67">
                <a:extLst>
                  <a:ext uri="{FF2B5EF4-FFF2-40B4-BE49-F238E27FC236}">
                    <a16:creationId xmlns:a16="http://schemas.microsoft.com/office/drawing/2014/main" id="{4F692444-2DE6-412E-92B1-7BE1D24829FC}"/>
                  </a:ext>
                </a:extLst>
              </p:cNvPr>
              <p:cNvSpPr>
                <a:spLocks/>
              </p:cNvSpPr>
              <p:nvPr/>
            </p:nvSpPr>
            <p:spPr bwMode="auto">
              <a:xfrm>
                <a:off x="3573463" y="5324475"/>
                <a:ext cx="831850" cy="82550"/>
              </a:xfrm>
              <a:custGeom>
                <a:avLst/>
                <a:gdLst>
                  <a:gd name="T0" fmla="*/ 0 w 524"/>
                  <a:gd name="T1" fmla="*/ 52 h 52"/>
                  <a:gd name="T2" fmla="*/ 0 w 524"/>
                  <a:gd name="T3" fmla="*/ 0 h 52"/>
                  <a:gd name="T4" fmla="*/ 524 w 524"/>
                  <a:gd name="T5" fmla="*/ 0 h 52"/>
                </a:gdLst>
                <a:ahLst/>
                <a:cxnLst>
                  <a:cxn ang="0">
                    <a:pos x="T0" y="T1"/>
                  </a:cxn>
                  <a:cxn ang="0">
                    <a:pos x="T2" y="T3"/>
                  </a:cxn>
                  <a:cxn ang="0">
                    <a:pos x="T4" y="T5"/>
                  </a:cxn>
                </a:cxnLst>
                <a:rect l="0" t="0" r="r" b="b"/>
                <a:pathLst>
                  <a:path w="524" h="52">
                    <a:moveTo>
                      <a:pt x="0" y="52"/>
                    </a:moveTo>
                    <a:lnTo>
                      <a:pt x="0" y="0"/>
                    </a:lnTo>
                    <a:lnTo>
                      <a:pt x="524" y="0"/>
                    </a:lnTo>
                  </a:path>
                </a:pathLst>
              </a:custGeom>
              <a:noFill/>
              <a:ln w="12700"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en-US" sz="1400"/>
              </a:p>
            </p:txBody>
          </p:sp>
          <p:sp>
            <p:nvSpPr>
              <p:cNvPr id="29" name="Rectangle 68">
                <a:extLst>
                  <a:ext uri="{FF2B5EF4-FFF2-40B4-BE49-F238E27FC236}">
                    <a16:creationId xmlns:a16="http://schemas.microsoft.com/office/drawing/2014/main" id="{4B1EE4B3-5145-4BCB-8037-FBCB0A7CB841}"/>
                  </a:ext>
                </a:extLst>
              </p:cNvPr>
              <p:cNvSpPr>
                <a:spLocks noChangeArrowheads="1"/>
              </p:cNvSpPr>
              <p:nvPr/>
            </p:nvSpPr>
            <p:spPr bwMode="auto">
              <a:xfrm>
                <a:off x="4532313" y="5404641"/>
                <a:ext cx="240292" cy="206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00"/>
                    </a:solidFill>
                    <a:effectLst/>
                    <a:latin typeface="+mn-lt"/>
                  </a:rPr>
                  <a:t> NYOX01</a:t>
                </a:r>
                <a:endParaRPr kumimoji="0" lang="en-US" altLang="en-US" sz="1400" b="0" i="0" u="none" strike="noStrike" cap="none" normalizeH="0" baseline="0" dirty="0">
                  <a:ln>
                    <a:noFill/>
                  </a:ln>
                  <a:solidFill>
                    <a:schemeClr val="tx1"/>
                  </a:solidFill>
                  <a:effectLst/>
                  <a:latin typeface="+mn-lt"/>
                </a:endParaRPr>
              </a:p>
            </p:txBody>
          </p:sp>
          <p:sp>
            <p:nvSpPr>
              <p:cNvPr id="30" name="Freeform 69">
                <a:extLst>
                  <a:ext uri="{FF2B5EF4-FFF2-40B4-BE49-F238E27FC236}">
                    <a16:creationId xmlns:a16="http://schemas.microsoft.com/office/drawing/2014/main" id="{7E8465DC-6EC1-4F60-9B06-A1FF436C4AD4}"/>
                  </a:ext>
                </a:extLst>
              </p:cNvPr>
              <p:cNvSpPr>
                <a:spLocks/>
              </p:cNvSpPr>
              <p:nvPr/>
            </p:nvSpPr>
            <p:spPr bwMode="auto">
              <a:xfrm>
                <a:off x="3573463" y="5419725"/>
                <a:ext cx="952500" cy="84138"/>
              </a:xfrm>
              <a:custGeom>
                <a:avLst/>
                <a:gdLst>
                  <a:gd name="T0" fmla="*/ 0 w 600"/>
                  <a:gd name="T1" fmla="*/ 0 h 53"/>
                  <a:gd name="T2" fmla="*/ 0 w 600"/>
                  <a:gd name="T3" fmla="*/ 53 h 53"/>
                  <a:gd name="T4" fmla="*/ 600 w 600"/>
                  <a:gd name="T5" fmla="*/ 53 h 53"/>
                </a:gdLst>
                <a:ahLst/>
                <a:cxnLst>
                  <a:cxn ang="0">
                    <a:pos x="T0" y="T1"/>
                  </a:cxn>
                  <a:cxn ang="0">
                    <a:pos x="T2" y="T3"/>
                  </a:cxn>
                  <a:cxn ang="0">
                    <a:pos x="T4" y="T5"/>
                  </a:cxn>
                </a:cxnLst>
                <a:rect l="0" t="0" r="r" b="b"/>
                <a:pathLst>
                  <a:path w="600" h="53">
                    <a:moveTo>
                      <a:pt x="0" y="0"/>
                    </a:moveTo>
                    <a:lnTo>
                      <a:pt x="0" y="53"/>
                    </a:lnTo>
                    <a:lnTo>
                      <a:pt x="600" y="53"/>
                    </a:lnTo>
                  </a:path>
                </a:pathLst>
              </a:custGeom>
              <a:noFill/>
              <a:ln w="12700"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en-US" sz="1400"/>
              </a:p>
            </p:txBody>
          </p:sp>
          <p:sp>
            <p:nvSpPr>
              <p:cNvPr id="31" name="Freeform 70">
                <a:extLst>
                  <a:ext uri="{FF2B5EF4-FFF2-40B4-BE49-F238E27FC236}">
                    <a16:creationId xmlns:a16="http://schemas.microsoft.com/office/drawing/2014/main" id="{9577A08A-F894-415A-8D70-54560B105076}"/>
                  </a:ext>
                </a:extLst>
              </p:cNvPr>
              <p:cNvSpPr>
                <a:spLocks/>
              </p:cNvSpPr>
              <p:nvPr/>
            </p:nvSpPr>
            <p:spPr bwMode="auto">
              <a:xfrm>
                <a:off x="3484563" y="5413375"/>
                <a:ext cx="88900" cy="195263"/>
              </a:xfrm>
              <a:custGeom>
                <a:avLst/>
                <a:gdLst>
                  <a:gd name="T0" fmla="*/ 0 w 56"/>
                  <a:gd name="T1" fmla="*/ 123 h 123"/>
                  <a:gd name="T2" fmla="*/ 0 w 56"/>
                  <a:gd name="T3" fmla="*/ 0 h 123"/>
                  <a:gd name="T4" fmla="*/ 56 w 56"/>
                  <a:gd name="T5" fmla="*/ 0 h 123"/>
                </a:gdLst>
                <a:ahLst/>
                <a:cxnLst>
                  <a:cxn ang="0">
                    <a:pos x="T0" y="T1"/>
                  </a:cxn>
                  <a:cxn ang="0">
                    <a:pos x="T2" y="T3"/>
                  </a:cxn>
                  <a:cxn ang="0">
                    <a:pos x="T4" y="T5"/>
                  </a:cxn>
                </a:cxnLst>
                <a:rect l="0" t="0" r="r" b="b"/>
                <a:pathLst>
                  <a:path w="56" h="123">
                    <a:moveTo>
                      <a:pt x="0" y="123"/>
                    </a:moveTo>
                    <a:lnTo>
                      <a:pt x="0" y="0"/>
                    </a:lnTo>
                    <a:lnTo>
                      <a:pt x="56" y="0"/>
                    </a:lnTo>
                  </a:path>
                </a:pathLst>
              </a:custGeom>
              <a:noFill/>
              <a:ln w="12700"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en-US" sz="1400"/>
              </a:p>
            </p:txBody>
          </p:sp>
          <p:sp>
            <p:nvSpPr>
              <p:cNvPr id="32" name="Rectangle 71">
                <a:extLst>
                  <a:ext uri="{FF2B5EF4-FFF2-40B4-BE49-F238E27FC236}">
                    <a16:creationId xmlns:a16="http://schemas.microsoft.com/office/drawing/2014/main" id="{D228B6DB-34D5-416C-9D5F-04AFA3C40AE4}"/>
                  </a:ext>
                </a:extLst>
              </p:cNvPr>
              <p:cNvSpPr>
                <a:spLocks noChangeArrowheads="1"/>
              </p:cNvSpPr>
              <p:nvPr/>
            </p:nvSpPr>
            <p:spPr bwMode="auto">
              <a:xfrm>
                <a:off x="5103813" y="5582441"/>
                <a:ext cx="220079" cy="206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mn-lt"/>
                  </a:rPr>
                  <a:t> LDIQ01</a:t>
                </a:r>
                <a:endParaRPr kumimoji="0" lang="en-US" altLang="en-US" sz="1400" b="0" i="0" u="none" strike="noStrike" cap="none" normalizeH="0" baseline="0">
                  <a:ln>
                    <a:noFill/>
                  </a:ln>
                  <a:solidFill>
                    <a:schemeClr val="tx1"/>
                  </a:solidFill>
                  <a:effectLst/>
                  <a:latin typeface="+mn-lt"/>
                </a:endParaRPr>
              </a:p>
            </p:txBody>
          </p:sp>
          <p:sp>
            <p:nvSpPr>
              <p:cNvPr id="33" name="Freeform 72">
                <a:extLst>
                  <a:ext uri="{FF2B5EF4-FFF2-40B4-BE49-F238E27FC236}">
                    <a16:creationId xmlns:a16="http://schemas.microsoft.com/office/drawing/2014/main" id="{287CBA4E-B706-4682-BF9B-30DF22BE10E2}"/>
                  </a:ext>
                </a:extLst>
              </p:cNvPr>
              <p:cNvSpPr>
                <a:spLocks/>
              </p:cNvSpPr>
              <p:nvPr/>
            </p:nvSpPr>
            <p:spPr bwMode="auto">
              <a:xfrm>
                <a:off x="3529013" y="5681663"/>
                <a:ext cx="1568450" cy="128588"/>
              </a:xfrm>
              <a:custGeom>
                <a:avLst/>
                <a:gdLst>
                  <a:gd name="T0" fmla="*/ 0 w 988"/>
                  <a:gd name="T1" fmla="*/ 81 h 81"/>
                  <a:gd name="T2" fmla="*/ 0 w 988"/>
                  <a:gd name="T3" fmla="*/ 0 h 81"/>
                  <a:gd name="T4" fmla="*/ 988 w 988"/>
                  <a:gd name="T5" fmla="*/ 0 h 81"/>
                </a:gdLst>
                <a:ahLst/>
                <a:cxnLst>
                  <a:cxn ang="0">
                    <a:pos x="T0" y="T1"/>
                  </a:cxn>
                  <a:cxn ang="0">
                    <a:pos x="T2" y="T3"/>
                  </a:cxn>
                  <a:cxn ang="0">
                    <a:pos x="T4" y="T5"/>
                  </a:cxn>
                </a:cxnLst>
                <a:rect l="0" t="0" r="r" b="b"/>
                <a:pathLst>
                  <a:path w="988" h="81">
                    <a:moveTo>
                      <a:pt x="0" y="81"/>
                    </a:moveTo>
                    <a:lnTo>
                      <a:pt x="0" y="0"/>
                    </a:lnTo>
                    <a:lnTo>
                      <a:pt x="988" y="0"/>
                    </a:lnTo>
                  </a:path>
                </a:pathLst>
              </a:custGeom>
              <a:noFill/>
              <a:ln w="12700"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en-US" sz="1400"/>
              </a:p>
            </p:txBody>
          </p:sp>
          <p:sp>
            <p:nvSpPr>
              <p:cNvPr id="34" name="Rectangle 73">
                <a:extLst>
                  <a:ext uri="{FF2B5EF4-FFF2-40B4-BE49-F238E27FC236}">
                    <a16:creationId xmlns:a16="http://schemas.microsoft.com/office/drawing/2014/main" id="{15977557-7EE9-470B-9E67-20B330C1CBF8}"/>
                  </a:ext>
                </a:extLst>
              </p:cNvPr>
              <p:cNvSpPr>
                <a:spLocks noChangeArrowheads="1"/>
              </p:cNvSpPr>
              <p:nvPr/>
            </p:nvSpPr>
            <p:spPr bwMode="auto">
              <a:xfrm>
                <a:off x="5019675" y="5761828"/>
                <a:ext cx="351636" cy="206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B050"/>
                    </a:solidFill>
                    <a:effectLst/>
                    <a:latin typeface="+mn-lt"/>
                  </a:rPr>
                  <a:t> 1038227-77</a:t>
                </a:r>
              </a:p>
            </p:txBody>
          </p:sp>
          <p:sp>
            <p:nvSpPr>
              <p:cNvPr id="35" name="Freeform 74">
                <a:extLst>
                  <a:ext uri="{FF2B5EF4-FFF2-40B4-BE49-F238E27FC236}">
                    <a16:creationId xmlns:a16="http://schemas.microsoft.com/office/drawing/2014/main" id="{28CE2EDA-09A1-427B-A24C-60FC117B898E}"/>
                  </a:ext>
                </a:extLst>
              </p:cNvPr>
              <p:cNvSpPr>
                <a:spLocks/>
              </p:cNvSpPr>
              <p:nvPr/>
            </p:nvSpPr>
            <p:spPr bwMode="auto">
              <a:xfrm>
                <a:off x="4637088" y="5861050"/>
                <a:ext cx="376238" cy="82550"/>
              </a:xfrm>
              <a:custGeom>
                <a:avLst/>
                <a:gdLst>
                  <a:gd name="T0" fmla="*/ 0 w 237"/>
                  <a:gd name="T1" fmla="*/ 52 h 52"/>
                  <a:gd name="T2" fmla="*/ 0 w 237"/>
                  <a:gd name="T3" fmla="*/ 0 h 52"/>
                  <a:gd name="T4" fmla="*/ 237 w 237"/>
                  <a:gd name="T5" fmla="*/ 0 h 52"/>
                </a:gdLst>
                <a:ahLst/>
                <a:cxnLst>
                  <a:cxn ang="0">
                    <a:pos x="T0" y="T1"/>
                  </a:cxn>
                  <a:cxn ang="0">
                    <a:pos x="T2" y="T3"/>
                  </a:cxn>
                  <a:cxn ang="0">
                    <a:pos x="T4" y="T5"/>
                  </a:cxn>
                </a:cxnLst>
                <a:rect l="0" t="0" r="r" b="b"/>
                <a:pathLst>
                  <a:path w="237" h="52">
                    <a:moveTo>
                      <a:pt x="0" y="52"/>
                    </a:moveTo>
                    <a:lnTo>
                      <a:pt x="0" y="0"/>
                    </a:lnTo>
                    <a:lnTo>
                      <a:pt x="237" y="0"/>
                    </a:lnTo>
                  </a:path>
                </a:pathLst>
              </a:custGeom>
              <a:noFill/>
              <a:ln w="12700"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en-US" sz="1400"/>
              </a:p>
            </p:txBody>
          </p:sp>
          <p:sp>
            <p:nvSpPr>
              <p:cNvPr id="36" name="Rectangle 75">
                <a:extLst>
                  <a:ext uri="{FF2B5EF4-FFF2-40B4-BE49-F238E27FC236}">
                    <a16:creationId xmlns:a16="http://schemas.microsoft.com/office/drawing/2014/main" id="{B69B2178-A205-4682-9344-485D8CB67E6B}"/>
                  </a:ext>
                </a:extLst>
              </p:cNvPr>
              <p:cNvSpPr>
                <a:spLocks noChangeArrowheads="1"/>
              </p:cNvSpPr>
              <p:nvPr/>
            </p:nvSpPr>
            <p:spPr bwMode="auto">
              <a:xfrm>
                <a:off x="4981575" y="5939628"/>
                <a:ext cx="410873" cy="206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B050"/>
                    </a:solidFill>
                    <a:effectLst/>
                    <a:latin typeface="+mn-lt"/>
                  </a:rPr>
                  <a:t> FDA00013453</a:t>
                </a:r>
              </a:p>
            </p:txBody>
          </p:sp>
          <p:sp>
            <p:nvSpPr>
              <p:cNvPr id="37" name="Freeform 76">
                <a:extLst>
                  <a:ext uri="{FF2B5EF4-FFF2-40B4-BE49-F238E27FC236}">
                    <a16:creationId xmlns:a16="http://schemas.microsoft.com/office/drawing/2014/main" id="{57AD75FB-82EA-440D-8137-D31607C2A425}"/>
                  </a:ext>
                </a:extLst>
              </p:cNvPr>
              <p:cNvSpPr>
                <a:spLocks/>
              </p:cNvSpPr>
              <p:nvPr/>
            </p:nvSpPr>
            <p:spPr bwMode="auto">
              <a:xfrm>
                <a:off x="4637088" y="5956300"/>
                <a:ext cx="338138" cy="82550"/>
              </a:xfrm>
              <a:custGeom>
                <a:avLst/>
                <a:gdLst>
                  <a:gd name="T0" fmla="*/ 0 w 213"/>
                  <a:gd name="T1" fmla="*/ 0 h 52"/>
                  <a:gd name="T2" fmla="*/ 0 w 213"/>
                  <a:gd name="T3" fmla="*/ 52 h 52"/>
                  <a:gd name="T4" fmla="*/ 213 w 213"/>
                  <a:gd name="T5" fmla="*/ 52 h 52"/>
                </a:gdLst>
                <a:ahLst/>
                <a:cxnLst>
                  <a:cxn ang="0">
                    <a:pos x="T0" y="T1"/>
                  </a:cxn>
                  <a:cxn ang="0">
                    <a:pos x="T2" y="T3"/>
                  </a:cxn>
                  <a:cxn ang="0">
                    <a:pos x="T4" y="T5"/>
                  </a:cxn>
                </a:cxnLst>
                <a:rect l="0" t="0" r="r" b="b"/>
                <a:pathLst>
                  <a:path w="213" h="52">
                    <a:moveTo>
                      <a:pt x="0" y="0"/>
                    </a:moveTo>
                    <a:lnTo>
                      <a:pt x="0" y="52"/>
                    </a:lnTo>
                    <a:lnTo>
                      <a:pt x="213" y="52"/>
                    </a:lnTo>
                  </a:path>
                </a:pathLst>
              </a:custGeom>
              <a:noFill/>
              <a:ln w="12700"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en-US" sz="1400"/>
              </a:p>
            </p:txBody>
          </p:sp>
          <p:sp>
            <p:nvSpPr>
              <p:cNvPr id="38" name="Freeform 77">
                <a:extLst>
                  <a:ext uri="{FF2B5EF4-FFF2-40B4-BE49-F238E27FC236}">
                    <a16:creationId xmlns:a16="http://schemas.microsoft.com/office/drawing/2014/main" id="{8DEF79D6-D0B3-4E10-97BF-EDCB23230964}"/>
                  </a:ext>
                </a:extLst>
              </p:cNvPr>
              <p:cNvSpPr>
                <a:spLocks/>
              </p:cNvSpPr>
              <p:nvPr/>
            </p:nvSpPr>
            <p:spPr bwMode="auto">
              <a:xfrm>
                <a:off x="3529013" y="5822950"/>
                <a:ext cx="1108075" cy="127000"/>
              </a:xfrm>
              <a:custGeom>
                <a:avLst/>
                <a:gdLst>
                  <a:gd name="T0" fmla="*/ 0 w 698"/>
                  <a:gd name="T1" fmla="*/ 0 h 80"/>
                  <a:gd name="T2" fmla="*/ 0 w 698"/>
                  <a:gd name="T3" fmla="*/ 80 h 80"/>
                  <a:gd name="T4" fmla="*/ 698 w 698"/>
                  <a:gd name="T5" fmla="*/ 80 h 80"/>
                </a:gdLst>
                <a:ahLst/>
                <a:cxnLst>
                  <a:cxn ang="0">
                    <a:pos x="T0" y="T1"/>
                  </a:cxn>
                  <a:cxn ang="0">
                    <a:pos x="T2" y="T3"/>
                  </a:cxn>
                  <a:cxn ang="0">
                    <a:pos x="T4" y="T5"/>
                  </a:cxn>
                </a:cxnLst>
                <a:rect l="0" t="0" r="r" b="b"/>
                <a:pathLst>
                  <a:path w="698" h="80">
                    <a:moveTo>
                      <a:pt x="0" y="0"/>
                    </a:moveTo>
                    <a:lnTo>
                      <a:pt x="0" y="80"/>
                    </a:lnTo>
                    <a:lnTo>
                      <a:pt x="698" y="80"/>
                    </a:lnTo>
                  </a:path>
                </a:pathLst>
              </a:custGeom>
              <a:noFill/>
              <a:ln w="12700"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en-US" sz="1400"/>
              </a:p>
            </p:txBody>
          </p:sp>
          <p:sp>
            <p:nvSpPr>
              <p:cNvPr id="39" name="Freeform 78">
                <a:extLst>
                  <a:ext uri="{FF2B5EF4-FFF2-40B4-BE49-F238E27FC236}">
                    <a16:creationId xmlns:a16="http://schemas.microsoft.com/office/drawing/2014/main" id="{87B7D340-246A-437F-80B2-29F7CA2185EA}"/>
                  </a:ext>
                </a:extLst>
              </p:cNvPr>
              <p:cNvSpPr>
                <a:spLocks/>
              </p:cNvSpPr>
              <p:nvPr/>
            </p:nvSpPr>
            <p:spPr bwMode="auto">
              <a:xfrm>
                <a:off x="3484563" y="5621338"/>
                <a:ext cx="44450" cy="195263"/>
              </a:xfrm>
              <a:custGeom>
                <a:avLst/>
                <a:gdLst>
                  <a:gd name="T0" fmla="*/ 0 w 28"/>
                  <a:gd name="T1" fmla="*/ 0 h 123"/>
                  <a:gd name="T2" fmla="*/ 0 w 28"/>
                  <a:gd name="T3" fmla="*/ 123 h 123"/>
                  <a:gd name="T4" fmla="*/ 28 w 28"/>
                  <a:gd name="T5" fmla="*/ 123 h 123"/>
                </a:gdLst>
                <a:ahLst/>
                <a:cxnLst>
                  <a:cxn ang="0">
                    <a:pos x="T0" y="T1"/>
                  </a:cxn>
                  <a:cxn ang="0">
                    <a:pos x="T2" y="T3"/>
                  </a:cxn>
                  <a:cxn ang="0">
                    <a:pos x="T4" y="T5"/>
                  </a:cxn>
                </a:cxnLst>
                <a:rect l="0" t="0" r="r" b="b"/>
                <a:pathLst>
                  <a:path w="28" h="123">
                    <a:moveTo>
                      <a:pt x="0" y="0"/>
                    </a:moveTo>
                    <a:lnTo>
                      <a:pt x="0" y="123"/>
                    </a:lnTo>
                    <a:lnTo>
                      <a:pt x="28" y="123"/>
                    </a:lnTo>
                  </a:path>
                </a:pathLst>
              </a:custGeom>
              <a:noFill/>
              <a:ln w="12700"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en-US" sz="1400"/>
              </a:p>
            </p:txBody>
          </p:sp>
          <p:sp>
            <p:nvSpPr>
              <p:cNvPr id="40" name="Freeform 79">
                <a:extLst>
                  <a:ext uri="{FF2B5EF4-FFF2-40B4-BE49-F238E27FC236}">
                    <a16:creationId xmlns:a16="http://schemas.microsoft.com/office/drawing/2014/main" id="{B1E78189-2C81-490B-BCF7-A996D104A33E}"/>
                  </a:ext>
                </a:extLst>
              </p:cNvPr>
              <p:cNvSpPr>
                <a:spLocks/>
              </p:cNvSpPr>
              <p:nvPr/>
            </p:nvSpPr>
            <p:spPr bwMode="auto">
              <a:xfrm>
                <a:off x="3403600" y="5235575"/>
                <a:ext cx="80963" cy="379413"/>
              </a:xfrm>
              <a:custGeom>
                <a:avLst/>
                <a:gdLst>
                  <a:gd name="T0" fmla="*/ 0 w 51"/>
                  <a:gd name="T1" fmla="*/ 0 h 239"/>
                  <a:gd name="T2" fmla="*/ 0 w 51"/>
                  <a:gd name="T3" fmla="*/ 239 h 239"/>
                  <a:gd name="T4" fmla="*/ 51 w 51"/>
                  <a:gd name="T5" fmla="*/ 239 h 239"/>
                </a:gdLst>
                <a:ahLst/>
                <a:cxnLst>
                  <a:cxn ang="0">
                    <a:pos x="T0" y="T1"/>
                  </a:cxn>
                  <a:cxn ang="0">
                    <a:pos x="T2" y="T3"/>
                  </a:cxn>
                  <a:cxn ang="0">
                    <a:pos x="T4" y="T5"/>
                  </a:cxn>
                </a:cxnLst>
                <a:rect l="0" t="0" r="r" b="b"/>
                <a:pathLst>
                  <a:path w="51" h="239">
                    <a:moveTo>
                      <a:pt x="0" y="0"/>
                    </a:moveTo>
                    <a:lnTo>
                      <a:pt x="0" y="239"/>
                    </a:lnTo>
                    <a:lnTo>
                      <a:pt x="51" y="239"/>
                    </a:lnTo>
                  </a:path>
                </a:pathLst>
              </a:custGeom>
              <a:noFill/>
              <a:ln w="12700"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en-US" sz="1400"/>
              </a:p>
            </p:txBody>
          </p:sp>
        </p:grpSp>
        <p:grpSp>
          <p:nvGrpSpPr>
            <p:cNvPr id="7" name="Group 6">
              <a:extLst>
                <a:ext uri="{FF2B5EF4-FFF2-40B4-BE49-F238E27FC236}">
                  <a16:creationId xmlns:a16="http://schemas.microsoft.com/office/drawing/2014/main" id="{356C2B95-DA3F-4117-A574-08017BBE4BE6}"/>
                </a:ext>
              </a:extLst>
            </p:cNvPr>
            <p:cNvGrpSpPr/>
            <p:nvPr/>
          </p:nvGrpSpPr>
          <p:grpSpPr>
            <a:xfrm>
              <a:off x="3403600" y="6335713"/>
              <a:ext cx="892175" cy="264322"/>
              <a:chOff x="4041775" y="6335713"/>
              <a:chExt cx="892175" cy="264322"/>
            </a:xfrm>
          </p:grpSpPr>
          <p:sp>
            <p:nvSpPr>
              <p:cNvPr id="8" name="Line 80">
                <a:extLst>
                  <a:ext uri="{FF2B5EF4-FFF2-40B4-BE49-F238E27FC236}">
                    <a16:creationId xmlns:a16="http://schemas.microsoft.com/office/drawing/2014/main" id="{6F130F6A-1BB5-4363-BCF2-EB60935ABE0A}"/>
                  </a:ext>
                </a:extLst>
              </p:cNvPr>
              <p:cNvSpPr>
                <a:spLocks noChangeShapeType="1"/>
              </p:cNvSpPr>
              <p:nvPr/>
            </p:nvSpPr>
            <p:spPr bwMode="auto">
              <a:xfrm>
                <a:off x="4041775" y="6335713"/>
                <a:ext cx="892175" cy="0"/>
              </a:xfrm>
              <a:prstGeom prst="line">
                <a:avLst/>
              </a:prstGeom>
              <a:noFill/>
              <a:ln w="12700" cap="sq">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ctr" anchorCtr="0" compatLnSpc="1">
                <a:prstTxWarp prst="textNoShape">
                  <a:avLst/>
                </a:prstTxWarp>
              </a:bodyPr>
              <a:lstStyle/>
              <a:p>
                <a:endParaRPr lang="en-US" sz="1400"/>
              </a:p>
            </p:txBody>
          </p:sp>
          <p:sp>
            <p:nvSpPr>
              <p:cNvPr id="9" name="Rectangle 83">
                <a:extLst>
                  <a:ext uri="{FF2B5EF4-FFF2-40B4-BE49-F238E27FC236}">
                    <a16:creationId xmlns:a16="http://schemas.microsoft.com/office/drawing/2014/main" id="{A004E09D-81E6-486B-9906-C21B7AFCCF4A}"/>
                  </a:ext>
                </a:extLst>
              </p:cNvPr>
              <p:cNvSpPr>
                <a:spLocks noChangeArrowheads="1"/>
              </p:cNvSpPr>
              <p:nvPr/>
            </p:nvSpPr>
            <p:spPr bwMode="auto">
              <a:xfrm>
                <a:off x="4376521" y="6393653"/>
                <a:ext cx="222686" cy="206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00"/>
                    </a:solidFill>
                    <a:effectLst/>
                    <a:latin typeface="+mn-lt"/>
                  </a:rPr>
                  <a:t>10 SNPs</a:t>
                </a:r>
                <a:endParaRPr kumimoji="0" lang="en-US" altLang="en-US" sz="1400" b="0" i="0" u="none" strike="noStrike" cap="none" normalizeH="0" baseline="0" dirty="0">
                  <a:ln>
                    <a:noFill/>
                  </a:ln>
                  <a:solidFill>
                    <a:schemeClr val="tx1"/>
                  </a:solidFill>
                  <a:effectLst/>
                  <a:latin typeface="+mn-lt"/>
                </a:endParaRPr>
              </a:p>
            </p:txBody>
          </p:sp>
        </p:grpSp>
      </p:grpSp>
      <p:graphicFrame>
        <p:nvGraphicFramePr>
          <p:cNvPr id="79" name="Table 78">
            <a:extLst>
              <a:ext uri="{FF2B5EF4-FFF2-40B4-BE49-F238E27FC236}">
                <a16:creationId xmlns:a16="http://schemas.microsoft.com/office/drawing/2014/main" id="{DEF5500C-371B-464D-90BB-1CD4676C6072}"/>
              </a:ext>
            </a:extLst>
          </p:cNvPr>
          <p:cNvGraphicFramePr>
            <a:graphicFrameLocks noGrp="1"/>
          </p:cNvGraphicFramePr>
          <p:nvPr>
            <p:extLst>
              <p:ext uri="{D42A27DB-BD31-4B8C-83A1-F6EECF244321}">
                <p14:modId xmlns:p14="http://schemas.microsoft.com/office/powerpoint/2010/main" val="945752843"/>
              </p:ext>
            </p:extLst>
          </p:nvPr>
        </p:nvGraphicFramePr>
        <p:xfrm>
          <a:off x="251518" y="1372324"/>
          <a:ext cx="8435282" cy="2465664"/>
        </p:xfrm>
        <a:graphic>
          <a:graphicData uri="http://schemas.openxmlformats.org/drawingml/2006/table">
            <a:tbl>
              <a:tblPr/>
              <a:tblGrid>
                <a:gridCol w="1390523">
                  <a:extLst>
                    <a:ext uri="{9D8B030D-6E8A-4147-A177-3AD203B41FA5}">
                      <a16:colId xmlns:a16="http://schemas.microsoft.com/office/drawing/2014/main" val="2807688746"/>
                    </a:ext>
                  </a:extLst>
                </a:gridCol>
                <a:gridCol w="1599939">
                  <a:extLst>
                    <a:ext uri="{9D8B030D-6E8A-4147-A177-3AD203B41FA5}">
                      <a16:colId xmlns:a16="http://schemas.microsoft.com/office/drawing/2014/main" val="2370495516"/>
                    </a:ext>
                  </a:extLst>
                </a:gridCol>
                <a:gridCol w="1273251">
                  <a:extLst>
                    <a:ext uri="{9D8B030D-6E8A-4147-A177-3AD203B41FA5}">
                      <a16:colId xmlns:a16="http://schemas.microsoft.com/office/drawing/2014/main" val="2342039397"/>
                    </a:ext>
                  </a:extLst>
                </a:gridCol>
                <a:gridCol w="1390523">
                  <a:extLst>
                    <a:ext uri="{9D8B030D-6E8A-4147-A177-3AD203B41FA5}">
                      <a16:colId xmlns:a16="http://schemas.microsoft.com/office/drawing/2014/main" val="3504402381"/>
                    </a:ext>
                  </a:extLst>
                </a:gridCol>
                <a:gridCol w="1390523">
                  <a:extLst>
                    <a:ext uri="{9D8B030D-6E8A-4147-A177-3AD203B41FA5}">
                      <a16:colId xmlns:a16="http://schemas.microsoft.com/office/drawing/2014/main" val="2775772169"/>
                    </a:ext>
                  </a:extLst>
                </a:gridCol>
                <a:gridCol w="1390523">
                  <a:extLst>
                    <a:ext uri="{9D8B030D-6E8A-4147-A177-3AD203B41FA5}">
                      <a16:colId xmlns:a16="http://schemas.microsoft.com/office/drawing/2014/main" val="1220604172"/>
                    </a:ext>
                  </a:extLst>
                </a:gridCol>
              </a:tblGrid>
              <a:tr h="406379">
                <a:tc gridSpan="6">
                  <a:txBody>
                    <a:bodyPr/>
                    <a:lstStyle/>
                    <a:p>
                      <a:pPr algn="ctr" rtl="0" fontAlgn="ctr"/>
                      <a:r>
                        <a:rPr lang="en-US" sz="1400" b="1" i="0" u="none" strike="noStrike" dirty="0">
                          <a:solidFill>
                            <a:srgbClr val="000000"/>
                          </a:solidFill>
                          <a:effectLst/>
                          <a:latin typeface="Times New Roman" panose="02020603050405020304" pitchFamily="18" charset="0"/>
                        </a:rPr>
                        <a:t>Lineage II </a:t>
                      </a:r>
                      <a:r>
                        <a:rPr lang="en-US" sz="1400" b="1" i="1" u="none" strike="noStrike" dirty="0">
                          <a:solidFill>
                            <a:srgbClr val="000000"/>
                          </a:solidFill>
                          <a:effectLst/>
                          <a:latin typeface="Times New Roman" panose="02020603050405020304" pitchFamily="18" charset="0"/>
                        </a:rPr>
                        <a:t>L. monocytogenes</a:t>
                      </a:r>
                      <a:r>
                        <a:rPr lang="en-US" sz="1400" b="1" i="0" u="none" strike="noStrike" dirty="0">
                          <a:solidFill>
                            <a:srgbClr val="000000"/>
                          </a:solidFill>
                          <a:effectLst/>
                          <a:latin typeface="Times New Roman" panose="02020603050405020304" pitchFamily="18" charset="0"/>
                        </a:rPr>
                        <a:t> in a Smoked Fish Facility</a:t>
                      </a:r>
                    </a:p>
                  </a:txBody>
                  <a:tcPr marL="7620" marR="7620" marT="7620"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37131486"/>
                  </a:ext>
                </a:extLst>
              </a:tr>
              <a:tr h="840148">
                <a:tc>
                  <a:txBody>
                    <a:bodyPr/>
                    <a:lstStyle/>
                    <a:p>
                      <a:pPr algn="ctr" rtl="0" fontAlgn="ctr"/>
                      <a:r>
                        <a:rPr lang="en-US" sz="1400" b="1" i="0" u="none" strike="noStrike" dirty="0">
                          <a:solidFill>
                            <a:srgbClr val="000000"/>
                          </a:solidFill>
                          <a:effectLst/>
                          <a:latin typeface="Times New Roman" panose="02020603050405020304" pitchFamily="18" charset="0"/>
                        </a:rPr>
                        <a:t>Sample ID</a:t>
                      </a:r>
                    </a:p>
                  </a:txBody>
                  <a:tcPr marL="7620" marR="7620" marT="7620"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ctr"/>
                      <a:r>
                        <a:rPr lang="en-US" sz="1400" b="1" i="0" u="none" strike="noStrike">
                          <a:solidFill>
                            <a:srgbClr val="000000"/>
                          </a:solidFill>
                          <a:effectLst/>
                          <a:latin typeface="Times New Roman" panose="02020603050405020304" pitchFamily="18" charset="0"/>
                        </a:rPr>
                        <a:t>Culture Result</a:t>
                      </a:r>
                    </a:p>
                  </a:txBody>
                  <a:tcPr marL="7620" marR="7620" marT="7620"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ctr"/>
                      <a:r>
                        <a:rPr lang="en-US" sz="1400" b="1" i="0" u="none" strike="noStrike" dirty="0" err="1">
                          <a:solidFill>
                            <a:srgbClr val="000000"/>
                          </a:solidFill>
                          <a:effectLst/>
                          <a:latin typeface="Times New Roman" panose="02020603050405020304" pitchFamily="18" charset="0"/>
                        </a:rPr>
                        <a:t>Lm</a:t>
                      </a:r>
                      <a:r>
                        <a:rPr lang="en-US" sz="1400" b="1" i="0" u="none" strike="noStrike" dirty="0">
                          <a:solidFill>
                            <a:srgbClr val="000000"/>
                          </a:solidFill>
                          <a:effectLst/>
                          <a:latin typeface="Times New Roman" panose="02020603050405020304" pitchFamily="18" charset="0"/>
                        </a:rPr>
                        <a:t> Abundance (%)</a:t>
                      </a:r>
                    </a:p>
                  </a:txBody>
                  <a:tcPr marL="7620" marR="7620" marT="7620"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ctr"/>
                      <a:r>
                        <a:rPr lang="en-US" sz="1400" b="1" i="0" u="none" strike="noStrike" dirty="0">
                          <a:solidFill>
                            <a:srgbClr val="000000"/>
                          </a:solidFill>
                          <a:effectLst/>
                          <a:latin typeface="Times New Roman" panose="02020603050405020304" pitchFamily="18" charset="0"/>
                        </a:rPr>
                        <a:t># </a:t>
                      </a:r>
                      <a:r>
                        <a:rPr lang="en-US" sz="1400" b="1" i="0" u="none" strike="noStrike" dirty="0" err="1">
                          <a:solidFill>
                            <a:srgbClr val="000000"/>
                          </a:solidFill>
                          <a:effectLst/>
                          <a:latin typeface="Times New Roman" panose="02020603050405020304" pitchFamily="18" charset="0"/>
                        </a:rPr>
                        <a:t>Lm</a:t>
                      </a:r>
                      <a:r>
                        <a:rPr lang="en-US" sz="1400" b="1" i="0" u="none" strike="noStrike" dirty="0">
                          <a:solidFill>
                            <a:srgbClr val="000000"/>
                          </a:solidFill>
                          <a:effectLst/>
                          <a:latin typeface="Times New Roman" panose="02020603050405020304" pitchFamily="18" charset="0"/>
                        </a:rPr>
                        <a:t> reads</a:t>
                      </a:r>
                    </a:p>
                  </a:txBody>
                  <a:tcPr marL="7620" marR="7620" marT="7620"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ctr"/>
                      <a:r>
                        <a:rPr lang="en-US" sz="1400" b="1" i="0" u="none" strike="noStrike" dirty="0">
                          <a:solidFill>
                            <a:srgbClr val="000000"/>
                          </a:solidFill>
                          <a:effectLst/>
                          <a:latin typeface="Times New Roman" panose="02020603050405020304" pitchFamily="18" charset="0"/>
                        </a:rPr>
                        <a:t> Matching  FDA WGS</a:t>
                      </a:r>
                    </a:p>
                  </a:txBody>
                  <a:tcPr marL="7620" marR="7620" marT="7620"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ctr"/>
                      <a:r>
                        <a:rPr lang="en-US" sz="1400" b="1" i="0" u="none" strike="noStrike">
                          <a:solidFill>
                            <a:srgbClr val="000000"/>
                          </a:solidFill>
                          <a:effectLst/>
                          <a:latin typeface="Times New Roman" panose="02020603050405020304" pitchFamily="18" charset="0"/>
                        </a:rPr>
                        <a:t># SNPs</a:t>
                      </a:r>
                    </a:p>
                  </a:txBody>
                  <a:tcPr marL="7620" marR="7620" marT="7620"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072012"/>
                  </a:ext>
                </a:extLst>
              </a:tr>
              <a:tr h="406379">
                <a:tc>
                  <a:txBody>
                    <a:bodyPr/>
                    <a:lstStyle/>
                    <a:p>
                      <a:pPr algn="ctr" rtl="0" fontAlgn="ctr"/>
                      <a:r>
                        <a:rPr lang="en-US" sz="1400" b="0" i="0" u="none" strike="noStrike">
                          <a:solidFill>
                            <a:srgbClr val="000000"/>
                          </a:solidFill>
                          <a:effectLst/>
                          <a:latin typeface="Times New Roman" panose="02020603050405020304" pitchFamily="18" charset="0"/>
                        </a:rPr>
                        <a:t>1038227-77</a:t>
                      </a:r>
                    </a:p>
                  </a:txBody>
                  <a:tcPr marL="7620" marR="7620" marT="7620" marB="0" anchor="ctr">
                    <a:lnL>
                      <a:noFill/>
                    </a:lnL>
                    <a:lnR>
                      <a:noFill/>
                    </a:lnR>
                    <a:lnT w="19050" cap="flat" cmpd="sng" algn="ctr">
                      <a:solidFill>
                        <a:srgbClr val="000000"/>
                      </a:solidFill>
                      <a:prstDash val="solid"/>
                      <a:round/>
                      <a:headEnd type="none" w="med" len="med"/>
                      <a:tailEnd type="none" w="med" len="med"/>
                    </a:lnT>
                    <a:lnB>
                      <a:noFill/>
                    </a:lnB>
                  </a:tcPr>
                </a:tc>
                <a:tc>
                  <a:txBody>
                    <a:bodyPr/>
                    <a:lstStyle/>
                    <a:p>
                      <a:pPr algn="ctr" rtl="0" fontAlgn="ctr"/>
                      <a:r>
                        <a:rPr lang="en-US" sz="1400" b="0" i="0" u="none" strike="noStrike" dirty="0" err="1">
                          <a:solidFill>
                            <a:srgbClr val="000000"/>
                          </a:solidFill>
                          <a:effectLst/>
                          <a:latin typeface="Times New Roman" panose="02020603050405020304" pitchFamily="18" charset="0"/>
                        </a:rPr>
                        <a:t>Lm</a:t>
                      </a:r>
                      <a:endParaRPr lang="en-US" sz="1400" b="0" i="0" u="none" strike="noStrike" dirty="0">
                        <a:solidFill>
                          <a:srgbClr val="000000"/>
                        </a:solidFill>
                        <a:effectLst/>
                        <a:latin typeface="Times New Roman" panose="02020603050405020304" pitchFamily="18" charset="0"/>
                      </a:endParaRPr>
                    </a:p>
                  </a:txBody>
                  <a:tcPr marL="7620" marR="7620" marT="7620" marB="0" anchor="ctr">
                    <a:lnL>
                      <a:noFill/>
                    </a:lnL>
                    <a:lnR>
                      <a:noFill/>
                    </a:lnR>
                    <a:lnT w="19050" cap="flat" cmpd="sng" algn="ctr">
                      <a:solidFill>
                        <a:srgbClr val="000000"/>
                      </a:solidFill>
                      <a:prstDash val="solid"/>
                      <a:round/>
                      <a:headEnd type="none" w="med" len="med"/>
                      <a:tailEnd type="none" w="med" len="med"/>
                    </a:lnT>
                    <a:lnB>
                      <a:noFill/>
                    </a:lnB>
                  </a:tcPr>
                </a:tc>
                <a:tc>
                  <a:txBody>
                    <a:bodyPr/>
                    <a:lstStyle/>
                    <a:p>
                      <a:pPr algn="ctr" rtl="0" fontAlgn="ctr"/>
                      <a:r>
                        <a:rPr lang="en-US" sz="1400" b="0" i="0" u="none" strike="noStrike">
                          <a:solidFill>
                            <a:srgbClr val="000000"/>
                          </a:solidFill>
                          <a:effectLst/>
                          <a:latin typeface="Times New Roman" panose="02020603050405020304" pitchFamily="18" charset="0"/>
                        </a:rPr>
                        <a:t>96.87</a:t>
                      </a:r>
                    </a:p>
                  </a:txBody>
                  <a:tcPr marL="7620" marR="7620" marT="7620" marB="0" anchor="ctr">
                    <a:lnL>
                      <a:noFill/>
                    </a:lnL>
                    <a:lnR>
                      <a:noFill/>
                    </a:lnR>
                    <a:lnT w="19050" cap="flat" cmpd="sng" algn="ctr">
                      <a:solidFill>
                        <a:srgbClr val="000000"/>
                      </a:solidFill>
                      <a:prstDash val="solid"/>
                      <a:round/>
                      <a:headEnd type="none" w="med" len="med"/>
                      <a:tailEnd type="none" w="med" len="med"/>
                    </a:lnT>
                    <a:lnB>
                      <a:noFill/>
                    </a:lnB>
                  </a:tcPr>
                </a:tc>
                <a:tc>
                  <a:txBody>
                    <a:bodyPr/>
                    <a:lstStyle/>
                    <a:p>
                      <a:pPr algn="ctr" rtl="0" fontAlgn="ctr"/>
                      <a:r>
                        <a:rPr lang="en-US" sz="1400" b="0" i="0" u="none" strike="noStrike">
                          <a:solidFill>
                            <a:srgbClr val="000000"/>
                          </a:solidFill>
                          <a:effectLst/>
                          <a:latin typeface="Times New Roman" panose="02020603050405020304" pitchFamily="18" charset="0"/>
                        </a:rPr>
                        <a:t>4,584,941</a:t>
                      </a:r>
                    </a:p>
                  </a:txBody>
                  <a:tcPr marL="7620" marR="7620" marT="7620" marB="0" anchor="ctr">
                    <a:lnL>
                      <a:noFill/>
                    </a:lnL>
                    <a:lnR>
                      <a:noFill/>
                    </a:lnR>
                    <a:lnT w="19050" cap="flat" cmpd="sng" algn="ctr">
                      <a:solidFill>
                        <a:srgbClr val="000000"/>
                      </a:solidFill>
                      <a:prstDash val="solid"/>
                      <a:round/>
                      <a:headEnd type="none" w="med" len="med"/>
                      <a:tailEnd type="none" w="med" len="med"/>
                    </a:lnT>
                    <a:lnB>
                      <a:noFill/>
                    </a:lnB>
                  </a:tcPr>
                </a:tc>
                <a:tc>
                  <a:txBody>
                    <a:bodyPr/>
                    <a:lstStyle/>
                    <a:p>
                      <a:pPr algn="ctr" rtl="0" fontAlgn="ctr"/>
                      <a:r>
                        <a:rPr lang="en-US" sz="1400" b="0" i="0" u="none" strike="noStrike" dirty="0">
                          <a:solidFill>
                            <a:srgbClr val="000000"/>
                          </a:solidFill>
                          <a:effectLst/>
                          <a:latin typeface="Times New Roman" panose="02020603050405020304" pitchFamily="18" charset="0"/>
                        </a:rPr>
                        <a:t>FDA00013453</a:t>
                      </a:r>
                    </a:p>
                  </a:txBody>
                  <a:tcPr marL="7620" marR="7620" marT="7620" marB="0" anchor="ctr">
                    <a:lnL>
                      <a:noFill/>
                    </a:lnL>
                    <a:lnR>
                      <a:noFill/>
                    </a:lnR>
                    <a:lnT w="19050" cap="flat" cmpd="sng" algn="ctr">
                      <a:solidFill>
                        <a:srgbClr val="000000"/>
                      </a:solidFill>
                      <a:prstDash val="solid"/>
                      <a:round/>
                      <a:headEnd type="none" w="med" len="med"/>
                      <a:tailEnd type="none" w="med" len="med"/>
                    </a:lnT>
                    <a:lnB>
                      <a:noFill/>
                    </a:lnB>
                  </a:tcPr>
                </a:tc>
                <a:tc>
                  <a:txBody>
                    <a:bodyPr/>
                    <a:lstStyle/>
                    <a:p>
                      <a:pPr algn="ctr" rtl="0" fontAlgn="ctr"/>
                      <a:r>
                        <a:rPr lang="en-US" sz="1400" b="0" i="0" u="none" strike="noStrike">
                          <a:solidFill>
                            <a:srgbClr val="000000"/>
                          </a:solidFill>
                          <a:effectLst/>
                          <a:latin typeface="Times New Roman" panose="02020603050405020304" pitchFamily="18" charset="0"/>
                        </a:rPr>
                        <a:t>8</a:t>
                      </a:r>
                    </a:p>
                  </a:txBody>
                  <a:tcPr marL="7620" marR="7620" marT="7620" marB="0" anchor="ctr">
                    <a:lnL>
                      <a:noFill/>
                    </a:lnL>
                    <a:lnR>
                      <a:noFill/>
                    </a:lnR>
                    <a:lnT w="190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085598329"/>
                  </a:ext>
                </a:extLst>
              </a:tr>
              <a:tr h="406379">
                <a:tc>
                  <a:txBody>
                    <a:bodyPr/>
                    <a:lstStyle/>
                    <a:p>
                      <a:pPr algn="ctr" rtl="0" fontAlgn="ctr"/>
                      <a:r>
                        <a:rPr lang="en-US" sz="1400" b="0" i="0" u="none" strike="noStrike">
                          <a:solidFill>
                            <a:srgbClr val="000000"/>
                          </a:solidFill>
                          <a:effectLst/>
                          <a:latin typeface="Times New Roman" panose="02020603050405020304" pitchFamily="18" charset="0"/>
                        </a:rPr>
                        <a:t>1038227-73</a:t>
                      </a:r>
                    </a:p>
                  </a:txBody>
                  <a:tcPr marL="7620" marR="7620" marT="7620" marB="0" anchor="ctr">
                    <a:lnL>
                      <a:noFill/>
                    </a:lnL>
                    <a:lnR>
                      <a:noFill/>
                    </a:lnR>
                    <a:lnT>
                      <a:noFill/>
                    </a:lnT>
                    <a:lnB>
                      <a:noFill/>
                    </a:lnB>
                  </a:tcPr>
                </a:tc>
                <a:tc>
                  <a:txBody>
                    <a:bodyPr/>
                    <a:lstStyle/>
                    <a:p>
                      <a:pPr algn="ctr" rtl="0" fontAlgn="ctr"/>
                      <a:r>
                        <a:rPr lang="en-US" sz="1400" b="0" i="0" u="none" strike="noStrike">
                          <a:solidFill>
                            <a:srgbClr val="000000"/>
                          </a:solidFill>
                          <a:effectLst/>
                          <a:latin typeface="Times New Roman" panose="02020603050405020304" pitchFamily="18" charset="0"/>
                        </a:rPr>
                        <a:t>Lm</a:t>
                      </a:r>
                    </a:p>
                  </a:txBody>
                  <a:tcPr marL="7620" marR="7620" marT="7620" marB="0" anchor="ctr">
                    <a:lnL>
                      <a:noFill/>
                    </a:lnL>
                    <a:lnR>
                      <a:noFill/>
                    </a:lnR>
                    <a:lnT>
                      <a:noFill/>
                    </a:lnT>
                    <a:lnB>
                      <a:noFill/>
                    </a:lnB>
                  </a:tcPr>
                </a:tc>
                <a:tc>
                  <a:txBody>
                    <a:bodyPr/>
                    <a:lstStyle/>
                    <a:p>
                      <a:pPr algn="ctr" rtl="0" fontAlgn="ctr"/>
                      <a:r>
                        <a:rPr lang="en-US" sz="1400" b="0" i="0" u="none" strike="noStrike">
                          <a:solidFill>
                            <a:srgbClr val="000000"/>
                          </a:solidFill>
                          <a:effectLst/>
                          <a:latin typeface="Times New Roman" panose="02020603050405020304" pitchFamily="18" charset="0"/>
                        </a:rPr>
                        <a:t>83.12</a:t>
                      </a:r>
                    </a:p>
                  </a:txBody>
                  <a:tcPr marL="7620" marR="7620" marT="7620" marB="0" anchor="ctr">
                    <a:lnL>
                      <a:noFill/>
                    </a:lnL>
                    <a:lnR>
                      <a:noFill/>
                    </a:lnR>
                    <a:lnT>
                      <a:noFill/>
                    </a:lnT>
                    <a:lnB>
                      <a:noFill/>
                    </a:lnB>
                  </a:tcPr>
                </a:tc>
                <a:tc>
                  <a:txBody>
                    <a:bodyPr/>
                    <a:lstStyle/>
                    <a:p>
                      <a:pPr algn="ctr" rtl="0" fontAlgn="ctr"/>
                      <a:r>
                        <a:rPr lang="en-US" sz="1400" b="0" i="0" u="none" strike="noStrike">
                          <a:solidFill>
                            <a:srgbClr val="000000"/>
                          </a:solidFill>
                          <a:effectLst/>
                          <a:latin typeface="Times New Roman" panose="02020603050405020304" pitchFamily="18" charset="0"/>
                        </a:rPr>
                        <a:t>2,693,651</a:t>
                      </a:r>
                    </a:p>
                  </a:txBody>
                  <a:tcPr marL="7620" marR="7620" marT="7620" marB="0" anchor="ctr">
                    <a:lnL>
                      <a:noFill/>
                    </a:lnL>
                    <a:lnR>
                      <a:noFill/>
                    </a:lnR>
                    <a:lnT>
                      <a:noFill/>
                    </a:lnT>
                    <a:lnB>
                      <a:noFill/>
                    </a:lnB>
                  </a:tcPr>
                </a:tc>
                <a:tc>
                  <a:txBody>
                    <a:bodyPr/>
                    <a:lstStyle/>
                    <a:p>
                      <a:pPr algn="ctr" rtl="0" fontAlgn="ctr"/>
                      <a:r>
                        <a:rPr lang="en-US" sz="1400" b="0" i="0" u="none" strike="noStrike">
                          <a:solidFill>
                            <a:srgbClr val="000000"/>
                          </a:solidFill>
                          <a:effectLst/>
                          <a:latin typeface="Times New Roman" panose="02020603050405020304" pitchFamily="18" charset="0"/>
                        </a:rPr>
                        <a:t>FDA00013452</a:t>
                      </a:r>
                    </a:p>
                  </a:txBody>
                  <a:tcPr marL="7620" marR="7620" marT="7620" marB="0" anchor="ctr">
                    <a:lnL>
                      <a:noFill/>
                    </a:lnL>
                    <a:lnR>
                      <a:noFill/>
                    </a:lnR>
                    <a:lnT>
                      <a:noFill/>
                    </a:lnT>
                    <a:lnB>
                      <a:noFill/>
                    </a:lnB>
                  </a:tcPr>
                </a:tc>
                <a:tc>
                  <a:txBody>
                    <a:bodyPr/>
                    <a:lstStyle/>
                    <a:p>
                      <a:pPr algn="ctr" rtl="0" fontAlgn="ctr"/>
                      <a:r>
                        <a:rPr lang="en-US" sz="1400" b="0" i="0" u="none" strike="noStrike">
                          <a:solidFill>
                            <a:srgbClr val="000000"/>
                          </a:solidFill>
                          <a:effectLst/>
                          <a:latin typeface="Times New Roman" panose="02020603050405020304" pitchFamily="18" charset="0"/>
                        </a:rPr>
                        <a:t>3</a:t>
                      </a:r>
                    </a:p>
                  </a:txBody>
                  <a:tcPr marL="7620" marR="7620" marT="7620" marB="0" anchor="ctr">
                    <a:lnL>
                      <a:noFill/>
                    </a:lnL>
                    <a:lnR>
                      <a:noFill/>
                    </a:lnR>
                    <a:lnT>
                      <a:noFill/>
                    </a:lnT>
                    <a:lnB>
                      <a:noFill/>
                    </a:lnB>
                  </a:tcPr>
                </a:tc>
                <a:extLst>
                  <a:ext uri="{0D108BD9-81ED-4DB2-BD59-A6C34878D82A}">
                    <a16:rowId xmlns:a16="http://schemas.microsoft.com/office/drawing/2014/main" val="3431714026"/>
                  </a:ext>
                </a:extLst>
              </a:tr>
              <a:tr h="406379">
                <a:tc>
                  <a:txBody>
                    <a:bodyPr/>
                    <a:lstStyle/>
                    <a:p>
                      <a:pPr algn="ctr" rtl="0" fontAlgn="ctr"/>
                      <a:r>
                        <a:rPr lang="en-US" sz="1400" b="0" i="0" u="none" strike="noStrike">
                          <a:solidFill>
                            <a:srgbClr val="000000"/>
                          </a:solidFill>
                          <a:effectLst/>
                          <a:latin typeface="Times New Roman" panose="02020603050405020304" pitchFamily="18" charset="0"/>
                        </a:rPr>
                        <a:t>1038227-14</a:t>
                      </a:r>
                    </a:p>
                  </a:txBody>
                  <a:tcPr marL="7620" marR="7620" marT="7620" marB="0" anchor="ctr">
                    <a:lnL>
                      <a:noFill/>
                    </a:lnL>
                    <a:lnR>
                      <a:noFill/>
                    </a:lnR>
                    <a:lnT>
                      <a:noFill/>
                    </a:lnT>
                    <a:lnB w="19050" cap="flat" cmpd="sng" algn="ctr">
                      <a:solidFill>
                        <a:srgbClr val="000000"/>
                      </a:solidFill>
                      <a:prstDash val="solid"/>
                      <a:round/>
                      <a:headEnd type="none" w="med" len="med"/>
                      <a:tailEnd type="none" w="med" len="med"/>
                    </a:lnB>
                  </a:tcPr>
                </a:tc>
                <a:tc>
                  <a:txBody>
                    <a:bodyPr/>
                    <a:lstStyle/>
                    <a:p>
                      <a:pPr algn="ctr" rtl="0" fontAlgn="ctr"/>
                      <a:r>
                        <a:rPr lang="en-US" sz="1400" b="0" i="0" u="none" strike="noStrike" dirty="0" err="1">
                          <a:solidFill>
                            <a:srgbClr val="000000"/>
                          </a:solidFill>
                          <a:effectLst/>
                          <a:latin typeface="Times New Roman" panose="02020603050405020304" pitchFamily="18" charset="0"/>
                        </a:rPr>
                        <a:t>Lm</a:t>
                      </a:r>
                      <a:endParaRPr lang="en-US" sz="1400" b="0" i="0" u="none" strike="noStrike" dirty="0">
                        <a:solidFill>
                          <a:srgbClr val="000000"/>
                        </a:solidFill>
                        <a:effectLst/>
                        <a:latin typeface="Times New Roman" panose="02020603050405020304" pitchFamily="18" charset="0"/>
                      </a:endParaRPr>
                    </a:p>
                  </a:txBody>
                  <a:tcPr marL="7620" marR="7620" marT="7620" marB="0" anchor="ctr">
                    <a:lnL>
                      <a:noFill/>
                    </a:lnL>
                    <a:lnR>
                      <a:noFill/>
                    </a:lnR>
                    <a:lnT>
                      <a:noFill/>
                    </a:lnT>
                    <a:lnB w="19050" cap="flat" cmpd="sng" algn="ctr">
                      <a:solidFill>
                        <a:srgbClr val="000000"/>
                      </a:solidFill>
                      <a:prstDash val="solid"/>
                      <a:round/>
                      <a:headEnd type="none" w="med" len="med"/>
                      <a:tailEnd type="none" w="med" len="med"/>
                    </a:lnB>
                  </a:tcPr>
                </a:tc>
                <a:tc>
                  <a:txBody>
                    <a:bodyPr/>
                    <a:lstStyle/>
                    <a:p>
                      <a:pPr algn="ctr" rtl="0" fontAlgn="ctr"/>
                      <a:r>
                        <a:rPr lang="en-US" sz="1400" b="0" i="0" u="none" strike="noStrike" dirty="0">
                          <a:solidFill>
                            <a:srgbClr val="000000"/>
                          </a:solidFill>
                          <a:effectLst/>
                          <a:latin typeface="Times New Roman" panose="02020603050405020304" pitchFamily="18" charset="0"/>
                        </a:rPr>
                        <a:t>72.42</a:t>
                      </a:r>
                    </a:p>
                  </a:txBody>
                  <a:tcPr marL="7620" marR="7620" marT="7620" marB="0" anchor="ctr">
                    <a:lnL>
                      <a:noFill/>
                    </a:lnL>
                    <a:lnR>
                      <a:noFill/>
                    </a:lnR>
                    <a:lnT>
                      <a:noFill/>
                    </a:lnT>
                    <a:lnB w="19050" cap="flat" cmpd="sng" algn="ctr">
                      <a:solidFill>
                        <a:srgbClr val="000000"/>
                      </a:solidFill>
                      <a:prstDash val="solid"/>
                      <a:round/>
                      <a:headEnd type="none" w="med" len="med"/>
                      <a:tailEnd type="none" w="med" len="med"/>
                    </a:lnB>
                  </a:tcPr>
                </a:tc>
                <a:tc>
                  <a:txBody>
                    <a:bodyPr/>
                    <a:lstStyle/>
                    <a:p>
                      <a:pPr algn="ctr" rtl="0" fontAlgn="ctr"/>
                      <a:r>
                        <a:rPr lang="en-US" sz="1400" b="0" i="0" u="none" strike="noStrike">
                          <a:solidFill>
                            <a:srgbClr val="000000"/>
                          </a:solidFill>
                          <a:effectLst/>
                          <a:latin typeface="Times New Roman" panose="02020603050405020304" pitchFamily="18" charset="0"/>
                        </a:rPr>
                        <a:t>1,816,631</a:t>
                      </a:r>
                    </a:p>
                  </a:txBody>
                  <a:tcPr marL="7620" marR="7620" marT="7620" marB="0" anchor="ctr">
                    <a:lnL>
                      <a:noFill/>
                    </a:lnL>
                    <a:lnR>
                      <a:noFill/>
                    </a:lnR>
                    <a:lnT>
                      <a:noFill/>
                    </a:lnT>
                    <a:lnB w="19050" cap="flat" cmpd="sng" algn="ctr">
                      <a:solidFill>
                        <a:srgbClr val="000000"/>
                      </a:solidFill>
                      <a:prstDash val="solid"/>
                      <a:round/>
                      <a:headEnd type="none" w="med" len="med"/>
                      <a:tailEnd type="none" w="med" len="med"/>
                    </a:lnB>
                  </a:tcPr>
                </a:tc>
                <a:tc>
                  <a:txBody>
                    <a:bodyPr/>
                    <a:lstStyle/>
                    <a:p>
                      <a:pPr algn="ctr" rtl="0" fontAlgn="ctr"/>
                      <a:r>
                        <a:rPr lang="en-US" sz="1400" b="0" i="0" u="none" strike="noStrike">
                          <a:solidFill>
                            <a:srgbClr val="000000"/>
                          </a:solidFill>
                          <a:effectLst/>
                          <a:latin typeface="Times New Roman" panose="02020603050405020304" pitchFamily="18" charset="0"/>
                        </a:rPr>
                        <a:t>FDA00013448</a:t>
                      </a:r>
                    </a:p>
                  </a:txBody>
                  <a:tcPr marL="7620" marR="7620" marT="7620" marB="0" anchor="ctr">
                    <a:lnL>
                      <a:noFill/>
                    </a:lnL>
                    <a:lnR>
                      <a:noFill/>
                    </a:lnR>
                    <a:lnT>
                      <a:noFill/>
                    </a:lnT>
                    <a:lnB w="19050" cap="flat" cmpd="sng" algn="ctr">
                      <a:solidFill>
                        <a:srgbClr val="000000"/>
                      </a:solidFill>
                      <a:prstDash val="solid"/>
                      <a:round/>
                      <a:headEnd type="none" w="med" len="med"/>
                      <a:tailEnd type="none" w="med" len="med"/>
                    </a:lnB>
                  </a:tcPr>
                </a:tc>
                <a:tc>
                  <a:txBody>
                    <a:bodyPr/>
                    <a:lstStyle/>
                    <a:p>
                      <a:pPr algn="ctr" rtl="0" fontAlgn="ctr"/>
                      <a:r>
                        <a:rPr lang="en-US" sz="1400" b="0" i="0" u="none" strike="noStrike" dirty="0">
                          <a:solidFill>
                            <a:srgbClr val="000000"/>
                          </a:solidFill>
                          <a:effectLst/>
                          <a:latin typeface="Times New Roman" panose="02020603050405020304" pitchFamily="18" charset="0"/>
                        </a:rPr>
                        <a:t>7</a:t>
                      </a:r>
                    </a:p>
                  </a:txBody>
                  <a:tcPr marL="7620" marR="7620" marT="7620" marB="0" anchor="ctr">
                    <a:lnL>
                      <a:noFill/>
                    </a:lnL>
                    <a:lnR>
                      <a:noFill/>
                    </a:lnR>
                    <a:lnT>
                      <a:noFill/>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71308680"/>
                  </a:ext>
                </a:extLst>
              </a:tr>
            </a:tbl>
          </a:graphicData>
        </a:graphic>
      </p:graphicFrame>
      <p:sp>
        <p:nvSpPr>
          <p:cNvPr id="41" name="TextBox 40">
            <a:extLst>
              <a:ext uri="{FF2B5EF4-FFF2-40B4-BE49-F238E27FC236}">
                <a16:creationId xmlns:a16="http://schemas.microsoft.com/office/drawing/2014/main" id="{822428DE-9BFA-4533-957F-390BF855A6CE}"/>
              </a:ext>
            </a:extLst>
          </p:cNvPr>
          <p:cNvSpPr txBox="1"/>
          <p:nvPr/>
        </p:nvSpPr>
        <p:spPr>
          <a:xfrm>
            <a:off x="7081772" y="4259443"/>
            <a:ext cx="673967" cy="307777"/>
          </a:xfrm>
          <a:prstGeom prst="rect">
            <a:avLst/>
          </a:prstGeom>
          <a:noFill/>
        </p:spPr>
        <p:txBody>
          <a:bodyPr wrap="none" rtlCol="0">
            <a:spAutoFit/>
          </a:bodyPr>
          <a:lstStyle/>
          <a:p>
            <a:r>
              <a:rPr lang="en-US" sz="1400" u="sng" dirty="0"/>
              <a:t>3 SNPs</a:t>
            </a:r>
          </a:p>
        </p:txBody>
      </p:sp>
      <p:sp>
        <p:nvSpPr>
          <p:cNvPr id="42" name="TextBox 41">
            <a:extLst>
              <a:ext uri="{FF2B5EF4-FFF2-40B4-BE49-F238E27FC236}">
                <a16:creationId xmlns:a16="http://schemas.microsoft.com/office/drawing/2014/main" id="{3A43547C-37D5-4872-ABCA-25C950164502}"/>
              </a:ext>
            </a:extLst>
          </p:cNvPr>
          <p:cNvSpPr txBox="1"/>
          <p:nvPr/>
        </p:nvSpPr>
        <p:spPr>
          <a:xfrm>
            <a:off x="5956097" y="4578736"/>
            <a:ext cx="673967" cy="307777"/>
          </a:xfrm>
          <a:prstGeom prst="rect">
            <a:avLst/>
          </a:prstGeom>
          <a:noFill/>
        </p:spPr>
        <p:txBody>
          <a:bodyPr wrap="none" rtlCol="0">
            <a:spAutoFit/>
          </a:bodyPr>
          <a:lstStyle/>
          <a:p>
            <a:r>
              <a:rPr lang="en-US" sz="1400" u="sng" dirty="0"/>
              <a:t>7 SNPs</a:t>
            </a:r>
          </a:p>
        </p:txBody>
      </p:sp>
      <p:sp>
        <p:nvSpPr>
          <p:cNvPr id="43" name="TextBox 42">
            <a:extLst>
              <a:ext uri="{FF2B5EF4-FFF2-40B4-BE49-F238E27FC236}">
                <a16:creationId xmlns:a16="http://schemas.microsoft.com/office/drawing/2014/main" id="{AA10B8FC-1F30-46D9-9C6B-DF103E76DE08}"/>
              </a:ext>
            </a:extLst>
          </p:cNvPr>
          <p:cNvSpPr txBox="1"/>
          <p:nvPr/>
        </p:nvSpPr>
        <p:spPr>
          <a:xfrm>
            <a:off x="6873004" y="5714287"/>
            <a:ext cx="673967" cy="307777"/>
          </a:xfrm>
          <a:prstGeom prst="rect">
            <a:avLst/>
          </a:prstGeom>
          <a:noFill/>
        </p:spPr>
        <p:txBody>
          <a:bodyPr wrap="none" rtlCol="0">
            <a:spAutoFit/>
          </a:bodyPr>
          <a:lstStyle/>
          <a:p>
            <a:r>
              <a:rPr lang="en-US" sz="1400" u="sng" dirty="0"/>
              <a:t>8 SNPs</a:t>
            </a:r>
          </a:p>
        </p:txBody>
      </p:sp>
    </p:spTree>
    <p:extLst>
      <p:ext uri="{BB962C8B-B14F-4D97-AF65-F5344CB8AC3E}">
        <p14:creationId xmlns:p14="http://schemas.microsoft.com/office/powerpoint/2010/main" val="1207707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2" grpId="0"/>
      <p:bldP spid="4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Chart 23">
            <a:extLst>
              <a:ext uri="{FF2B5EF4-FFF2-40B4-BE49-F238E27FC236}">
                <a16:creationId xmlns:a16="http://schemas.microsoft.com/office/drawing/2014/main" id="{932040D8-AAD9-4656-BF41-696447FE77A3}"/>
              </a:ext>
            </a:extLst>
          </p:cNvPr>
          <p:cNvGraphicFramePr>
            <a:graphicFrameLocks noGrp="1"/>
          </p:cNvGraphicFramePr>
          <p:nvPr>
            <p:extLst>
              <p:ext uri="{D42A27DB-BD31-4B8C-83A1-F6EECF244321}">
                <p14:modId xmlns:p14="http://schemas.microsoft.com/office/powerpoint/2010/main" val="3456032364"/>
              </p:ext>
            </p:extLst>
          </p:nvPr>
        </p:nvGraphicFramePr>
        <p:xfrm>
          <a:off x="1071155" y="679269"/>
          <a:ext cx="7525563" cy="5146764"/>
        </p:xfrm>
        <a:graphic>
          <a:graphicData uri="http://schemas.openxmlformats.org/drawingml/2006/chart">
            <c:chart xmlns:c="http://schemas.openxmlformats.org/drawingml/2006/chart" xmlns:r="http://schemas.openxmlformats.org/officeDocument/2006/relationships" r:id="rId3"/>
          </a:graphicData>
        </a:graphic>
      </p:graphicFrame>
      <p:sp>
        <p:nvSpPr>
          <p:cNvPr id="5" name="Title 1">
            <a:extLst>
              <a:ext uri="{FF2B5EF4-FFF2-40B4-BE49-F238E27FC236}">
                <a16:creationId xmlns:a16="http://schemas.microsoft.com/office/drawing/2014/main" id="{E7469FCD-C505-40A5-A73F-F7B602F38A70}"/>
              </a:ext>
            </a:extLst>
          </p:cNvPr>
          <p:cNvSpPr>
            <a:spLocks noGrp="1"/>
          </p:cNvSpPr>
          <p:nvPr>
            <p:ph type="title"/>
          </p:nvPr>
        </p:nvSpPr>
        <p:spPr>
          <a:xfrm>
            <a:off x="228599" y="49504"/>
            <a:ext cx="7762875" cy="711931"/>
          </a:xfrm>
        </p:spPr>
        <p:txBody>
          <a:bodyPr>
            <a:noAutofit/>
          </a:bodyPr>
          <a:lstStyle/>
          <a:p>
            <a:r>
              <a:rPr lang="en-US" sz="2800" dirty="0"/>
              <a:t>Ready-To-Eat Facility Swab Culture enrichments</a:t>
            </a:r>
            <a:br>
              <a:rPr lang="en-US" sz="2800" dirty="0"/>
            </a:br>
            <a:r>
              <a:rPr lang="en-US" sz="2800" dirty="0"/>
              <a:t>Shotgun</a:t>
            </a:r>
          </a:p>
        </p:txBody>
      </p:sp>
      <p:sp>
        <p:nvSpPr>
          <p:cNvPr id="6" name="TextBox 5">
            <a:extLst>
              <a:ext uri="{FF2B5EF4-FFF2-40B4-BE49-F238E27FC236}">
                <a16:creationId xmlns:a16="http://schemas.microsoft.com/office/drawing/2014/main" id="{12D1345F-9414-4139-B274-4F4A07E8F69B}"/>
              </a:ext>
            </a:extLst>
          </p:cNvPr>
          <p:cNvSpPr txBox="1"/>
          <p:nvPr/>
        </p:nvSpPr>
        <p:spPr>
          <a:xfrm>
            <a:off x="3195995" y="5826033"/>
            <a:ext cx="4648200" cy="987987"/>
          </a:xfrm>
          <a:prstGeom prst="rect">
            <a:avLst/>
          </a:prstGeom>
        </p:spPr>
        <p:txBody>
          <a:bodyPr vert="horz" lIns="91440" tIns="45720" rIns="91440" bIns="45720" rtlCol="0" anchor="ctr">
            <a:normAutofit fontScale="92500" lnSpcReduction="20000"/>
          </a:bodyPr>
          <a:lstStyle>
            <a:defPPr>
              <a:defRPr lang="en-US"/>
            </a:defPPr>
            <a:lvl1pPr>
              <a:spcBef>
                <a:spcPct val="0"/>
              </a:spcBef>
              <a:buNone/>
              <a:defRPr>
                <a:solidFill>
                  <a:srgbClr val="007DBA"/>
                </a:solidFill>
                <a:latin typeface="+mj-lt"/>
                <a:ea typeface="+mj-ea"/>
                <a:cs typeface="+mj-cs"/>
              </a:defRPr>
            </a:lvl1pPr>
          </a:lstStyle>
          <a:p>
            <a:pPr marL="285750" indent="-285750">
              <a:buFont typeface="Arial" panose="020B0604020202020204" pitchFamily="34" charset="0"/>
              <a:buChar char="•"/>
            </a:pPr>
            <a:r>
              <a:rPr lang="en-US" dirty="0"/>
              <a:t>32 = the floor</a:t>
            </a:r>
          </a:p>
          <a:p>
            <a:pPr marL="285750" indent="-285750">
              <a:buFont typeface="Arial" panose="020B0604020202020204" pitchFamily="34" charset="0"/>
              <a:buChar char="•"/>
            </a:pPr>
            <a:r>
              <a:rPr lang="en-US" dirty="0"/>
              <a:t>97 = part of slicer</a:t>
            </a:r>
          </a:p>
          <a:p>
            <a:pPr marL="285750" indent="-285750">
              <a:buFont typeface="Arial" panose="020B0604020202020204" pitchFamily="34" charset="0"/>
              <a:buChar char="•"/>
            </a:pPr>
            <a:r>
              <a:rPr lang="en-US" dirty="0"/>
              <a:t>10 = prep table</a:t>
            </a:r>
          </a:p>
          <a:p>
            <a:pPr marL="285750" indent="-285750">
              <a:buFont typeface="Arial" panose="020B0604020202020204" pitchFamily="34" charset="0"/>
              <a:buChar char="•"/>
            </a:pPr>
            <a:r>
              <a:rPr lang="en-US" dirty="0"/>
              <a:t>21 = metal conveyor belt</a:t>
            </a:r>
          </a:p>
        </p:txBody>
      </p:sp>
      <p:sp>
        <p:nvSpPr>
          <p:cNvPr id="26" name="TextBox 25">
            <a:extLst>
              <a:ext uri="{FF2B5EF4-FFF2-40B4-BE49-F238E27FC236}">
                <a16:creationId xmlns:a16="http://schemas.microsoft.com/office/drawing/2014/main" id="{E590DE73-FC5F-45B9-9365-F360C39B151E}"/>
              </a:ext>
            </a:extLst>
          </p:cNvPr>
          <p:cNvSpPr txBox="1"/>
          <p:nvPr/>
        </p:nvSpPr>
        <p:spPr>
          <a:xfrm>
            <a:off x="816634" y="5279657"/>
            <a:ext cx="874150" cy="646331"/>
          </a:xfrm>
          <a:prstGeom prst="rect">
            <a:avLst/>
          </a:prstGeom>
          <a:noFill/>
        </p:spPr>
        <p:txBody>
          <a:bodyPr wrap="none" rtlCol="0">
            <a:spAutoFit/>
          </a:bodyPr>
          <a:lstStyle/>
          <a:p>
            <a:r>
              <a:rPr lang="en-US" dirty="0"/>
              <a:t>Culture</a:t>
            </a:r>
          </a:p>
          <a:p>
            <a:r>
              <a:rPr lang="en-US" dirty="0"/>
              <a:t>Results</a:t>
            </a:r>
          </a:p>
        </p:txBody>
      </p:sp>
      <p:sp>
        <p:nvSpPr>
          <p:cNvPr id="29" name="TextBox 28">
            <a:extLst>
              <a:ext uri="{FF2B5EF4-FFF2-40B4-BE49-F238E27FC236}">
                <a16:creationId xmlns:a16="http://schemas.microsoft.com/office/drawing/2014/main" id="{6FBEBE05-1C7D-4930-BC8E-DC2C1ED0782F}"/>
              </a:ext>
            </a:extLst>
          </p:cNvPr>
          <p:cNvSpPr txBox="1"/>
          <p:nvPr/>
        </p:nvSpPr>
        <p:spPr>
          <a:xfrm>
            <a:off x="224841" y="1192957"/>
            <a:ext cx="942887" cy="369332"/>
          </a:xfrm>
          <a:prstGeom prst="rect">
            <a:avLst/>
          </a:prstGeom>
          <a:noFill/>
        </p:spPr>
        <p:txBody>
          <a:bodyPr wrap="none" rtlCol="0">
            <a:spAutoFit/>
          </a:bodyPr>
          <a:lstStyle/>
          <a:p>
            <a:r>
              <a:rPr lang="en-US" dirty="0"/>
              <a:t>L. mono</a:t>
            </a:r>
          </a:p>
        </p:txBody>
      </p:sp>
      <p:cxnSp>
        <p:nvCxnSpPr>
          <p:cNvPr id="31" name="Straight Arrow Connector 30">
            <a:extLst>
              <a:ext uri="{FF2B5EF4-FFF2-40B4-BE49-F238E27FC236}">
                <a16:creationId xmlns:a16="http://schemas.microsoft.com/office/drawing/2014/main" id="{9EBAA4A2-C875-41C1-8C02-1C6F5E6C1D69}"/>
              </a:ext>
            </a:extLst>
          </p:cNvPr>
          <p:cNvCxnSpPr>
            <a:cxnSpLocks/>
            <a:stCxn id="29" idx="2"/>
          </p:cNvCxnSpPr>
          <p:nvPr/>
        </p:nvCxnSpPr>
        <p:spPr>
          <a:xfrm>
            <a:off x="696285" y="1562289"/>
            <a:ext cx="2579652" cy="329595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3" name="Straight Arrow Connector 32">
            <a:extLst>
              <a:ext uri="{FF2B5EF4-FFF2-40B4-BE49-F238E27FC236}">
                <a16:creationId xmlns:a16="http://schemas.microsoft.com/office/drawing/2014/main" id="{1594E6F9-C4D7-43D2-BDC0-5A82EE715A17}"/>
              </a:ext>
            </a:extLst>
          </p:cNvPr>
          <p:cNvCxnSpPr>
            <a:cxnSpLocks/>
            <a:stCxn id="29" idx="2"/>
          </p:cNvCxnSpPr>
          <p:nvPr/>
        </p:nvCxnSpPr>
        <p:spPr>
          <a:xfrm>
            <a:off x="696285" y="1562289"/>
            <a:ext cx="1837365" cy="347961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12110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71F01-9C78-4AF5-B987-7E027EAD9EDE}"/>
              </a:ext>
            </a:extLst>
          </p:cNvPr>
          <p:cNvSpPr>
            <a:spLocks noGrp="1"/>
          </p:cNvSpPr>
          <p:nvPr>
            <p:ph type="title"/>
          </p:nvPr>
        </p:nvSpPr>
        <p:spPr>
          <a:xfrm>
            <a:off x="457200" y="57366"/>
            <a:ext cx="8229600" cy="1143000"/>
          </a:xfrm>
        </p:spPr>
        <p:txBody>
          <a:bodyPr>
            <a:noAutofit/>
          </a:bodyPr>
          <a:lstStyle/>
          <a:p>
            <a:r>
              <a:rPr lang="en-US" sz="3200" dirty="0"/>
              <a:t>Food/Meal Preparation Facility</a:t>
            </a:r>
            <a:br>
              <a:rPr lang="en-US" sz="3200" dirty="0"/>
            </a:br>
            <a:r>
              <a:rPr lang="en-US" sz="3200" dirty="0"/>
              <a:t>Environmental Swabs (16S)</a:t>
            </a:r>
          </a:p>
        </p:txBody>
      </p:sp>
      <p:graphicFrame>
        <p:nvGraphicFramePr>
          <p:cNvPr id="3" name="Chart 2">
            <a:extLst>
              <a:ext uri="{FF2B5EF4-FFF2-40B4-BE49-F238E27FC236}">
                <a16:creationId xmlns:a16="http://schemas.microsoft.com/office/drawing/2014/main" id="{BCEDA770-B96D-4EA6-8DCA-E7613306AF2A}"/>
              </a:ext>
            </a:extLst>
          </p:cNvPr>
          <p:cNvGraphicFramePr>
            <a:graphicFrameLocks noGrp="1"/>
          </p:cNvGraphicFramePr>
          <p:nvPr>
            <p:extLst>
              <p:ext uri="{D42A27DB-BD31-4B8C-83A1-F6EECF244321}">
                <p14:modId xmlns:p14="http://schemas.microsoft.com/office/powerpoint/2010/main" val="3682457876"/>
              </p:ext>
            </p:extLst>
          </p:nvPr>
        </p:nvGraphicFramePr>
        <p:xfrm>
          <a:off x="457200" y="1267485"/>
          <a:ext cx="8293041" cy="5415454"/>
        </p:xfrm>
        <a:graphic>
          <a:graphicData uri="http://schemas.openxmlformats.org/drawingml/2006/chart">
            <c:chart xmlns:c="http://schemas.openxmlformats.org/drawingml/2006/chart" xmlns:r="http://schemas.openxmlformats.org/officeDocument/2006/relationships" r:id="rId3"/>
          </a:graphicData>
        </a:graphic>
      </p:graphicFrame>
      <p:sp>
        <p:nvSpPr>
          <p:cNvPr id="4" name="Rectangle 3">
            <a:extLst>
              <a:ext uri="{FF2B5EF4-FFF2-40B4-BE49-F238E27FC236}">
                <a16:creationId xmlns:a16="http://schemas.microsoft.com/office/drawing/2014/main" id="{2BE1FBE7-C18E-45EE-BE1E-7113A986C900}"/>
              </a:ext>
            </a:extLst>
          </p:cNvPr>
          <p:cNvSpPr/>
          <p:nvPr/>
        </p:nvSpPr>
        <p:spPr>
          <a:xfrm>
            <a:off x="865102" y="6406192"/>
            <a:ext cx="6772940" cy="407406"/>
          </a:xfrm>
          <a:prstGeom prst="rect">
            <a:avLst/>
          </a:prstGeom>
          <a:solidFill>
            <a:schemeClr val="bg1"/>
          </a:solidFill>
          <a:ln w="190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72E8D87-14DE-4ED6-B2AB-24DB541A9335}"/>
              </a:ext>
            </a:extLst>
          </p:cNvPr>
          <p:cNvSpPr txBox="1"/>
          <p:nvPr/>
        </p:nvSpPr>
        <p:spPr>
          <a:xfrm>
            <a:off x="-9048" y="6219721"/>
            <a:ext cx="874150" cy="646331"/>
          </a:xfrm>
          <a:prstGeom prst="rect">
            <a:avLst/>
          </a:prstGeom>
          <a:noFill/>
        </p:spPr>
        <p:txBody>
          <a:bodyPr wrap="none" rtlCol="0">
            <a:spAutoFit/>
          </a:bodyPr>
          <a:lstStyle/>
          <a:p>
            <a:r>
              <a:rPr lang="en-US" dirty="0"/>
              <a:t>Culture</a:t>
            </a:r>
          </a:p>
          <a:p>
            <a:r>
              <a:rPr lang="en-US" dirty="0"/>
              <a:t>Result</a:t>
            </a:r>
          </a:p>
        </p:txBody>
      </p:sp>
      <p:sp>
        <p:nvSpPr>
          <p:cNvPr id="8" name="TextBox 7">
            <a:extLst>
              <a:ext uri="{FF2B5EF4-FFF2-40B4-BE49-F238E27FC236}">
                <a16:creationId xmlns:a16="http://schemas.microsoft.com/office/drawing/2014/main" id="{728EFE38-1797-4848-8761-2E2102F9D971}"/>
              </a:ext>
            </a:extLst>
          </p:cNvPr>
          <p:cNvSpPr txBox="1"/>
          <p:nvPr/>
        </p:nvSpPr>
        <p:spPr>
          <a:xfrm rot="16200000">
            <a:off x="-446811" y="3261659"/>
            <a:ext cx="1611467" cy="307777"/>
          </a:xfrm>
          <a:prstGeom prst="rect">
            <a:avLst/>
          </a:prstGeom>
          <a:noFill/>
        </p:spPr>
        <p:txBody>
          <a:bodyPr wrap="none" rtlCol="0">
            <a:spAutoFit/>
          </a:bodyPr>
          <a:lstStyle/>
          <a:p>
            <a:r>
              <a:rPr lang="en-US" sz="1400" dirty="0"/>
              <a:t>Percent Abundance</a:t>
            </a:r>
          </a:p>
        </p:txBody>
      </p:sp>
      <p:sp>
        <p:nvSpPr>
          <p:cNvPr id="14" name="Rectangle 13">
            <a:extLst>
              <a:ext uri="{FF2B5EF4-FFF2-40B4-BE49-F238E27FC236}">
                <a16:creationId xmlns:a16="http://schemas.microsoft.com/office/drawing/2014/main" id="{2829F46D-6C7B-44C7-A2CA-0A5EA42A9426}"/>
              </a:ext>
            </a:extLst>
          </p:cNvPr>
          <p:cNvSpPr/>
          <p:nvPr/>
        </p:nvSpPr>
        <p:spPr>
          <a:xfrm>
            <a:off x="964019" y="6103088"/>
            <a:ext cx="2615609" cy="264482"/>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DCD785C-A790-4CCA-9B13-AEDE6ABC0FF8}"/>
              </a:ext>
            </a:extLst>
          </p:cNvPr>
          <p:cNvSpPr/>
          <p:nvPr/>
        </p:nvSpPr>
        <p:spPr>
          <a:xfrm>
            <a:off x="6438015" y="6103428"/>
            <a:ext cx="409353" cy="264482"/>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23995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xit"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14" grpId="0" animBg="1"/>
      <p:bldP spid="1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41E31-49C7-437F-A40C-7F3D055EEA98}"/>
              </a:ext>
            </a:extLst>
          </p:cNvPr>
          <p:cNvSpPr>
            <a:spLocks noGrp="1"/>
          </p:cNvSpPr>
          <p:nvPr>
            <p:ph type="title"/>
          </p:nvPr>
        </p:nvSpPr>
        <p:spPr>
          <a:xfrm>
            <a:off x="0" y="36851"/>
            <a:ext cx="8509103" cy="926020"/>
          </a:xfrm>
        </p:spPr>
        <p:txBody>
          <a:bodyPr>
            <a:normAutofit fontScale="90000"/>
          </a:bodyPr>
          <a:lstStyle/>
          <a:p>
            <a:r>
              <a:rPr lang="en-US" dirty="0"/>
              <a:t>Northeast Food and Feed Laboratory</a:t>
            </a:r>
          </a:p>
        </p:txBody>
      </p:sp>
      <p:sp>
        <p:nvSpPr>
          <p:cNvPr id="5" name="Content Placeholder 4">
            <a:extLst>
              <a:ext uri="{FF2B5EF4-FFF2-40B4-BE49-F238E27FC236}">
                <a16:creationId xmlns:a16="http://schemas.microsoft.com/office/drawing/2014/main" id="{1BBC0570-2F86-4F26-8EAB-E07A85D69CA6}"/>
              </a:ext>
            </a:extLst>
          </p:cNvPr>
          <p:cNvSpPr>
            <a:spLocks noGrp="1"/>
          </p:cNvSpPr>
          <p:nvPr>
            <p:ph idx="1"/>
          </p:nvPr>
        </p:nvSpPr>
        <p:spPr>
          <a:xfrm>
            <a:off x="323850" y="1339913"/>
            <a:ext cx="8509103" cy="4955905"/>
          </a:xfrm>
        </p:spPr>
        <p:txBody>
          <a:bodyPr>
            <a:normAutofit fontScale="92500" lnSpcReduction="10000"/>
          </a:bodyPr>
          <a:lstStyle/>
          <a:p>
            <a:r>
              <a:rPr lang="en-US" dirty="0"/>
              <a:t>8 ORA Food and Feed Laboratories</a:t>
            </a:r>
          </a:p>
          <a:p>
            <a:r>
              <a:rPr lang="en-US" dirty="0"/>
              <a:t>Jamaica Queens NYC</a:t>
            </a:r>
          </a:p>
          <a:p>
            <a:r>
              <a:rPr lang="en-US" dirty="0"/>
              <a:t>90 Microbiologists and Chemists</a:t>
            </a:r>
          </a:p>
          <a:p>
            <a:r>
              <a:rPr lang="en-US" dirty="0"/>
              <a:t>3 Branches: Chemistry I, II &amp; Microbiology</a:t>
            </a:r>
          </a:p>
          <a:p>
            <a:r>
              <a:rPr lang="en-US" sz="2600" dirty="0"/>
              <a:t>Pathogens, pesticides, food additives, mycotoxins, colors, filth, decomposition &amp; heavy metals in foods</a:t>
            </a:r>
          </a:p>
          <a:p>
            <a:r>
              <a:rPr lang="en-US" dirty="0"/>
              <a:t>Specialties:</a:t>
            </a:r>
          </a:p>
          <a:p>
            <a:pPr lvl="1"/>
            <a:r>
              <a:rPr lang="en-US" sz="2000" dirty="0"/>
              <a:t>BSL-3 facility</a:t>
            </a:r>
          </a:p>
          <a:p>
            <a:pPr lvl="1"/>
            <a:r>
              <a:rPr lang="en-US" sz="2000" dirty="0"/>
              <a:t>Marine Toxins Laboratory</a:t>
            </a:r>
          </a:p>
          <a:p>
            <a:pPr lvl="1"/>
            <a:r>
              <a:rPr lang="en-US" sz="2000" dirty="0"/>
              <a:t>Mass Spectrometry Center</a:t>
            </a:r>
          </a:p>
          <a:p>
            <a:pPr lvl="1"/>
            <a:r>
              <a:rPr lang="en-US" sz="2000" dirty="0"/>
              <a:t>Microbiological Bio-clean Room</a:t>
            </a:r>
          </a:p>
          <a:p>
            <a:pPr lvl="1"/>
            <a:r>
              <a:rPr lang="en-US" sz="2000" dirty="0"/>
              <a:t>Counterterrorism toxic chemical and poison analysis</a:t>
            </a:r>
          </a:p>
          <a:p>
            <a:endParaRPr lang="en-US" dirty="0"/>
          </a:p>
          <a:p>
            <a:pPr marL="0" indent="0">
              <a:buNone/>
            </a:pPr>
            <a:endParaRPr lang="en-US" dirty="0"/>
          </a:p>
        </p:txBody>
      </p:sp>
    </p:spTree>
    <p:extLst>
      <p:ext uri="{BB962C8B-B14F-4D97-AF65-F5344CB8AC3E}">
        <p14:creationId xmlns:p14="http://schemas.microsoft.com/office/powerpoint/2010/main" val="16802003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7577B-C0F4-4E7D-A8C7-D352CEDC4348}"/>
              </a:ext>
            </a:extLst>
          </p:cNvPr>
          <p:cNvSpPr>
            <a:spLocks noGrp="1"/>
          </p:cNvSpPr>
          <p:nvPr>
            <p:ph type="title"/>
          </p:nvPr>
        </p:nvSpPr>
        <p:spPr>
          <a:xfrm>
            <a:off x="399706" y="48146"/>
            <a:ext cx="7924800" cy="926020"/>
          </a:xfrm>
        </p:spPr>
        <p:txBody>
          <a:bodyPr>
            <a:noAutofit/>
          </a:bodyPr>
          <a:lstStyle/>
          <a:p>
            <a:r>
              <a:rPr lang="en-US" sz="2800" dirty="0"/>
              <a:t>Antimicrobial Resistance Genes in Cheese Manufacturing Facility Swab Culture Enrichments</a:t>
            </a:r>
          </a:p>
        </p:txBody>
      </p:sp>
      <p:pic>
        <p:nvPicPr>
          <p:cNvPr id="9" name="Picture 8">
            <a:extLst>
              <a:ext uri="{FF2B5EF4-FFF2-40B4-BE49-F238E27FC236}">
                <a16:creationId xmlns:a16="http://schemas.microsoft.com/office/drawing/2014/main" id="{F5DC320C-8B4C-49EE-810B-3F00BA039D5E}"/>
              </a:ext>
            </a:extLst>
          </p:cNvPr>
          <p:cNvPicPr>
            <a:picLocks noChangeAspect="1"/>
          </p:cNvPicPr>
          <p:nvPr/>
        </p:nvPicPr>
        <p:blipFill rotWithShape="1">
          <a:blip r:embed="rId3"/>
          <a:srcRect r="14216"/>
          <a:stretch/>
        </p:blipFill>
        <p:spPr>
          <a:xfrm>
            <a:off x="1316324" y="1170751"/>
            <a:ext cx="6279528" cy="5318595"/>
          </a:xfrm>
          <a:prstGeom prst="rect">
            <a:avLst/>
          </a:prstGeom>
        </p:spPr>
      </p:pic>
    </p:spTree>
    <p:extLst>
      <p:ext uri="{BB962C8B-B14F-4D97-AF65-F5344CB8AC3E}">
        <p14:creationId xmlns:p14="http://schemas.microsoft.com/office/powerpoint/2010/main" val="3603536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71192-C623-4D4F-8ECD-A12E1F030E40}"/>
              </a:ext>
            </a:extLst>
          </p:cNvPr>
          <p:cNvSpPr>
            <a:spLocks noGrp="1"/>
          </p:cNvSpPr>
          <p:nvPr>
            <p:ph type="title"/>
          </p:nvPr>
        </p:nvSpPr>
        <p:spPr>
          <a:xfrm>
            <a:off x="323849" y="40453"/>
            <a:ext cx="8509103" cy="926020"/>
          </a:xfrm>
        </p:spPr>
        <p:txBody>
          <a:bodyPr/>
          <a:lstStyle/>
          <a:p>
            <a:r>
              <a:rPr lang="en-US" dirty="0"/>
              <a:t>Summary</a:t>
            </a:r>
          </a:p>
        </p:txBody>
      </p:sp>
      <p:sp>
        <p:nvSpPr>
          <p:cNvPr id="3" name="Content Placeholder 2">
            <a:extLst>
              <a:ext uri="{FF2B5EF4-FFF2-40B4-BE49-F238E27FC236}">
                <a16:creationId xmlns:a16="http://schemas.microsoft.com/office/drawing/2014/main" id="{798D7B25-9B21-4395-A290-B5CA34E2F954}"/>
              </a:ext>
            </a:extLst>
          </p:cNvPr>
          <p:cNvSpPr>
            <a:spLocks noGrp="1"/>
          </p:cNvSpPr>
          <p:nvPr>
            <p:ph idx="1"/>
          </p:nvPr>
        </p:nvSpPr>
        <p:spPr>
          <a:xfrm>
            <a:off x="323850" y="1044354"/>
            <a:ext cx="8509103" cy="5590564"/>
          </a:xfrm>
        </p:spPr>
        <p:txBody>
          <a:bodyPr>
            <a:normAutofit/>
          </a:bodyPr>
          <a:lstStyle/>
          <a:p>
            <a:r>
              <a:rPr lang="en-US" dirty="0"/>
              <a:t>16S and Shotgun metagenomics can describe</a:t>
            </a:r>
          </a:p>
          <a:p>
            <a:pPr lvl="1"/>
            <a:r>
              <a:rPr lang="en-US" dirty="0"/>
              <a:t>Microbiomes of seafood commodities</a:t>
            </a:r>
          </a:p>
          <a:p>
            <a:pPr lvl="1"/>
            <a:r>
              <a:rPr lang="en-US" dirty="0"/>
              <a:t>Environmental swabs in manufacturing facilities</a:t>
            </a:r>
          </a:p>
          <a:p>
            <a:r>
              <a:rPr lang="en-US" dirty="0"/>
              <a:t>Genome assembly of Shotgun metagenomics</a:t>
            </a:r>
          </a:p>
          <a:p>
            <a:pPr lvl="1"/>
            <a:r>
              <a:rPr lang="en-US" dirty="0"/>
              <a:t>matches with </a:t>
            </a:r>
            <a:r>
              <a:rPr lang="en-US" i="1" dirty="0"/>
              <a:t>L. mono </a:t>
            </a:r>
            <a:r>
              <a:rPr lang="en-US" dirty="0"/>
              <a:t>isolates cultured from environmental swabs</a:t>
            </a:r>
          </a:p>
          <a:p>
            <a:r>
              <a:rPr lang="en-US" dirty="0"/>
              <a:t>Proof of Principle that Metagenomics can work for detecting food pathogens</a:t>
            </a:r>
          </a:p>
          <a:p>
            <a:r>
              <a:rPr lang="en-US" dirty="0"/>
              <a:t>Metagenomics being used as a Culture Independent Screening Tool (CIST)</a:t>
            </a:r>
          </a:p>
          <a:p>
            <a:endParaRPr lang="en-US" dirty="0"/>
          </a:p>
        </p:txBody>
      </p:sp>
    </p:spTree>
    <p:extLst>
      <p:ext uri="{BB962C8B-B14F-4D97-AF65-F5344CB8AC3E}">
        <p14:creationId xmlns:p14="http://schemas.microsoft.com/office/powerpoint/2010/main" val="42249759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273871"/>
            <a:ext cx="8509103" cy="926020"/>
          </a:xfrm>
        </p:spPr>
        <p:txBody>
          <a:bodyPr/>
          <a:lstStyle/>
          <a:p>
            <a:r>
              <a:rPr lang="en-US" dirty="0"/>
              <a:t>Challenges</a:t>
            </a:r>
          </a:p>
        </p:txBody>
      </p:sp>
      <p:sp>
        <p:nvSpPr>
          <p:cNvPr id="3" name="Content Placeholder 2"/>
          <p:cNvSpPr>
            <a:spLocks noGrp="1"/>
          </p:cNvSpPr>
          <p:nvPr>
            <p:ph idx="1"/>
          </p:nvPr>
        </p:nvSpPr>
        <p:spPr>
          <a:xfrm>
            <a:off x="323850" y="1288027"/>
            <a:ext cx="8509103" cy="4464588"/>
          </a:xfrm>
        </p:spPr>
        <p:txBody>
          <a:bodyPr>
            <a:normAutofit lnSpcReduction="10000"/>
          </a:bodyPr>
          <a:lstStyle/>
          <a:p>
            <a:r>
              <a:rPr lang="en-US" dirty="0"/>
              <a:t>DNA extractions (chemical vs beads)</a:t>
            </a:r>
          </a:p>
          <a:p>
            <a:r>
              <a:rPr lang="en-US" dirty="0"/>
              <a:t>Removing DNA derived from Seafood/Plants</a:t>
            </a:r>
          </a:p>
          <a:p>
            <a:r>
              <a:rPr lang="en-US" dirty="0"/>
              <a:t>Distilling Mega Data</a:t>
            </a:r>
          </a:p>
          <a:p>
            <a:pPr lvl="1"/>
            <a:r>
              <a:rPr lang="en-US" dirty="0"/>
              <a:t>What’s important (Artifacts/Noise </a:t>
            </a:r>
            <a:r>
              <a:rPr lang="en-US" i="1" dirty="0"/>
              <a:t>vs</a:t>
            </a:r>
            <a:r>
              <a:rPr lang="en-US" dirty="0"/>
              <a:t> Significance)</a:t>
            </a:r>
          </a:p>
          <a:p>
            <a:r>
              <a:rPr lang="en-US" dirty="0"/>
              <a:t>Expense</a:t>
            </a:r>
          </a:p>
          <a:p>
            <a:r>
              <a:rPr lang="en-US" dirty="0"/>
              <a:t>Identifying Important Trends</a:t>
            </a:r>
          </a:p>
          <a:p>
            <a:r>
              <a:rPr lang="en-US" dirty="0"/>
              <a:t>Bioinformatic pipelines</a:t>
            </a:r>
          </a:p>
          <a:p>
            <a:r>
              <a:rPr lang="en-US" dirty="0"/>
              <a:t>Metagenomic Tools</a:t>
            </a:r>
          </a:p>
        </p:txBody>
      </p:sp>
    </p:spTree>
    <p:extLst>
      <p:ext uri="{BB962C8B-B14F-4D97-AF65-F5344CB8AC3E}">
        <p14:creationId xmlns:p14="http://schemas.microsoft.com/office/powerpoint/2010/main" val="4464012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picture containing outdoor, ground, water, person&#10;&#10;Description generated with very high confidence">
            <a:extLst>
              <a:ext uri="{FF2B5EF4-FFF2-40B4-BE49-F238E27FC236}">
                <a16:creationId xmlns:a16="http://schemas.microsoft.com/office/drawing/2014/main" id="{96622004-D827-46C7-A582-87839B43664F}"/>
              </a:ext>
            </a:extLst>
          </p:cNvPr>
          <p:cNvPicPr>
            <a:picLocks noGrp="1" noChangeAspect="1"/>
          </p:cNvPicPr>
          <p:nvPr>
            <p:ph idx="1"/>
          </p:nvPr>
        </p:nvPicPr>
        <p:blipFill rotWithShape="1">
          <a:blip r:embed="rId3"/>
          <a:srcRect l="10941" r="25393" b="1"/>
          <a:stretch/>
        </p:blipFill>
        <p:spPr>
          <a:xfrm>
            <a:off x="1766434" y="1068869"/>
            <a:ext cx="5336889" cy="4002670"/>
          </a:xfrm>
          <a:prstGeom prst="rect">
            <a:avLst/>
          </a:prstGeom>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9144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D2FE29-47BC-49E0-A657-9C12890DBAA6}"/>
              </a:ext>
            </a:extLst>
          </p:cNvPr>
          <p:cNvSpPr>
            <a:spLocks noGrp="1"/>
          </p:cNvSpPr>
          <p:nvPr>
            <p:ph type="title"/>
          </p:nvPr>
        </p:nvSpPr>
        <p:spPr>
          <a:xfrm>
            <a:off x="461744" y="5335346"/>
            <a:ext cx="7683369" cy="744836"/>
          </a:xfrm>
        </p:spPr>
        <p:txBody>
          <a:bodyPr vert="horz" lIns="91440" tIns="45720" rIns="91440" bIns="45720" rtlCol="0" anchor="ctr">
            <a:normAutofit/>
          </a:bodyPr>
          <a:lstStyle/>
          <a:p>
            <a:pPr defTabSz="914400">
              <a:lnSpc>
                <a:spcPct val="90000"/>
              </a:lnSpc>
            </a:pPr>
            <a:r>
              <a:rPr lang="en-US" sz="3100" dirty="0">
                <a:solidFill>
                  <a:schemeClr val="tx1">
                    <a:lumMod val="85000"/>
                    <a:lumOff val="15000"/>
                  </a:schemeClr>
                </a:solidFill>
              </a:rPr>
              <a:t>Drinking from the data fire hose</a:t>
            </a: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31295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71FD9-B077-4478-9973-B8DD6F1C0806}"/>
              </a:ext>
            </a:extLst>
          </p:cNvPr>
          <p:cNvSpPr>
            <a:spLocks noGrp="1"/>
          </p:cNvSpPr>
          <p:nvPr>
            <p:ph type="title"/>
          </p:nvPr>
        </p:nvSpPr>
        <p:spPr>
          <a:xfrm>
            <a:off x="323849" y="88006"/>
            <a:ext cx="8509103" cy="926020"/>
          </a:xfrm>
        </p:spPr>
        <p:txBody>
          <a:bodyPr/>
          <a:lstStyle/>
          <a:p>
            <a:r>
              <a:rPr lang="en-US" u="sng" dirty="0"/>
              <a:t>Future Directions</a:t>
            </a:r>
          </a:p>
        </p:txBody>
      </p:sp>
      <p:sp>
        <p:nvSpPr>
          <p:cNvPr id="3" name="Content Placeholder 2">
            <a:extLst>
              <a:ext uri="{FF2B5EF4-FFF2-40B4-BE49-F238E27FC236}">
                <a16:creationId xmlns:a16="http://schemas.microsoft.com/office/drawing/2014/main" id="{B667D3C7-3C4F-426C-A3E2-E446AFAD25BA}"/>
              </a:ext>
            </a:extLst>
          </p:cNvPr>
          <p:cNvSpPr>
            <a:spLocks noGrp="1"/>
          </p:cNvSpPr>
          <p:nvPr>
            <p:ph idx="1"/>
          </p:nvPr>
        </p:nvSpPr>
        <p:spPr>
          <a:xfrm>
            <a:off x="323850" y="1222534"/>
            <a:ext cx="8509103" cy="5610826"/>
          </a:xfrm>
        </p:spPr>
        <p:txBody>
          <a:bodyPr>
            <a:normAutofit lnSpcReduction="10000"/>
          </a:bodyPr>
          <a:lstStyle/>
          <a:p>
            <a:r>
              <a:rPr lang="en-US" dirty="0"/>
              <a:t>Explore </a:t>
            </a:r>
            <a:r>
              <a:rPr lang="en-US" dirty="0" err="1"/>
              <a:t>MinION</a:t>
            </a:r>
            <a:r>
              <a:rPr lang="en-US" dirty="0"/>
              <a:t> Technology</a:t>
            </a:r>
          </a:p>
          <a:p>
            <a:pPr lvl="1"/>
            <a:r>
              <a:rPr lang="en-US" dirty="0"/>
              <a:t>Real Time sequencing</a:t>
            </a:r>
          </a:p>
          <a:p>
            <a:pPr lvl="1"/>
            <a:r>
              <a:rPr lang="en-US" dirty="0"/>
              <a:t>Extremely Portable</a:t>
            </a:r>
          </a:p>
          <a:p>
            <a:pPr marL="914400" lvl="2" indent="0">
              <a:buNone/>
            </a:pPr>
            <a:r>
              <a:rPr lang="en-US" dirty="0"/>
              <a:t>(plug into PC)</a:t>
            </a:r>
          </a:p>
          <a:p>
            <a:pPr lvl="1"/>
            <a:r>
              <a:rPr lang="en-US" dirty="0"/>
              <a:t>Speed</a:t>
            </a:r>
          </a:p>
          <a:p>
            <a:pPr lvl="1"/>
            <a:r>
              <a:rPr lang="en-US" dirty="0"/>
              <a:t>Ultra Long Reads</a:t>
            </a:r>
          </a:p>
          <a:p>
            <a:pPr lvl="1"/>
            <a:r>
              <a:rPr lang="en-US" dirty="0"/>
              <a:t>Reusable</a:t>
            </a:r>
          </a:p>
          <a:p>
            <a:pPr marL="457200" lvl="1" indent="0">
              <a:buNone/>
            </a:pPr>
            <a:endParaRPr lang="en-US" sz="1200" dirty="0"/>
          </a:p>
          <a:p>
            <a:r>
              <a:rPr lang="en-US" dirty="0"/>
              <a:t>Speciate seafood samples (Fish Barcoding)</a:t>
            </a:r>
          </a:p>
          <a:p>
            <a:pPr lvl="1"/>
            <a:r>
              <a:rPr lang="en-US" dirty="0"/>
              <a:t>Collaboration with FDA/Forensic Chemistry Center</a:t>
            </a:r>
          </a:p>
          <a:p>
            <a:r>
              <a:rPr lang="en-US" dirty="0"/>
              <a:t>Investigate other food types</a:t>
            </a:r>
          </a:p>
          <a:p>
            <a:r>
              <a:rPr lang="en-US" dirty="0"/>
              <a:t>Investigate more environmental swabs</a:t>
            </a:r>
          </a:p>
          <a:p>
            <a:endParaRPr lang="en-US" dirty="0"/>
          </a:p>
          <a:p>
            <a:endParaRPr lang="en-US" dirty="0"/>
          </a:p>
        </p:txBody>
      </p:sp>
      <p:pic>
        <p:nvPicPr>
          <p:cNvPr id="4" name="Picture 3">
            <a:extLst>
              <a:ext uri="{FF2B5EF4-FFF2-40B4-BE49-F238E27FC236}">
                <a16:creationId xmlns:a16="http://schemas.microsoft.com/office/drawing/2014/main" id="{BD20E644-43E3-42BC-BF9B-1279C13550FB}"/>
              </a:ext>
            </a:extLst>
          </p:cNvPr>
          <p:cNvPicPr>
            <a:picLocks noChangeAspect="1"/>
          </p:cNvPicPr>
          <p:nvPr/>
        </p:nvPicPr>
        <p:blipFill>
          <a:blip r:embed="rId3"/>
          <a:stretch>
            <a:fillRect/>
          </a:stretch>
        </p:blipFill>
        <p:spPr>
          <a:xfrm>
            <a:off x="4698737" y="1725334"/>
            <a:ext cx="3947311" cy="2633307"/>
          </a:xfrm>
          <a:prstGeom prst="rect">
            <a:avLst/>
          </a:prstGeom>
        </p:spPr>
      </p:pic>
    </p:spTree>
    <p:extLst>
      <p:ext uri="{BB962C8B-B14F-4D97-AF65-F5344CB8AC3E}">
        <p14:creationId xmlns:p14="http://schemas.microsoft.com/office/powerpoint/2010/main" val="25838670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5C451-1021-4364-8E29-43BDFCD5B333}"/>
              </a:ext>
            </a:extLst>
          </p:cNvPr>
          <p:cNvSpPr>
            <a:spLocks noGrp="1"/>
          </p:cNvSpPr>
          <p:nvPr>
            <p:ph type="title"/>
          </p:nvPr>
        </p:nvSpPr>
        <p:spPr>
          <a:xfrm>
            <a:off x="457200" y="13390"/>
            <a:ext cx="8229600" cy="1143000"/>
          </a:xfrm>
        </p:spPr>
        <p:txBody>
          <a:bodyPr>
            <a:normAutofit/>
          </a:bodyPr>
          <a:lstStyle/>
          <a:p>
            <a:r>
              <a:rPr lang="en-US" sz="4000" dirty="0"/>
              <a:t>Acknowledgments</a:t>
            </a:r>
          </a:p>
        </p:txBody>
      </p:sp>
      <p:sp>
        <p:nvSpPr>
          <p:cNvPr id="3" name="Content Placeholder 2">
            <a:extLst>
              <a:ext uri="{FF2B5EF4-FFF2-40B4-BE49-F238E27FC236}">
                <a16:creationId xmlns:a16="http://schemas.microsoft.com/office/drawing/2014/main" id="{E2220FA7-4838-49EC-A87D-0E29992E2A86}"/>
              </a:ext>
            </a:extLst>
          </p:cNvPr>
          <p:cNvSpPr>
            <a:spLocks noGrp="1"/>
          </p:cNvSpPr>
          <p:nvPr>
            <p:ph sz="half" idx="1"/>
          </p:nvPr>
        </p:nvSpPr>
        <p:spPr>
          <a:xfrm>
            <a:off x="386864" y="1125416"/>
            <a:ext cx="4038600" cy="5000748"/>
          </a:xfrm>
        </p:spPr>
        <p:txBody>
          <a:bodyPr>
            <a:normAutofit fontScale="70000" lnSpcReduction="20000"/>
          </a:bodyPr>
          <a:lstStyle/>
          <a:p>
            <a:r>
              <a:rPr lang="en-US" sz="3100" u="sng" dirty="0"/>
              <a:t>Chief Scientist Program Funding</a:t>
            </a:r>
          </a:p>
          <a:p>
            <a:endParaRPr lang="en-US" u="sng" dirty="0"/>
          </a:p>
          <a:p>
            <a:pPr marL="292100" indent="-292100">
              <a:lnSpc>
                <a:spcPct val="120000"/>
              </a:lnSpc>
            </a:pPr>
            <a:r>
              <a:rPr lang="en-US" sz="3100" u="sng" dirty="0"/>
              <a:t>CFSAN OARSA, ORS, OAO:</a:t>
            </a:r>
          </a:p>
          <a:p>
            <a:pPr marL="290513" indent="0">
              <a:lnSpc>
                <a:spcPct val="120000"/>
              </a:lnSpc>
              <a:buNone/>
            </a:pPr>
            <a:r>
              <a:rPr lang="en-US" sz="3100" dirty="0"/>
              <a:t>Karen Jarvis</a:t>
            </a:r>
          </a:p>
          <a:p>
            <a:pPr marL="290513" indent="0">
              <a:buNone/>
            </a:pPr>
            <a:r>
              <a:rPr lang="en-US" sz="3100" dirty="0"/>
              <a:t>Andrea Ottesen</a:t>
            </a:r>
          </a:p>
          <a:p>
            <a:pPr marL="290513" indent="0">
              <a:buNone/>
            </a:pPr>
            <a:r>
              <a:rPr lang="en-US" sz="3100" dirty="0"/>
              <a:t>Christopher Grim</a:t>
            </a:r>
          </a:p>
          <a:p>
            <a:pPr marL="290513" indent="0">
              <a:buNone/>
            </a:pPr>
            <a:r>
              <a:rPr lang="en-US" sz="3100" dirty="0"/>
              <a:t>Susan Leonard</a:t>
            </a:r>
          </a:p>
          <a:p>
            <a:pPr marL="290513" indent="0">
              <a:buNone/>
            </a:pPr>
            <a:r>
              <a:rPr lang="en-US" sz="3100" dirty="0"/>
              <a:t>Ruth Timme</a:t>
            </a:r>
          </a:p>
          <a:p>
            <a:pPr marL="290513" indent="0">
              <a:buNone/>
            </a:pPr>
            <a:r>
              <a:rPr lang="en-US" sz="3100" dirty="0"/>
              <a:t>Padmini Ramachandran</a:t>
            </a:r>
          </a:p>
          <a:p>
            <a:pPr marL="290513" indent="0">
              <a:buNone/>
            </a:pPr>
            <a:r>
              <a:rPr lang="en-US" sz="3100" dirty="0"/>
              <a:t>Mark Mammel</a:t>
            </a:r>
          </a:p>
          <a:p>
            <a:pPr marL="290513" indent="0">
              <a:buNone/>
            </a:pPr>
            <a:r>
              <a:rPr lang="en-US" sz="3100" dirty="0"/>
              <a:t>Dave </a:t>
            </a:r>
            <a:r>
              <a:rPr lang="en-US" sz="3100" dirty="0" err="1"/>
              <a:t>Lacher</a:t>
            </a:r>
            <a:endParaRPr lang="en-US" sz="3100" dirty="0"/>
          </a:p>
          <a:p>
            <a:pPr marL="290513" indent="0">
              <a:buNone/>
            </a:pPr>
            <a:r>
              <a:rPr lang="en-US" sz="3100" dirty="0"/>
              <a:t>Jamie Pettengill</a:t>
            </a:r>
          </a:p>
          <a:p>
            <a:pPr marL="290513" indent="0">
              <a:buNone/>
            </a:pPr>
            <a:r>
              <a:rPr lang="en-US" sz="3100" dirty="0"/>
              <a:t>Hugh Rand</a:t>
            </a:r>
          </a:p>
        </p:txBody>
      </p:sp>
      <p:sp>
        <p:nvSpPr>
          <p:cNvPr id="4" name="Content Placeholder 3">
            <a:extLst>
              <a:ext uri="{FF2B5EF4-FFF2-40B4-BE49-F238E27FC236}">
                <a16:creationId xmlns:a16="http://schemas.microsoft.com/office/drawing/2014/main" id="{8A78AC25-3B04-41F2-8D67-1CF4140A8B9F}"/>
              </a:ext>
            </a:extLst>
          </p:cNvPr>
          <p:cNvSpPr>
            <a:spLocks noGrp="1"/>
          </p:cNvSpPr>
          <p:nvPr>
            <p:ph sz="half" idx="2"/>
          </p:nvPr>
        </p:nvSpPr>
        <p:spPr>
          <a:xfrm>
            <a:off x="4648200" y="1198271"/>
            <a:ext cx="4038600" cy="5183074"/>
          </a:xfrm>
        </p:spPr>
        <p:txBody>
          <a:bodyPr>
            <a:normAutofit fontScale="70000" lnSpcReduction="20000"/>
          </a:bodyPr>
          <a:lstStyle/>
          <a:p>
            <a:r>
              <a:rPr lang="en-US" sz="3100" u="sng" dirty="0"/>
              <a:t>CVM:</a:t>
            </a:r>
          </a:p>
          <a:p>
            <a:pPr marL="350838" lvl="1" indent="0">
              <a:buNone/>
            </a:pPr>
            <a:r>
              <a:rPr lang="en-US" sz="3100" dirty="0"/>
              <a:t>Daniel Tadesse</a:t>
            </a:r>
          </a:p>
          <a:p>
            <a:pPr marL="350838" lvl="1" indent="0">
              <a:buNone/>
            </a:pPr>
            <a:r>
              <a:rPr lang="en-US" sz="3100" dirty="0"/>
              <a:t>Errol Strain</a:t>
            </a:r>
          </a:p>
          <a:p>
            <a:pPr marL="457200" lvl="1" indent="0">
              <a:buNone/>
            </a:pPr>
            <a:endParaRPr lang="en-US" sz="2800" dirty="0"/>
          </a:p>
          <a:p>
            <a:r>
              <a:rPr lang="en-US" sz="3100" u="sng" dirty="0"/>
              <a:t>Northeast Food and Feed Laboratory (ORA): </a:t>
            </a:r>
          </a:p>
          <a:p>
            <a:pPr marL="339725" indent="0">
              <a:buNone/>
            </a:pPr>
            <a:r>
              <a:rPr lang="en-US" sz="3100" dirty="0"/>
              <a:t>Brandon Kocurek (ORISE)</a:t>
            </a:r>
          </a:p>
          <a:p>
            <a:pPr marL="339725" indent="0">
              <a:buNone/>
            </a:pPr>
            <a:r>
              <a:rPr lang="en-US" sz="3100" dirty="0"/>
              <a:t>Paul Morin</a:t>
            </a:r>
          </a:p>
          <a:p>
            <a:pPr marL="339725" indent="0">
              <a:buNone/>
            </a:pPr>
            <a:r>
              <a:rPr lang="en-US" sz="3100" dirty="0"/>
              <a:t>Yelena Karaseva</a:t>
            </a:r>
          </a:p>
          <a:p>
            <a:pPr marL="339725" indent="0">
              <a:buNone/>
            </a:pPr>
            <a:r>
              <a:rPr lang="en-US" sz="3100" dirty="0"/>
              <a:t>Kent Hermann</a:t>
            </a:r>
          </a:p>
          <a:p>
            <a:pPr marL="339725" indent="0">
              <a:buNone/>
            </a:pPr>
            <a:r>
              <a:rPr lang="en-US" sz="3100" dirty="0"/>
              <a:t>John Leazer</a:t>
            </a:r>
          </a:p>
          <a:p>
            <a:pPr marL="339725" indent="0">
              <a:buNone/>
            </a:pPr>
            <a:r>
              <a:rPr lang="en-US" sz="3100" dirty="0"/>
              <a:t>NFFL Microbiologists</a:t>
            </a:r>
          </a:p>
          <a:p>
            <a:pPr marL="339725" indent="0">
              <a:buNone/>
            </a:pPr>
            <a:endParaRPr lang="en-US" sz="3100" dirty="0"/>
          </a:p>
          <a:p>
            <a:pPr marL="350838" indent="-350838"/>
            <a:r>
              <a:rPr lang="en-US" sz="3100" u="sng" dirty="0"/>
              <a:t>ORA/ORS/ORCET</a:t>
            </a:r>
          </a:p>
          <a:p>
            <a:endParaRPr lang="en-US" dirty="0"/>
          </a:p>
        </p:txBody>
      </p:sp>
    </p:spTree>
    <p:extLst>
      <p:ext uri="{BB962C8B-B14F-4D97-AF65-F5344CB8AC3E}">
        <p14:creationId xmlns:p14="http://schemas.microsoft.com/office/powerpoint/2010/main" val="34302436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7483A59-784F-4E34-AAB7-23D204D5E082}"/>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511737" y="941663"/>
            <a:ext cx="3240807" cy="3970903"/>
          </a:xfrm>
          <a:prstGeom prst="rect">
            <a:avLst/>
          </a:prstGeom>
        </p:spPr>
      </p:pic>
      <p:pic>
        <p:nvPicPr>
          <p:cNvPr id="6" name="Picture 5">
            <a:extLst>
              <a:ext uri="{FF2B5EF4-FFF2-40B4-BE49-F238E27FC236}">
                <a16:creationId xmlns:a16="http://schemas.microsoft.com/office/drawing/2014/main" id="{683EA4BE-9F91-45DA-AF52-8CCAFF6B49B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802513" y="977774"/>
            <a:ext cx="5246389" cy="3934792"/>
          </a:xfrm>
          <a:prstGeom prst="rect">
            <a:avLst/>
          </a:prstGeom>
        </p:spPr>
      </p:pic>
      <p:pic>
        <p:nvPicPr>
          <p:cNvPr id="4" name="Picture 3">
            <a:extLst>
              <a:ext uri="{FF2B5EF4-FFF2-40B4-BE49-F238E27FC236}">
                <a16:creationId xmlns:a16="http://schemas.microsoft.com/office/drawing/2014/main" id="{C5F5B919-BCFC-409E-8191-7467AADE0974}"/>
              </a:ext>
            </a:extLst>
          </p:cNvPr>
          <p:cNvPicPr>
            <a:picLocks noChangeAspect="1"/>
          </p:cNvPicPr>
          <p:nvPr/>
        </p:nvPicPr>
        <p:blipFill>
          <a:blip r:embed="rId5"/>
          <a:stretch>
            <a:fillRect/>
          </a:stretch>
        </p:blipFill>
        <p:spPr>
          <a:xfrm>
            <a:off x="6097808" y="916950"/>
            <a:ext cx="2951094" cy="3934792"/>
          </a:xfrm>
          <a:prstGeom prst="rect">
            <a:avLst/>
          </a:prstGeom>
        </p:spPr>
      </p:pic>
    </p:spTree>
    <p:extLst>
      <p:ext uri="{BB962C8B-B14F-4D97-AF65-F5344CB8AC3E}">
        <p14:creationId xmlns:p14="http://schemas.microsoft.com/office/powerpoint/2010/main" val="39203340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52F8E-3AB6-4801-9719-41F237189B8E}"/>
              </a:ext>
            </a:extLst>
          </p:cNvPr>
          <p:cNvSpPr>
            <a:spLocks noGrp="1"/>
          </p:cNvSpPr>
          <p:nvPr>
            <p:ph type="title"/>
          </p:nvPr>
        </p:nvSpPr>
        <p:spPr>
          <a:xfrm>
            <a:off x="323849" y="207737"/>
            <a:ext cx="8509103" cy="926020"/>
          </a:xfrm>
        </p:spPr>
        <p:txBody>
          <a:bodyPr>
            <a:normAutofit/>
          </a:bodyPr>
          <a:lstStyle/>
          <a:p>
            <a:r>
              <a:rPr lang="en-US" sz="5400" dirty="0"/>
              <a:t>Join Us</a:t>
            </a:r>
          </a:p>
        </p:txBody>
      </p:sp>
      <p:sp>
        <p:nvSpPr>
          <p:cNvPr id="3" name="Content Placeholder 2">
            <a:extLst>
              <a:ext uri="{FF2B5EF4-FFF2-40B4-BE49-F238E27FC236}">
                <a16:creationId xmlns:a16="http://schemas.microsoft.com/office/drawing/2014/main" id="{5A38975E-867F-43C3-B3B1-F89725151DE2}"/>
              </a:ext>
            </a:extLst>
          </p:cNvPr>
          <p:cNvSpPr>
            <a:spLocks noGrp="1"/>
          </p:cNvSpPr>
          <p:nvPr>
            <p:ph idx="1"/>
          </p:nvPr>
        </p:nvSpPr>
        <p:spPr>
          <a:xfrm>
            <a:off x="323850" y="1436915"/>
            <a:ext cx="8509103" cy="4987636"/>
          </a:xfrm>
        </p:spPr>
        <p:txBody>
          <a:bodyPr>
            <a:normAutofit/>
          </a:bodyPr>
          <a:lstStyle/>
          <a:p>
            <a:r>
              <a:rPr lang="en-US" dirty="0"/>
              <a:t>Twitter Account: </a:t>
            </a:r>
            <a:r>
              <a:rPr lang="en-US" b="1" dirty="0">
                <a:hlinkClick r:id="rId3"/>
              </a:rPr>
              <a:t>@</a:t>
            </a:r>
            <a:r>
              <a:rPr lang="en-US" u="sng" dirty="0" err="1">
                <a:hlinkClick r:id="rId3"/>
              </a:rPr>
              <a:t>metagenometrakr</a:t>
            </a:r>
            <a:endParaRPr lang="en-US" dirty="0"/>
          </a:p>
          <a:p>
            <a:r>
              <a:rPr lang="en-US" dirty="0"/>
              <a:t>Publicly available data at NCBI</a:t>
            </a:r>
          </a:p>
          <a:p>
            <a:pPr lvl="1"/>
            <a:r>
              <a:rPr lang="en-US" dirty="0"/>
              <a:t>Bioproject PRJNA530970</a:t>
            </a:r>
          </a:p>
          <a:p>
            <a:r>
              <a:rPr lang="en-US" dirty="0"/>
              <a:t>Contact Us</a:t>
            </a:r>
          </a:p>
          <a:p>
            <a:pPr lvl="1"/>
            <a:r>
              <a:rPr lang="en-US" dirty="0">
                <a:hlinkClick r:id="rId4"/>
              </a:rPr>
              <a:t>Laura.howard@fda.hhs.gov</a:t>
            </a:r>
            <a:endParaRPr lang="en-US" dirty="0"/>
          </a:p>
          <a:p>
            <a:pPr lvl="1"/>
            <a:endParaRPr lang="en-US" dirty="0"/>
          </a:p>
          <a:p>
            <a:pPr marL="0" indent="0" algn="ctr">
              <a:buNone/>
            </a:pPr>
            <a:r>
              <a:rPr lang="en-US" sz="4800" dirty="0"/>
              <a:t>Thank you!</a:t>
            </a:r>
          </a:p>
        </p:txBody>
      </p:sp>
    </p:spTree>
    <p:extLst>
      <p:ext uri="{BB962C8B-B14F-4D97-AF65-F5344CB8AC3E}">
        <p14:creationId xmlns:p14="http://schemas.microsoft.com/office/powerpoint/2010/main" val="4007773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5F180-476A-4152-A90C-56FD1F1201F1}"/>
              </a:ext>
            </a:extLst>
          </p:cNvPr>
          <p:cNvSpPr>
            <a:spLocks noGrp="1"/>
          </p:cNvSpPr>
          <p:nvPr>
            <p:ph type="title"/>
          </p:nvPr>
        </p:nvSpPr>
        <p:spPr>
          <a:xfrm>
            <a:off x="323849" y="118423"/>
            <a:ext cx="8509103" cy="926020"/>
          </a:xfrm>
        </p:spPr>
        <p:txBody>
          <a:bodyPr/>
          <a:lstStyle/>
          <a:p>
            <a:r>
              <a:rPr lang="en-US" dirty="0"/>
              <a:t>Metagenomics</a:t>
            </a:r>
          </a:p>
        </p:txBody>
      </p:sp>
      <p:sp>
        <p:nvSpPr>
          <p:cNvPr id="3" name="Content Placeholder 2">
            <a:extLst>
              <a:ext uri="{FF2B5EF4-FFF2-40B4-BE49-F238E27FC236}">
                <a16:creationId xmlns:a16="http://schemas.microsoft.com/office/drawing/2014/main" id="{1D56A7D6-9350-49EF-8646-0920D28AE52C}"/>
              </a:ext>
            </a:extLst>
          </p:cNvPr>
          <p:cNvSpPr>
            <a:spLocks noGrp="1"/>
          </p:cNvSpPr>
          <p:nvPr>
            <p:ph idx="1"/>
          </p:nvPr>
        </p:nvSpPr>
        <p:spPr>
          <a:xfrm>
            <a:off x="323850" y="1333119"/>
            <a:ext cx="8509103" cy="4286043"/>
          </a:xfrm>
        </p:spPr>
        <p:txBody>
          <a:bodyPr/>
          <a:lstStyle/>
          <a:p>
            <a:r>
              <a:rPr lang="en-US" dirty="0"/>
              <a:t>Studying the genetic material recovered from foods and environmental swabs</a:t>
            </a:r>
          </a:p>
          <a:p>
            <a:r>
              <a:rPr lang="en-US" dirty="0"/>
              <a:t>Utilize metagenomic sequencing to describe microbiomes of food commodities and environmental swabs</a:t>
            </a:r>
          </a:p>
          <a:p>
            <a:r>
              <a:rPr lang="en-US" dirty="0"/>
              <a:t>Identify foodborne pathogens</a:t>
            </a:r>
          </a:p>
          <a:p>
            <a:r>
              <a:rPr lang="en-US" dirty="0"/>
              <a:t>Understanding why these microbes are there and what are they doing</a:t>
            </a:r>
          </a:p>
        </p:txBody>
      </p:sp>
    </p:spTree>
    <p:extLst>
      <p:ext uri="{BB962C8B-B14F-4D97-AF65-F5344CB8AC3E}">
        <p14:creationId xmlns:p14="http://schemas.microsoft.com/office/powerpoint/2010/main" val="4692877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BE544C-C8DE-469F-B7D9-163AEAF74902}"/>
              </a:ext>
            </a:extLst>
          </p:cNvPr>
          <p:cNvSpPr>
            <a:spLocks noGrp="1"/>
          </p:cNvSpPr>
          <p:nvPr>
            <p:ph type="title"/>
          </p:nvPr>
        </p:nvSpPr>
        <p:spPr>
          <a:xfrm>
            <a:off x="88459" y="174265"/>
            <a:ext cx="8509103" cy="926020"/>
          </a:xfrm>
        </p:spPr>
        <p:txBody>
          <a:bodyPr>
            <a:normAutofit/>
          </a:bodyPr>
          <a:lstStyle/>
          <a:p>
            <a:r>
              <a:rPr lang="en-US" sz="3600" dirty="0"/>
              <a:t>MetagenomeTrakr Pilot Program</a:t>
            </a:r>
          </a:p>
        </p:txBody>
      </p:sp>
      <p:sp>
        <p:nvSpPr>
          <p:cNvPr id="3" name="Content Placeholder 2">
            <a:extLst>
              <a:ext uri="{FF2B5EF4-FFF2-40B4-BE49-F238E27FC236}">
                <a16:creationId xmlns:a16="http://schemas.microsoft.com/office/drawing/2014/main" id="{6E4A06F5-BAAA-4F93-A33B-F8022780D1EF}"/>
              </a:ext>
            </a:extLst>
          </p:cNvPr>
          <p:cNvSpPr>
            <a:spLocks noGrp="1"/>
          </p:cNvSpPr>
          <p:nvPr>
            <p:ph idx="1"/>
          </p:nvPr>
        </p:nvSpPr>
        <p:spPr>
          <a:xfrm>
            <a:off x="323850" y="1131684"/>
            <a:ext cx="8509103" cy="5525148"/>
          </a:xfrm>
        </p:spPr>
        <p:txBody>
          <a:bodyPr>
            <a:normAutofit fontScale="85000" lnSpcReduction="10000"/>
          </a:bodyPr>
          <a:lstStyle/>
          <a:p>
            <a:pPr marL="0" indent="0">
              <a:buNone/>
            </a:pPr>
            <a:r>
              <a:rPr lang="en-US" sz="2600" b="1" u="sng" dirty="0"/>
              <a:t>Multi Center Collaboration</a:t>
            </a:r>
            <a:r>
              <a:rPr lang="en-US" sz="2800" b="1" u="sng" dirty="0"/>
              <a:t>: </a:t>
            </a:r>
          </a:p>
          <a:p>
            <a:pPr marL="625475" indent="-163513">
              <a:buFont typeface="Wingdings" panose="05000000000000000000" pitchFamily="2" charset="2"/>
              <a:buChar char="q"/>
            </a:pPr>
            <a:r>
              <a:rPr lang="en-US" sz="2400" dirty="0"/>
              <a:t> CFSAN, CVM, ORA</a:t>
            </a:r>
          </a:p>
          <a:p>
            <a:pPr marL="0" indent="0">
              <a:buNone/>
            </a:pPr>
            <a:r>
              <a:rPr lang="en-US" sz="2800" b="1" u="sng" dirty="0"/>
              <a:t>Goals</a:t>
            </a:r>
          </a:p>
          <a:p>
            <a:pPr lvl="1">
              <a:buFont typeface="Wingdings" panose="05000000000000000000" pitchFamily="2" charset="2"/>
              <a:buChar char="q"/>
            </a:pPr>
            <a:r>
              <a:rPr lang="en-US" sz="2400" dirty="0"/>
              <a:t>Develop SOPs for metagenomic sequencing of foods and environmental swab culture enrichments</a:t>
            </a:r>
          </a:p>
          <a:p>
            <a:pPr lvl="1">
              <a:buFont typeface="Wingdings" panose="05000000000000000000" pitchFamily="2" charset="2"/>
              <a:buChar char="q"/>
            </a:pPr>
            <a:r>
              <a:rPr lang="en-US" sz="2400" dirty="0"/>
              <a:t>Employ metagenomic sequencing workflows to identify foodborne pathogens</a:t>
            </a:r>
          </a:p>
          <a:p>
            <a:pPr marL="1087438" lvl="2" indent="-284163">
              <a:buFont typeface="Courier New" panose="02070309020205020404" pitchFamily="49" charset="0"/>
              <a:buChar char="o"/>
            </a:pPr>
            <a:r>
              <a:rPr lang="en-US" sz="1800" dirty="0"/>
              <a:t>Develop and test data analysis pipelines</a:t>
            </a:r>
          </a:p>
          <a:p>
            <a:pPr marL="1087438" lvl="2" indent="-284163">
              <a:buFont typeface="Courier New" panose="02070309020205020404" pitchFamily="49" charset="0"/>
              <a:buChar char="o"/>
            </a:pPr>
            <a:r>
              <a:rPr lang="en-US" sz="1800" dirty="0"/>
              <a:t>What sequencing depth is required for positive identification of foodborne pathogens</a:t>
            </a:r>
          </a:p>
          <a:p>
            <a:pPr marL="1087438" lvl="2" indent="-284163">
              <a:buFont typeface="Courier New" panose="02070309020205020404" pitchFamily="49" charset="0"/>
              <a:buChar char="o"/>
            </a:pPr>
            <a:r>
              <a:rPr lang="en-US" sz="1800" dirty="0"/>
              <a:t>What background bacteria are competing with pathogens during culture in the laboratory</a:t>
            </a:r>
          </a:p>
          <a:p>
            <a:pPr marL="971550" lvl="1" indent="-457200">
              <a:buFont typeface="Wingdings" panose="05000000000000000000" pitchFamily="2" charset="2"/>
              <a:buChar char="q"/>
            </a:pPr>
            <a:r>
              <a:rPr lang="en-US" sz="2400" dirty="0"/>
              <a:t>Upload data to NCBI MetagenomeTrakr database</a:t>
            </a:r>
          </a:p>
          <a:p>
            <a:pPr marL="0" indent="0">
              <a:buNone/>
            </a:pPr>
            <a:r>
              <a:rPr lang="en-US" sz="2800" b="1" u="sng" dirty="0"/>
              <a:t>Benefits</a:t>
            </a:r>
          </a:p>
          <a:p>
            <a:pPr lvl="1">
              <a:buFont typeface="Wingdings" panose="05000000000000000000" pitchFamily="2" charset="2"/>
              <a:buChar char="q"/>
            </a:pPr>
            <a:r>
              <a:rPr lang="en-US" sz="2400" dirty="0"/>
              <a:t>Detection of foodborne pathogens before an isolate is available</a:t>
            </a:r>
          </a:p>
          <a:p>
            <a:pPr lvl="1">
              <a:buFont typeface="Wingdings" panose="05000000000000000000" pitchFamily="2" charset="2"/>
              <a:buChar char="q"/>
            </a:pPr>
            <a:r>
              <a:rPr lang="en-US" sz="2400" dirty="0"/>
              <a:t>Detect multiple pathogens in a single sample</a:t>
            </a:r>
          </a:p>
          <a:p>
            <a:pPr lvl="1">
              <a:buFont typeface="Wingdings" panose="05000000000000000000" pitchFamily="2" charset="2"/>
              <a:buChar char="q"/>
            </a:pPr>
            <a:r>
              <a:rPr lang="en-US" sz="2400" dirty="0"/>
              <a:t>Identification of co-enriching bacteria that may hamper pathogen detection</a:t>
            </a:r>
          </a:p>
          <a:p>
            <a:pPr lvl="1">
              <a:buFont typeface="Wingdings" panose="05000000000000000000" pitchFamily="2" charset="2"/>
              <a:buChar char="q"/>
            </a:pPr>
            <a:r>
              <a:rPr lang="en-US" sz="2400" dirty="0"/>
              <a:t>Characterize microbiomes of foods and manufacturing facilities</a:t>
            </a:r>
          </a:p>
        </p:txBody>
      </p:sp>
    </p:spTree>
    <p:extLst>
      <p:ext uri="{BB962C8B-B14F-4D97-AF65-F5344CB8AC3E}">
        <p14:creationId xmlns:p14="http://schemas.microsoft.com/office/powerpoint/2010/main" val="15269356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F6B14-5F7D-4A74-B458-B1FD29416DE9}"/>
              </a:ext>
            </a:extLst>
          </p:cNvPr>
          <p:cNvSpPr>
            <a:spLocks noGrp="1"/>
          </p:cNvSpPr>
          <p:nvPr>
            <p:ph type="title"/>
          </p:nvPr>
        </p:nvSpPr>
        <p:spPr>
          <a:xfrm>
            <a:off x="147680" y="335782"/>
            <a:ext cx="8509103" cy="926020"/>
          </a:xfrm>
        </p:spPr>
        <p:txBody>
          <a:bodyPr/>
          <a:lstStyle/>
          <a:p>
            <a:r>
              <a:rPr lang="en-US" dirty="0"/>
              <a:t>Progress</a:t>
            </a:r>
          </a:p>
        </p:txBody>
      </p:sp>
      <p:sp>
        <p:nvSpPr>
          <p:cNvPr id="3" name="Content Placeholder 2">
            <a:extLst>
              <a:ext uri="{FF2B5EF4-FFF2-40B4-BE49-F238E27FC236}">
                <a16:creationId xmlns:a16="http://schemas.microsoft.com/office/drawing/2014/main" id="{396F84F2-09D5-4395-9ABA-190F80E20687}"/>
              </a:ext>
            </a:extLst>
          </p:cNvPr>
          <p:cNvSpPr>
            <a:spLocks noGrp="1"/>
          </p:cNvSpPr>
          <p:nvPr>
            <p:ph idx="1"/>
          </p:nvPr>
        </p:nvSpPr>
        <p:spPr>
          <a:xfrm>
            <a:off x="317448" y="1376033"/>
            <a:ext cx="8509103" cy="4286043"/>
          </a:xfrm>
        </p:spPr>
        <p:txBody>
          <a:bodyPr>
            <a:normAutofit fontScale="85000" lnSpcReduction="20000"/>
          </a:bodyPr>
          <a:lstStyle/>
          <a:p>
            <a:r>
              <a:rPr lang="en-US" dirty="0"/>
              <a:t>Appointed an ORISE Fellow Brandon Kocurek to work on the project at NFFL</a:t>
            </a:r>
          </a:p>
          <a:p>
            <a:r>
              <a:rPr lang="en-US" dirty="0"/>
              <a:t>Drafted protocols for sample processing, DNA extraction and metagenomic sequencing</a:t>
            </a:r>
          </a:p>
          <a:p>
            <a:r>
              <a:rPr lang="en-US" dirty="0"/>
              <a:t>Collected &gt;1,078 Samples for metagenomics</a:t>
            </a:r>
          </a:p>
          <a:p>
            <a:r>
              <a:rPr lang="en-US" dirty="0"/>
              <a:t>Performed 11 16S rRNA amplicon sequencing runs on 912 samples</a:t>
            </a:r>
          </a:p>
          <a:p>
            <a:pPr lvl="1"/>
            <a:r>
              <a:rPr lang="en-US" dirty="0"/>
              <a:t>757 environmental swab culture enrichments from ~45 firms</a:t>
            </a:r>
          </a:p>
          <a:p>
            <a:pPr lvl="1"/>
            <a:r>
              <a:rPr lang="en-US" dirty="0"/>
              <a:t>155 seafood enrichments (&gt;70 different seafoods)</a:t>
            </a:r>
          </a:p>
          <a:p>
            <a:r>
              <a:rPr lang="en-US" dirty="0"/>
              <a:t>8 Shotgun metagenomics sequencing</a:t>
            </a:r>
          </a:p>
          <a:p>
            <a:pPr lvl="1"/>
            <a:r>
              <a:rPr lang="en-US" dirty="0"/>
              <a:t>52 samples</a:t>
            </a:r>
          </a:p>
        </p:txBody>
      </p:sp>
    </p:spTree>
    <p:extLst>
      <p:ext uri="{BB962C8B-B14F-4D97-AF65-F5344CB8AC3E}">
        <p14:creationId xmlns:p14="http://schemas.microsoft.com/office/powerpoint/2010/main" val="28711488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CC949-E9A2-453D-AECB-B6AE7984F109}"/>
              </a:ext>
            </a:extLst>
          </p:cNvPr>
          <p:cNvSpPr>
            <a:spLocks noGrp="1"/>
          </p:cNvSpPr>
          <p:nvPr>
            <p:ph type="title"/>
          </p:nvPr>
        </p:nvSpPr>
        <p:spPr>
          <a:xfrm>
            <a:off x="323849" y="17839"/>
            <a:ext cx="8509103" cy="926020"/>
          </a:xfrm>
        </p:spPr>
        <p:txBody>
          <a:bodyPr/>
          <a:lstStyle/>
          <a:p>
            <a:r>
              <a:rPr lang="en-US" dirty="0"/>
              <a:t>16S Metagenomics</a:t>
            </a:r>
          </a:p>
        </p:txBody>
      </p:sp>
      <p:sp>
        <p:nvSpPr>
          <p:cNvPr id="3" name="Content Placeholder 2">
            <a:extLst>
              <a:ext uri="{FF2B5EF4-FFF2-40B4-BE49-F238E27FC236}">
                <a16:creationId xmlns:a16="http://schemas.microsoft.com/office/drawing/2014/main" id="{0C86823B-5B59-4ACA-A96A-54D3A3479B08}"/>
              </a:ext>
            </a:extLst>
          </p:cNvPr>
          <p:cNvSpPr>
            <a:spLocks noGrp="1"/>
          </p:cNvSpPr>
          <p:nvPr>
            <p:ph idx="1"/>
          </p:nvPr>
        </p:nvSpPr>
        <p:spPr>
          <a:xfrm>
            <a:off x="323850" y="1024129"/>
            <a:ext cx="8509103" cy="5271690"/>
          </a:xfrm>
        </p:spPr>
        <p:txBody>
          <a:bodyPr>
            <a:normAutofit fontScale="85000" lnSpcReduction="20000"/>
          </a:bodyPr>
          <a:lstStyle/>
          <a:p>
            <a:r>
              <a:rPr lang="en-US" dirty="0"/>
              <a:t>Targeted sequence of a single 16S rRNA gene</a:t>
            </a:r>
          </a:p>
          <a:p>
            <a:pPr marL="0" indent="0">
              <a:buNone/>
            </a:pPr>
            <a:endParaRPr lang="en-US" dirty="0"/>
          </a:p>
          <a:p>
            <a:r>
              <a:rPr lang="en-US" u="sng" dirty="0"/>
              <a:t>Pros</a:t>
            </a:r>
          </a:p>
          <a:p>
            <a:pPr lvl="1"/>
            <a:r>
              <a:rPr lang="en-US" dirty="0"/>
              <a:t>High volume of samples (96 samples/run)</a:t>
            </a:r>
          </a:p>
          <a:p>
            <a:pPr lvl="1"/>
            <a:r>
              <a:rPr lang="en-US" dirty="0"/>
              <a:t>Inexpensive ($/sample)</a:t>
            </a:r>
          </a:p>
          <a:p>
            <a:pPr lvl="1"/>
            <a:r>
              <a:rPr lang="en-US" dirty="0"/>
              <a:t>Specific targeted 16S amplicon</a:t>
            </a:r>
          </a:p>
          <a:p>
            <a:pPr lvl="1"/>
            <a:r>
              <a:rPr lang="en-US" dirty="0"/>
              <a:t>Great snapshot of bacterial genera in sample (taxonomy diversity)</a:t>
            </a:r>
          </a:p>
          <a:p>
            <a:r>
              <a:rPr lang="en-US" u="sng" dirty="0"/>
              <a:t>Cons</a:t>
            </a:r>
          </a:p>
          <a:p>
            <a:pPr lvl="1"/>
            <a:r>
              <a:rPr lang="en-US" dirty="0"/>
              <a:t>Lower depth of coverage</a:t>
            </a:r>
          </a:p>
          <a:p>
            <a:pPr lvl="1"/>
            <a:r>
              <a:rPr lang="en-US" dirty="0"/>
              <a:t>Difficult to obtain strain identification (lower resolution)</a:t>
            </a:r>
          </a:p>
          <a:p>
            <a:pPr lvl="1"/>
            <a:r>
              <a:rPr lang="en-US" dirty="0"/>
              <a:t>Primer choice can cause some bias</a:t>
            </a:r>
          </a:p>
          <a:p>
            <a:pPr lvl="1"/>
            <a:r>
              <a:rPr lang="en-US" dirty="0"/>
              <a:t>No viral, AMR or plasmid identification</a:t>
            </a:r>
          </a:p>
          <a:p>
            <a:pPr lvl="1"/>
            <a:r>
              <a:rPr lang="en-US" dirty="0"/>
              <a:t>No eukaryote identification</a:t>
            </a:r>
          </a:p>
          <a:p>
            <a:pPr lvl="1"/>
            <a:endParaRPr lang="en-US" dirty="0"/>
          </a:p>
          <a:p>
            <a:pPr lvl="1"/>
            <a:endParaRPr lang="en-US" dirty="0"/>
          </a:p>
          <a:p>
            <a:endParaRPr lang="en-US" dirty="0"/>
          </a:p>
        </p:txBody>
      </p:sp>
    </p:spTree>
    <p:extLst>
      <p:ext uri="{BB962C8B-B14F-4D97-AF65-F5344CB8AC3E}">
        <p14:creationId xmlns:p14="http://schemas.microsoft.com/office/powerpoint/2010/main" val="14197846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CC949-E9A2-453D-AECB-B6AE7984F109}"/>
              </a:ext>
            </a:extLst>
          </p:cNvPr>
          <p:cNvSpPr>
            <a:spLocks noGrp="1"/>
          </p:cNvSpPr>
          <p:nvPr>
            <p:ph type="title"/>
          </p:nvPr>
        </p:nvSpPr>
        <p:spPr>
          <a:xfrm>
            <a:off x="323849" y="17839"/>
            <a:ext cx="8509103" cy="926020"/>
          </a:xfrm>
        </p:spPr>
        <p:txBody>
          <a:bodyPr/>
          <a:lstStyle/>
          <a:p>
            <a:r>
              <a:rPr lang="en-US" dirty="0"/>
              <a:t>Shotgun Metagenomics</a:t>
            </a:r>
          </a:p>
        </p:txBody>
      </p:sp>
      <p:sp>
        <p:nvSpPr>
          <p:cNvPr id="3" name="Content Placeholder 2">
            <a:extLst>
              <a:ext uri="{FF2B5EF4-FFF2-40B4-BE49-F238E27FC236}">
                <a16:creationId xmlns:a16="http://schemas.microsoft.com/office/drawing/2014/main" id="{0C86823B-5B59-4ACA-A96A-54D3A3479B08}"/>
              </a:ext>
            </a:extLst>
          </p:cNvPr>
          <p:cNvSpPr>
            <a:spLocks noGrp="1"/>
          </p:cNvSpPr>
          <p:nvPr>
            <p:ph idx="1"/>
          </p:nvPr>
        </p:nvSpPr>
        <p:spPr>
          <a:xfrm>
            <a:off x="323850" y="1024129"/>
            <a:ext cx="8509103" cy="5271690"/>
          </a:xfrm>
        </p:spPr>
        <p:txBody>
          <a:bodyPr>
            <a:normAutofit/>
          </a:bodyPr>
          <a:lstStyle/>
          <a:p>
            <a:r>
              <a:rPr lang="en-US" u="sng" dirty="0"/>
              <a:t>Pros</a:t>
            </a:r>
          </a:p>
          <a:p>
            <a:pPr lvl="1"/>
            <a:r>
              <a:rPr lang="en-US" dirty="0"/>
              <a:t>High Depth of  coverage (higher resolution)</a:t>
            </a:r>
          </a:p>
          <a:p>
            <a:pPr lvl="1"/>
            <a:r>
              <a:rPr lang="en-US" dirty="0"/>
              <a:t>Can assemble genomes (contigs)</a:t>
            </a:r>
          </a:p>
          <a:p>
            <a:pPr lvl="1"/>
            <a:r>
              <a:rPr lang="en-US" dirty="0"/>
              <a:t>Can identify at the strain level</a:t>
            </a:r>
          </a:p>
          <a:p>
            <a:pPr lvl="1"/>
            <a:r>
              <a:rPr lang="en-US" dirty="0"/>
              <a:t>Identify viral, plasmid, AMR</a:t>
            </a:r>
          </a:p>
          <a:p>
            <a:r>
              <a:rPr lang="en-US" u="sng" dirty="0"/>
              <a:t>Cons</a:t>
            </a:r>
          </a:p>
          <a:p>
            <a:pPr lvl="1"/>
            <a:r>
              <a:rPr lang="en-US" dirty="0"/>
              <a:t>Fewer samples/run (6-8 samples)</a:t>
            </a:r>
          </a:p>
          <a:p>
            <a:pPr lvl="1"/>
            <a:r>
              <a:rPr lang="en-US" dirty="0"/>
              <a:t>More expensive ($$$/sample)</a:t>
            </a:r>
          </a:p>
          <a:p>
            <a:pPr lvl="1"/>
            <a:endParaRPr lang="en-US" dirty="0"/>
          </a:p>
          <a:p>
            <a:pPr lvl="1"/>
            <a:endParaRPr lang="en-US" dirty="0"/>
          </a:p>
          <a:p>
            <a:endParaRPr lang="en-US" dirty="0"/>
          </a:p>
        </p:txBody>
      </p:sp>
    </p:spTree>
    <p:extLst>
      <p:ext uri="{BB962C8B-B14F-4D97-AF65-F5344CB8AC3E}">
        <p14:creationId xmlns:p14="http://schemas.microsoft.com/office/powerpoint/2010/main" val="30795699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8F4591-D3DE-4681-AED9-1AA6DE388B81}"/>
              </a:ext>
            </a:extLst>
          </p:cNvPr>
          <p:cNvSpPr>
            <a:spLocks noGrp="1"/>
          </p:cNvSpPr>
          <p:nvPr>
            <p:ph type="title"/>
          </p:nvPr>
        </p:nvSpPr>
        <p:spPr/>
        <p:txBody>
          <a:bodyPr/>
          <a:lstStyle/>
          <a:p>
            <a:r>
              <a:rPr lang="en-US" dirty="0"/>
              <a:t>Metagenomics Price Comparison</a:t>
            </a:r>
          </a:p>
        </p:txBody>
      </p:sp>
      <p:sp>
        <p:nvSpPr>
          <p:cNvPr id="3" name="Text Placeholder 2">
            <a:extLst>
              <a:ext uri="{FF2B5EF4-FFF2-40B4-BE49-F238E27FC236}">
                <a16:creationId xmlns:a16="http://schemas.microsoft.com/office/drawing/2014/main" id="{1375E333-80A8-48D0-93CE-1529FE4666D2}"/>
              </a:ext>
            </a:extLst>
          </p:cNvPr>
          <p:cNvSpPr>
            <a:spLocks noGrp="1"/>
          </p:cNvSpPr>
          <p:nvPr>
            <p:ph type="body" idx="1"/>
          </p:nvPr>
        </p:nvSpPr>
        <p:spPr/>
        <p:txBody>
          <a:bodyPr/>
          <a:lstStyle/>
          <a:p>
            <a:pPr algn="ctr"/>
            <a:r>
              <a:rPr lang="en-US" dirty="0"/>
              <a:t>16S Metagenomics</a:t>
            </a:r>
          </a:p>
        </p:txBody>
      </p:sp>
      <p:sp>
        <p:nvSpPr>
          <p:cNvPr id="4" name="Content Placeholder 3">
            <a:extLst>
              <a:ext uri="{FF2B5EF4-FFF2-40B4-BE49-F238E27FC236}">
                <a16:creationId xmlns:a16="http://schemas.microsoft.com/office/drawing/2014/main" id="{5B8C81E0-7FAD-4ACC-A3B8-6BDE571E3F89}"/>
              </a:ext>
            </a:extLst>
          </p:cNvPr>
          <p:cNvSpPr>
            <a:spLocks noGrp="1"/>
          </p:cNvSpPr>
          <p:nvPr>
            <p:ph sz="half" idx="2"/>
          </p:nvPr>
        </p:nvSpPr>
        <p:spPr>
          <a:xfrm>
            <a:off x="457199" y="2174875"/>
            <a:ext cx="4383741" cy="3951288"/>
          </a:xfrm>
        </p:spPr>
        <p:txBody>
          <a:bodyPr>
            <a:normAutofit fontScale="62500" lnSpcReduction="20000"/>
          </a:bodyPr>
          <a:lstStyle/>
          <a:p>
            <a:pPr algn="ctr"/>
            <a:endParaRPr lang="en-US" sz="3600" dirty="0"/>
          </a:p>
          <a:p>
            <a:pPr algn="ctr"/>
            <a:r>
              <a:rPr lang="en-US" sz="5100" dirty="0"/>
              <a:t>Approximate cost $3,117/run </a:t>
            </a:r>
          </a:p>
          <a:p>
            <a:pPr algn="ctr"/>
            <a:r>
              <a:rPr lang="en-US" sz="5100" dirty="0"/>
              <a:t>$32.50/ sample based on a 96 well run</a:t>
            </a:r>
          </a:p>
        </p:txBody>
      </p:sp>
      <p:sp>
        <p:nvSpPr>
          <p:cNvPr id="5" name="Text Placeholder 4">
            <a:extLst>
              <a:ext uri="{FF2B5EF4-FFF2-40B4-BE49-F238E27FC236}">
                <a16:creationId xmlns:a16="http://schemas.microsoft.com/office/drawing/2014/main" id="{ECAA4C59-644D-4816-BD6F-BF8FBCDE8B09}"/>
              </a:ext>
            </a:extLst>
          </p:cNvPr>
          <p:cNvSpPr>
            <a:spLocks noGrp="1"/>
          </p:cNvSpPr>
          <p:nvPr>
            <p:ph type="body" sz="quarter" idx="3"/>
          </p:nvPr>
        </p:nvSpPr>
        <p:spPr/>
        <p:txBody>
          <a:bodyPr/>
          <a:lstStyle/>
          <a:p>
            <a:pPr algn="ctr"/>
            <a:r>
              <a:rPr lang="en-US" dirty="0"/>
              <a:t>Shotgun Metagenomics</a:t>
            </a:r>
          </a:p>
        </p:txBody>
      </p:sp>
      <p:sp>
        <p:nvSpPr>
          <p:cNvPr id="6" name="Content Placeholder 5">
            <a:extLst>
              <a:ext uri="{FF2B5EF4-FFF2-40B4-BE49-F238E27FC236}">
                <a16:creationId xmlns:a16="http://schemas.microsoft.com/office/drawing/2014/main" id="{56D06BC2-D7B5-42C6-B7D8-9909D4BE77BC}"/>
              </a:ext>
            </a:extLst>
          </p:cNvPr>
          <p:cNvSpPr>
            <a:spLocks noGrp="1"/>
          </p:cNvSpPr>
          <p:nvPr>
            <p:ph sz="quarter" idx="4"/>
          </p:nvPr>
        </p:nvSpPr>
        <p:spPr>
          <a:xfrm>
            <a:off x="4645025" y="2174875"/>
            <a:ext cx="4041775" cy="3951288"/>
          </a:xfrm>
        </p:spPr>
        <p:txBody>
          <a:bodyPr>
            <a:normAutofit fontScale="62500" lnSpcReduction="20000"/>
          </a:bodyPr>
          <a:lstStyle/>
          <a:p>
            <a:pPr algn="ctr"/>
            <a:endParaRPr lang="en-US" sz="4600" dirty="0"/>
          </a:p>
          <a:p>
            <a:pPr algn="ctr"/>
            <a:r>
              <a:rPr lang="en-US" sz="5100" dirty="0"/>
              <a:t>Approximate cost $1757/run</a:t>
            </a:r>
          </a:p>
          <a:p>
            <a:pPr algn="ctr"/>
            <a:r>
              <a:rPr lang="en-US" sz="5100" dirty="0"/>
              <a:t>$220/sample based on a 8 sample run </a:t>
            </a:r>
          </a:p>
          <a:p>
            <a:pPr algn="ctr"/>
            <a:endParaRPr lang="en-US" sz="3200" dirty="0"/>
          </a:p>
          <a:p>
            <a:pPr algn="ctr"/>
            <a:r>
              <a:rPr lang="en-US" sz="3200" dirty="0"/>
              <a:t>Not including cost of instrumentation; MiSeq, Qubit, </a:t>
            </a:r>
            <a:r>
              <a:rPr lang="en-US" sz="3200" dirty="0" err="1"/>
              <a:t>thermalcycler</a:t>
            </a:r>
            <a:r>
              <a:rPr lang="en-US" sz="3200" dirty="0"/>
              <a:t>, Vortex Genie and Magnetic rack </a:t>
            </a:r>
          </a:p>
        </p:txBody>
      </p:sp>
    </p:spTree>
    <p:extLst>
      <p:ext uri="{BB962C8B-B14F-4D97-AF65-F5344CB8AC3E}">
        <p14:creationId xmlns:p14="http://schemas.microsoft.com/office/powerpoint/2010/main" val="5759610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671D7A26-C43D-4DA2-AF74-E779F4AA125D}"/>
</file>

<file path=customXml/itemProps2.xml><?xml version="1.0" encoding="utf-8"?>
<ds:datastoreItem xmlns:ds="http://schemas.openxmlformats.org/officeDocument/2006/customXml" ds:itemID="{DE8C87FE-BCB5-42E4-A5B4-10456D14A07C}"/>
</file>

<file path=customXml/itemProps3.xml><?xml version="1.0" encoding="utf-8"?>
<ds:datastoreItem xmlns:ds="http://schemas.openxmlformats.org/officeDocument/2006/customXml" ds:itemID="{B24201C6-F008-4E3E-872E-63284A27A82C}"/>
</file>

<file path=docProps/app.xml><?xml version="1.0" encoding="utf-8"?>
<Properties xmlns="http://schemas.openxmlformats.org/officeDocument/2006/extended-properties" xmlns:vt="http://schemas.openxmlformats.org/officeDocument/2006/docPropsVTypes">
  <TotalTime>9406</TotalTime>
  <Words>3036</Words>
  <Application>Microsoft Office PowerPoint</Application>
  <PresentationFormat>On-screen Show (4:3)</PresentationFormat>
  <Paragraphs>465</Paragraphs>
  <Slides>37</Slides>
  <Notes>36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37</vt:i4>
      </vt:variant>
    </vt:vector>
  </HeadingPairs>
  <TitlesOfParts>
    <vt:vector size="44" baseType="lpstr">
      <vt:lpstr>Arial</vt:lpstr>
      <vt:lpstr>Calibri</vt:lpstr>
      <vt:lpstr>Courier New</vt:lpstr>
      <vt:lpstr>Helvetica</vt:lpstr>
      <vt:lpstr>Times New Roman</vt:lpstr>
      <vt:lpstr>Wingdings</vt:lpstr>
      <vt:lpstr>Office Theme</vt:lpstr>
      <vt:lpstr>MetagenomeTrakr: A Pilot Study for the Rapid Detection of Foodborne Pathogens</vt:lpstr>
      <vt:lpstr>Northeast Food and Feed Laboratory</vt:lpstr>
      <vt:lpstr>Northeast Food and Feed Laboratory</vt:lpstr>
      <vt:lpstr>Metagenomics</vt:lpstr>
      <vt:lpstr>MetagenomeTrakr Pilot Program</vt:lpstr>
      <vt:lpstr>Progress</vt:lpstr>
      <vt:lpstr>16S Metagenomics</vt:lpstr>
      <vt:lpstr>Shotgun Metagenomics</vt:lpstr>
      <vt:lpstr>Metagenomics Price Comparison</vt:lpstr>
      <vt:lpstr>Using 16S and Shotgun Metagenomics To Describe Microbiomes</vt:lpstr>
      <vt:lpstr>PowerPoint Presentation</vt:lpstr>
      <vt:lpstr>PowerPoint Presentation</vt:lpstr>
      <vt:lpstr>Sample Setup - Salmonella</vt:lpstr>
      <vt:lpstr>Regulatory Sample Setup Salmonella</vt:lpstr>
      <vt:lpstr>Metagenomic Sample Setup</vt:lpstr>
      <vt:lpstr>Seafood Microbiomes at 1 Hour (16S)</vt:lpstr>
      <vt:lpstr>Seafood Microbiomes at 24 Hour (Salmonella) (16S)</vt:lpstr>
      <vt:lpstr>PowerPoint Presentation</vt:lpstr>
      <vt:lpstr>Ice Cream Facility</vt:lpstr>
      <vt:lpstr>Swab Culture Enrichments (48h) from Ice Cream Facility 16S (Day 1)</vt:lpstr>
      <vt:lpstr>PowerPoint Presentation</vt:lpstr>
      <vt:lpstr>Swab Culture Enrichments (48h) from Ice Cream Facility (Listeria) Shotgun</vt:lpstr>
      <vt:lpstr>Shotgun Metagenomics Listeria in Ice Cream Facility Swab Culture Enrichments</vt:lpstr>
      <vt:lpstr>Smoked Fish Facility</vt:lpstr>
      <vt:lpstr>Smoked Fish Facility Environmental Swab (48h) 16S</vt:lpstr>
      <vt:lpstr>Listeria in Smoked Fish Facility Swab Culture Enrichments Shotgun</vt:lpstr>
      <vt:lpstr>Shotgun Metagenomics Smoked Fish Facility Swab Culture Enrichments</vt:lpstr>
      <vt:lpstr>Ready-To-Eat Facility Swab Culture enrichments Shotgun</vt:lpstr>
      <vt:lpstr>Food/Meal Preparation Facility Environmental Swabs (16S)</vt:lpstr>
      <vt:lpstr>Antimicrobial Resistance Genes in Cheese Manufacturing Facility Swab Culture Enrichments</vt:lpstr>
      <vt:lpstr>Summary</vt:lpstr>
      <vt:lpstr>Challenges</vt:lpstr>
      <vt:lpstr>Drinking from the data fire hose</vt:lpstr>
      <vt:lpstr>Future Directions</vt:lpstr>
      <vt:lpstr>Acknowledgments</vt:lpstr>
      <vt:lpstr>PowerPoint Presentation</vt:lpstr>
      <vt:lpstr>Join Us</vt:lpstr>
    </vt:vector>
  </TitlesOfParts>
  <Company>Sensis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Cory Grabow</dc:creator>
  <cp:lastModifiedBy>Randolph, Robyn | APHL</cp:lastModifiedBy>
  <cp:revision>396</cp:revision>
  <cp:lastPrinted>2019-09-05T20:55:09Z</cp:lastPrinted>
  <dcterms:created xsi:type="dcterms:W3CDTF">2015-10-02T20:33:31Z</dcterms:created>
  <dcterms:modified xsi:type="dcterms:W3CDTF">2019-09-17T15:43:46Z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0x010100E23A49D5CB2C7542997766C405C38DF7</vt:lpwstr>
  </property>
</Properties>
</file>