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69"/>
  </p:notesMasterIdLst>
  <p:handoutMasterIdLst>
    <p:handoutMasterId r:id="rId70"/>
  </p:handoutMasterIdLst>
  <p:sldIdLst>
    <p:sldId id="268" r:id="rId59"/>
    <p:sldId id="292" r:id="rId60"/>
    <p:sldId id="286" r:id="rId61"/>
    <p:sldId id="287" r:id="rId62"/>
    <p:sldId id="288" r:id="rId63"/>
    <p:sldId id="289" r:id="rId64"/>
    <p:sldId id="290" r:id="rId65"/>
    <p:sldId id="291" r:id="rId66"/>
    <p:sldId id="293" r:id="rId67"/>
    <p:sldId id="285" r:id="rId6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ryn Wangsness" initials="KW" lastIdx="4" clrIdx="0">
    <p:extLst>
      <p:ext uri="{19B8F6BF-5375-455C-9EA6-DF929625EA0E}">
        <p15:presenceInfo xmlns:p15="http://schemas.microsoft.com/office/powerpoint/2012/main" userId="S017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87" d="100"/>
          <a:sy n="87" d="100"/>
        </p:scale>
        <p:origin x="990" y="90"/>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 Type="http://schemas.openxmlformats.org/officeDocument/2006/relationships/customXml" Target="../customXml/item7.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 Id="rId61" Type="http://schemas.openxmlformats.org/officeDocument/2006/relationships/slide" Target="slides/slide3.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5280" tIns="47640" rIns="95280" bIns="47640" rtlCol="0"/>
          <a:lstStyle>
            <a:lvl1pPr algn="l">
              <a:defRPr sz="1300"/>
            </a:lvl1pPr>
          </a:lstStyle>
          <a:p>
            <a:endParaRPr lang="en-US"/>
          </a:p>
        </p:txBody>
      </p:sp>
      <p:sp>
        <p:nvSpPr>
          <p:cNvPr id="3" name="Date Placeholder 2"/>
          <p:cNvSpPr>
            <a:spLocks noGrp="1"/>
          </p:cNvSpPr>
          <p:nvPr>
            <p:ph type="dt" sz="quarter" idx="1"/>
          </p:nvPr>
        </p:nvSpPr>
        <p:spPr>
          <a:xfrm>
            <a:off x="4143587" y="1"/>
            <a:ext cx="3169920" cy="480060"/>
          </a:xfrm>
          <a:prstGeom prst="rect">
            <a:avLst/>
          </a:prstGeom>
        </p:spPr>
        <p:txBody>
          <a:bodyPr vert="horz" lIns="95280" tIns="47640" rIns="95280" bIns="47640" rtlCol="0"/>
          <a:lstStyle>
            <a:lvl1pPr algn="r">
              <a:defRPr sz="1300"/>
            </a:lvl1pPr>
          </a:lstStyle>
          <a:p>
            <a:fld id="{7FBE576A-F7D4-4B29-896E-B1B44478D8C8}" type="datetimeFigureOut">
              <a:rPr lang="en-US" smtClean="0"/>
              <a:t>9/5/2017</a:t>
            </a:fld>
            <a:endParaRPr lang="en-US"/>
          </a:p>
        </p:txBody>
      </p:sp>
      <p:sp>
        <p:nvSpPr>
          <p:cNvPr id="4" name="Footer Placeholder 3"/>
          <p:cNvSpPr>
            <a:spLocks noGrp="1"/>
          </p:cNvSpPr>
          <p:nvPr>
            <p:ph type="ftr" sz="quarter" idx="2"/>
          </p:nvPr>
        </p:nvSpPr>
        <p:spPr>
          <a:xfrm>
            <a:off x="0" y="9119475"/>
            <a:ext cx="3169920" cy="480060"/>
          </a:xfrm>
          <a:prstGeom prst="rect">
            <a:avLst/>
          </a:prstGeom>
        </p:spPr>
        <p:txBody>
          <a:bodyPr vert="horz" lIns="95280" tIns="47640" rIns="95280" bIns="47640"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5"/>
            <a:ext cx="3169920" cy="480060"/>
          </a:xfrm>
          <a:prstGeom prst="rect">
            <a:avLst/>
          </a:prstGeom>
        </p:spPr>
        <p:txBody>
          <a:bodyPr vert="horz" lIns="95280" tIns="47640" rIns="95280" bIns="47640" rtlCol="0" anchor="b"/>
          <a:lstStyle>
            <a:lvl1pPr algn="r">
              <a:defRPr sz="13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5280" tIns="47640" rIns="95280" bIns="47640" rtlCol="0"/>
          <a:lstStyle>
            <a:lvl1pPr algn="l">
              <a:defRPr sz="1300"/>
            </a:lvl1pPr>
          </a:lstStyle>
          <a:p>
            <a:endParaRPr lang="en-US"/>
          </a:p>
        </p:txBody>
      </p:sp>
      <p:sp>
        <p:nvSpPr>
          <p:cNvPr id="3" name="Date Placeholder 2"/>
          <p:cNvSpPr>
            <a:spLocks noGrp="1"/>
          </p:cNvSpPr>
          <p:nvPr>
            <p:ph type="dt" idx="1"/>
          </p:nvPr>
        </p:nvSpPr>
        <p:spPr>
          <a:xfrm>
            <a:off x="4143587" y="1"/>
            <a:ext cx="3169920" cy="480060"/>
          </a:xfrm>
          <a:prstGeom prst="rect">
            <a:avLst/>
          </a:prstGeom>
        </p:spPr>
        <p:txBody>
          <a:bodyPr vert="horz" lIns="95280" tIns="47640" rIns="95280" bIns="47640" rtlCol="0"/>
          <a:lstStyle>
            <a:lvl1pPr algn="r">
              <a:defRPr sz="1300"/>
            </a:lvl1pPr>
          </a:lstStyle>
          <a:p>
            <a:fld id="{E11D7777-73A5-48F9-AE22-66ABE429695F}" type="datetimeFigureOut">
              <a:rPr lang="en-US" smtClean="0"/>
              <a:t>9/5/2017</a:t>
            </a:fld>
            <a:endParaRPr lang="en-US"/>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5280" tIns="47640" rIns="95280" bIns="47640" rtlCol="0" anchor="ctr"/>
          <a:lstStyle/>
          <a:p>
            <a:endParaRPr lang="en-US"/>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5280" tIns="47640" rIns="95280" bIns="4764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5280" tIns="47640" rIns="95280" bIns="47640"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5280" tIns="47640" rIns="95280" bIns="47640" rtlCol="0" anchor="b"/>
          <a:lstStyle>
            <a:lvl1pPr algn="r">
              <a:defRPr sz="13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module should be presented to laboratory and other relevant staff members, such as purchasing staff.  </a:t>
            </a:r>
          </a:p>
        </p:txBody>
      </p:sp>
      <p:sp>
        <p:nvSpPr>
          <p:cNvPr id="4" name="Slide Number Placeholder 3"/>
          <p:cNvSpPr>
            <a:spLocks noGrp="1"/>
          </p:cNvSpPr>
          <p:nvPr>
            <p:ph type="sldNum" sz="quarter" idx="10"/>
          </p:nvPr>
        </p:nvSpPr>
        <p:spPr/>
        <p:txBody>
          <a:bodyPr/>
          <a:lstStyle/>
          <a:p>
            <a:fld id="{6EF5D2DD-098B-4B74-BABB-171488B36A42}" type="slidenum">
              <a:rPr lang="en-US" smtClean="0"/>
              <a:t>1</a:t>
            </a:fld>
            <a:endParaRPr lang="en-US"/>
          </a:p>
        </p:txBody>
      </p:sp>
    </p:spTree>
    <p:extLst>
      <p:ext uri="{BB962C8B-B14F-4D97-AF65-F5344CB8AC3E}">
        <p14:creationId xmlns:p14="http://schemas.microsoft.com/office/powerpoint/2010/main" val="1847597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525513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1390470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141770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a:p>
        </p:txBody>
      </p:sp>
    </p:spTree>
    <p:extLst>
      <p:ext uri="{BB962C8B-B14F-4D97-AF65-F5344CB8AC3E}">
        <p14:creationId xmlns:p14="http://schemas.microsoft.com/office/powerpoint/2010/main" val="717095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a:p>
        </p:txBody>
      </p:sp>
    </p:spTree>
    <p:extLst>
      <p:ext uri="{BB962C8B-B14F-4D97-AF65-F5344CB8AC3E}">
        <p14:creationId xmlns:p14="http://schemas.microsoft.com/office/powerpoint/2010/main" val="616619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143325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Biosafety and </a:t>
            </a:r>
            <a:r>
              <a:rPr lang="en-US" dirty="0"/>
              <a:t>facilities leadership staff should be considered for attendance at Management Reviews.</a:t>
            </a:r>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a:p>
        </p:txBody>
      </p:sp>
    </p:spTree>
    <p:extLst>
      <p:ext uri="{BB962C8B-B14F-4D97-AF65-F5344CB8AC3E}">
        <p14:creationId xmlns:p14="http://schemas.microsoft.com/office/powerpoint/2010/main" val="3678694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a:p>
        </p:txBody>
      </p:sp>
    </p:spTree>
    <p:extLst>
      <p:ext uri="{BB962C8B-B14F-4D97-AF65-F5344CB8AC3E}">
        <p14:creationId xmlns:p14="http://schemas.microsoft.com/office/powerpoint/2010/main" val="1819346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9/5/2017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96562" y="2590800"/>
            <a:ext cx="7772400" cy="661720"/>
          </a:xfrm>
        </p:spPr>
        <p:txBody>
          <a:bodyPr/>
          <a:lstStyle/>
          <a:p>
            <a:r>
              <a:rPr lang="en-US" dirty="0"/>
              <a:t>Management Review</a:t>
            </a:r>
          </a:p>
        </p:txBody>
      </p:sp>
      <p:sp>
        <p:nvSpPr>
          <p:cNvPr id="4" name="Subtitle 3"/>
          <p:cNvSpPr>
            <a:spLocks noGrp="1"/>
          </p:cNvSpPr>
          <p:nvPr>
            <p:ph type="subTitle" idx="1"/>
          </p:nvPr>
        </p:nvSpPr>
        <p:spPr>
          <a:xfrm>
            <a:off x="496562" y="3581400"/>
            <a:ext cx="6400800" cy="538609"/>
          </a:xfrm>
        </p:spPr>
        <p:txBody>
          <a:bodyPr/>
          <a:lstStyle/>
          <a:p>
            <a:r>
              <a:rPr lang="en-US" dirty="0"/>
              <a:t>ISO/IEC 17025:2005</a:t>
            </a:r>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4294967295"/>
          </p:nvPr>
        </p:nvSpPr>
        <p:spPr>
          <a:xfrm>
            <a:off x="445089" y="1143000"/>
            <a:ext cx="8229600" cy="2751522"/>
          </a:xfrm>
          <a:prstGeom prst="rect">
            <a:avLst/>
          </a:prstGeom>
        </p:spPr>
        <p:txBody>
          <a:bodyPr/>
          <a:lstStyle/>
          <a:p>
            <a:r>
              <a:rPr lang="en-US" dirty="0"/>
              <a:t>ISO/IEC 17025:2005 </a:t>
            </a:r>
            <a:r>
              <a:rPr lang="en-US" i="1" dirty="0"/>
              <a:t>General requirements for the competence of testing and calibration laboratories</a:t>
            </a:r>
          </a:p>
          <a:p>
            <a:r>
              <a:rPr lang="en-US" dirty="0"/>
              <a:t>www.asq.org</a:t>
            </a:r>
          </a:p>
          <a:p>
            <a:pPr marL="0" indent="0">
              <a:buNone/>
            </a:pPr>
            <a:endParaRPr lang="en-US" dirty="0"/>
          </a:p>
        </p:txBody>
      </p:sp>
    </p:spTree>
    <p:extLst>
      <p:ext uri="{BB962C8B-B14F-4D97-AF65-F5344CB8AC3E}">
        <p14:creationId xmlns:p14="http://schemas.microsoft.com/office/powerpoint/2010/main" val="1588623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EE33B4-0E7E-46D6-91D3-3E4771844552}"/>
              </a:ext>
            </a:extLst>
          </p:cNvPr>
          <p:cNvSpPr>
            <a:spLocks noGrp="1"/>
          </p:cNvSpPr>
          <p:nvPr>
            <p:ph type="title"/>
          </p:nvPr>
        </p:nvSpPr>
        <p:spPr/>
        <p:txBody>
          <a:bodyPr/>
          <a:lstStyle/>
          <a:p>
            <a:r>
              <a:rPr lang="en-US" dirty="0"/>
              <a:t>Terms</a:t>
            </a:r>
          </a:p>
        </p:txBody>
      </p:sp>
      <p:sp>
        <p:nvSpPr>
          <p:cNvPr id="3" name="Content Placeholder 2">
            <a:extLst>
              <a:ext uri="{FF2B5EF4-FFF2-40B4-BE49-F238E27FC236}">
                <a16:creationId xmlns:a16="http://schemas.microsoft.com/office/drawing/2014/main" xmlns="" id="{E7B7C195-B098-40F6-9D90-4CDE6AB402A4}"/>
              </a:ext>
            </a:extLst>
          </p:cNvPr>
          <p:cNvSpPr>
            <a:spLocks noGrp="1"/>
          </p:cNvSpPr>
          <p:nvPr>
            <p:ph sz="half" idx="1"/>
          </p:nvPr>
        </p:nvSpPr>
        <p:spPr>
          <a:xfrm>
            <a:off x="457200" y="1600200"/>
            <a:ext cx="8153400" cy="3440942"/>
          </a:xfrm>
        </p:spPr>
        <p:txBody>
          <a:bodyPr/>
          <a:lstStyle/>
          <a:p>
            <a:r>
              <a:rPr lang="en-US" b="1" dirty="0"/>
              <a:t>Management Review</a:t>
            </a:r>
            <a:r>
              <a:rPr lang="en-US" dirty="0"/>
              <a:t>: Formal evaluation by top management of the status and adequacy of the quality system in relation to the quality policy and objectives.</a:t>
            </a:r>
          </a:p>
          <a:p>
            <a:pPr lvl="1"/>
            <a:r>
              <a:rPr lang="en-US" dirty="0"/>
              <a:t>Westcott, Russell T., editor, </a:t>
            </a:r>
            <a:r>
              <a:rPr lang="en-US" i="1" dirty="0"/>
              <a:t>The Certified Manager of Quality/Organizational Excellence Handbook</a:t>
            </a:r>
            <a:r>
              <a:rPr lang="en-US" dirty="0"/>
              <a:t>, 3rd ed., ASQ Quality Press, 2006</a:t>
            </a:r>
          </a:p>
          <a:p>
            <a:pPr lvl="1"/>
            <a:r>
              <a:rPr lang="en-US" dirty="0"/>
              <a:t>www.asq.org</a:t>
            </a:r>
          </a:p>
        </p:txBody>
      </p:sp>
      <p:pic>
        <p:nvPicPr>
          <p:cNvPr id="5" name="Picture 4">
            <a:extLst>
              <a:ext uri="{FF2B5EF4-FFF2-40B4-BE49-F238E27FC236}">
                <a16:creationId xmlns:a16="http://schemas.microsoft.com/office/drawing/2014/main" xmlns="" id="{C0C80FE6-6C9E-4A18-94E6-58C7BF2CB6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4191000"/>
            <a:ext cx="800100" cy="1504950"/>
          </a:xfrm>
          <a:prstGeom prst="rect">
            <a:avLst/>
          </a:prstGeom>
        </p:spPr>
      </p:pic>
    </p:spTree>
    <p:extLst>
      <p:ext uri="{BB962C8B-B14F-4D97-AF65-F5344CB8AC3E}">
        <p14:creationId xmlns:p14="http://schemas.microsoft.com/office/powerpoint/2010/main" val="31736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Objectives</a:t>
            </a:r>
          </a:p>
        </p:txBody>
      </p:sp>
      <p:sp>
        <p:nvSpPr>
          <p:cNvPr id="3" name="Content Placeholder 2"/>
          <p:cNvSpPr>
            <a:spLocks noGrp="1"/>
          </p:cNvSpPr>
          <p:nvPr>
            <p:ph sz="half" idx="1"/>
          </p:nvPr>
        </p:nvSpPr>
        <p:spPr>
          <a:xfrm>
            <a:off x="530372" y="1143000"/>
            <a:ext cx="7165828" cy="1815882"/>
          </a:xfrm>
        </p:spPr>
        <p:txBody>
          <a:bodyPr/>
          <a:lstStyle/>
          <a:p>
            <a:pPr marL="0" indent="0">
              <a:buNone/>
            </a:pPr>
            <a:r>
              <a:rPr lang="en-US" dirty="0"/>
              <a:t>4.2.2 The overall objectives of the laboratory’s management system shall be established, and reviewed during management review. </a:t>
            </a:r>
            <a:endParaRPr lang="en-US" sz="1800" dirty="0">
              <a:solidFill>
                <a:srgbClr val="C00000"/>
              </a:solidFill>
            </a:endParaRPr>
          </a:p>
        </p:txBody>
      </p:sp>
      <p:pic>
        <p:nvPicPr>
          <p:cNvPr id="4" name="Picture 3">
            <a:extLst>
              <a:ext uri="{FF2B5EF4-FFF2-40B4-BE49-F238E27FC236}">
                <a16:creationId xmlns:a16="http://schemas.microsoft.com/office/drawing/2014/main" xmlns="" id="{D17D6D30-FC5B-46F7-AFAE-ED2B11F29792}"/>
              </a:ext>
            </a:extLst>
          </p:cNvPr>
          <p:cNvPicPr>
            <a:picLocks noChangeAspect="1"/>
          </p:cNvPicPr>
          <p:nvPr/>
        </p:nvPicPr>
        <p:blipFill>
          <a:blip r:embed="rId3"/>
          <a:stretch>
            <a:fillRect/>
          </a:stretch>
        </p:blipFill>
        <p:spPr>
          <a:xfrm>
            <a:off x="4582551" y="3168164"/>
            <a:ext cx="3671888" cy="2432907"/>
          </a:xfrm>
          <a:prstGeom prst="rect">
            <a:avLst/>
          </a:prstGeom>
        </p:spPr>
      </p:pic>
    </p:spTree>
    <p:extLst>
      <p:ext uri="{BB962C8B-B14F-4D97-AF65-F5344CB8AC3E}">
        <p14:creationId xmlns:p14="http://schemas.microsoft.com/office/powerpoint/2010/main" val="3529687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a Management Review?</a:t>
            </a:r>
          </a:p>
        </p:txBody>
      </p:sp>
      <p:sp>
        <p:nvSpPr>
          <p:cNvPr id="3" name="Content Placeholder 2"/>
          <p:cNvSpPr>
            <a:spLocks noGrp="1"/>
          </p:cNvSpPr>
          <p:nvPr>
            <p:ph sz="half" idx="1"/>
          </p:nvPr>
        </p:nvSpPr>
        <p:spPr>
          <a:xfrm>
            <a:off x="530372" y="1143000"/>
            <a:ext cx="7165828" cy="3280898"/>
          </a:xfrm>
        </p:spPr>
        <p:txBody>
          <a:bodyPr/>
          <a:lstStyle/>
          <a:p>
            <a:pPr marL="0" indent="0">
              <a:buNone/>
            </a:pPr>
            <a:r>
              <a:rPr lang="en-US" dirty="0"/>
              <a:t>4.10 The laboratory shall continually improve the effectiveness of its management system through the use of the quality policy, quality objectives, audit results, analysis of data, </a:t>
            </a:r>
          </a:p>
          <a:p>
            <a:pPr marL="0" indent="0">
              <a:buNone/>
            </a:pPr>
            <a:r>
              <a:rPr lang="en-US" dirty="0"/>
              <a:t>corrective and preventive actions </a:t>
            </a:r>
          </a:p>
          <a:p>
            <a:pPr marL="0" indent="0">
              <a:buNone/>
            </a:pPr>
            <a:r>
              <a:rPr lang="en-US" i="1" dirty="0"/>
              <a:t>and management review</a:t>
            </a:r>
            <a:r>
              <a:rPr lang="en-US" dirty="0"/>
              <a:t>.</a:t>
            </a:r>
            <a:endParaRPr lang="en-US" sz="1800" dirty="0">
              <a:solidFill>
                <a:srgbClr val="C00000"/>
              </a:solidFill>
            </a:endParaRPr>
          </a:p>
        </p:txBody>
      </p:sp>
      <p:pic>
        <p:nvPicPr>
          <p:cNvPr id="4" name="Picture 3">
            <a:extLst>
              <a:ext uri="{FF2B5EF4-FFF2-40B4-BE49-F238E27FC236}">
                <a16:creationId xmlns:a16="http://schemas.microsoft.com/office/drawing/2014/main" xmlns="" id="{9C834A7F-6459-4DB2-857C-8E78E692CCEA}"/>
              </a:ext>
            </a:extLst>
          </p:cNvPr>
          <p:cNvPicPr>
            <a:picLocks noChangeAspect="1"/>
          </p:cNvPicPr>
          <p:nvPr/>
        </p:nvPicPr>
        <p:blipFill>
          <a:blip r:embed="rId3"/>
          <a:stretch>
            <a:fillRect/>
          </a:stretch>
        </p:blipFill>
        <p:spPr>
          <a:xfrm>
            <a:off x="5815819" y="3334063"/>
            <a:ext cx="2888566" cy="2532629"/>
          </a:xfrm>
          <a:prstGeom prst="rect">
            <a:avLst/>
          </a:prstGeom>
        </p:spPr>
      </p:pic>
    </p:spTree>
    <p:extLst>
      <p:ext uri="{BB962C8B-B14F-4D97-AF65-F5344CB8AC3E}">
        <p14:creationId xmlns:p14="http://schemas.microsoft.com/office/powerpoint/2010/main" val="20841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Records</a:t>
            </a:r>
          </a:p>
        </p:txBody>
      </p:sp>
      <p:sp>
        <p:nvSpPr>
          <p:cNvPr id="3" name="Content Placeholder 2"/>
          <p:cNvSpPr>
            <a:spLocks noGrp="1"/>
          </p:cNvSpPr>
          <p:nvPr>
            <p:ph sz="half" idx="1"/>
          </p:nvPr>
        </p:nvSpPr>
        <p:spPr>
          <a:xfrm>
            <a:off x="530372" y="1143000"/>
            <a:ext cx="7165828" cy="1815882"/>
          </a:xfrm>
        </p:spPr>
        <p:txBody>
          <a:bodyPr/>
          <a:lstStyle/>
          <a:p>
            <a:pPr marL="0" indent="0">
              <a:buNone/>
            </a:pPr>
            <a:r>
              <a:rPr lang="en-US" dirty="0"/>
              <a:t>4.13.1.1 Quality records shall include reports from internal audits and </a:t>
            </a:r>
            <a:r>
              <a:rPr lang="en-US" i="1" dirty="0"/>
              <a:t>management reviews </a:t>
            </a:r>
            <a:r>
              <a:rPr lang="en-US" dirty="0"/>
              <a:t>as well as records of corrective and preventive actions.</a:t>
            </a:r>
            <a:endParaRPr lang="en-US" sz="1800" dirty="0">
              <a:solidFill>
                <a:srgbClr val="C00000"/>
              </a:solidFill>
            </a:endParaRPr>
          </a:p>
        </p:txBody>
      </p:sp>
      <p:pic>
        <p:nvPicPr>
          <p:cNvPr id="4" name="Picture 3">
            <a:extLst>
              <a:ext uri="{FF2B5EF4-FFF2-40B4-BE49-F238E27FC236}">
                <a16:creationId xmlns:a16="http://schemas.microsoft.com/office/drawing/2014/main" xmlns="" id="{0E2616DC-8A5D-4BC2-8DED-8390C68DC195}"/>
              </a:ext>
            </a:extLst>
          </p:cNvPr>
          <p:cNvPicPr>
            <a:picLocks noChangeAspect="1"/>
          </p:cNvPicPr>
          <p:nvPr/>
        </p:nvPicPr>
        <p:blipFill>
          <a:blip r:embed="rId3"/>
          <a:stretch>
            <a:fillRect/>
          </a:stretch>
        </p:blipFill>
        <p:spPr>
          <a:xfrm>
            <a:off x="5562600" y="3135362"/>
            <a:ext cx="2607066" cy="2521588"/>
          </a:xfrm>
          <a:prstGeom prst="rect">
            <a:avLst/>
          </a:prstGeom>
        </p:spPr>
      </p:pic>
    </p:spTree>
    <p:extLst>
      <p:ext uri="{BB962C8B-B14F-4D97-AF65-F5344CB8AC3E}">
        <p14:creationId xmlns:p14="http://schemas.microsoft.com/office/powerpoint/2010/main" val="1181876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a:t>
            </a:r>
          </a:p>
        </p:txBody>
      </p:sp>
      <p:sp>
        <p:nvSpPr>
          <p:cNvPr id="3" name="Content Placeholder 2"/>
          <p:cNvSpPr>
            <a:spLocks noGrp="1"/>
          </p:cNvSpPr>
          <p:nvPr>
            <p:ph sz="half" idx="1"/>
          </p:nvPr>
        </p:nvSpPr>
        <p:spPr>
          <a:xfrm>
            <a:off x="530372" y="1143000"/>
            <a:ext cx="7165828" cy="3970318"/>
          </a:xfrm>
        </p:spPr>
        <p:txBody>
          <a:bodyPr/>
          <a:lstStyle/>
          <a:p>
            <a:pPr marL="0" indent="0">
              <a:buNone/>
            </a:pPr>
            <a:r>
              <a:rPr lang="en-US" dirty="0"/>
              <a:t>4.15.1 In accordance with a predetermined schedule and procedure, the laboratory's top management shall periodically conduct a review of the laboratory's management system and testing to ensure their continuing suitability and effectiveness, and to introduce necessary changes or improvements. The review shall take account of:</a:t>
            </a:r>
            <a:endParaRPr lang="en-US" sz="1800" dirty="0">
              <a:solidFill>
                <a:srgbClr val="C00000"/>
              </a:solidFill>
            </a:endParaRPr>
          </a:p>
        </p:txBody>
      </p:sp>
      <p:pic>
        <p:nvPicPr>
          <p:cNvPr id="4" name="Picture 3">
            <a:extLst>
              <a:ext uri="{FF2B5EF4-FFF2-40B4-BE49-F238E27FC236}">
                <a16:creationId xmlns:a16="http://schemas.microsoft.com/office/drawing/2014/main" xmlns="" id="{311CB2B4-64B0-4846-9150-1C210211F70C}"/>
              </a:ext>
            </a:extLst>
          </p:cNvPr>
          <p:cNvPicPr>
            <a:picLocks noChangeAspect="1"/>
          </p:cNvPicPr>
          <p:nvPr/>
        </p:nvPicPr>
        <p:blipFill>
          <a:blip r:embed="rId3"/>
          <a:stretch>
            <a:fillRect/>
          </a:stretch>
        </p:blipFill>
        <p:spPr>
          <a:xfrm>
            <a:off x="6835798" y="3886200"/>
            <a:ext cx="1883827" cy="1999661"/>
          </a:xfrm>
          <a:prstGeom prst="rect">
            <a:avLst/>
          </a:prstGeom>
        </p:spPr>
      </p:pic>
    </p:spTree>
    <p:extLst>
      <p:ext uri="{BB962C8B-B14F-4D97-AF65-F5344CB8AC3E}">
        <p14:creationId xmlns:p14="http://schemas.microsoft.com/office/powerpoint/2010/main" val="15010060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Checklist</a:t>
            </a:r>
          </a:p>
        </p:txBody>
      </p:sp>
      <p:sp>
        <p:nvSpPr>
          <p:cNvPr id="3" name="Content Placeholder 2"/>
          <p:cNvSpPr>
            <a:spLocks noGrp="1"/>
          </p:cNvSpPr>
          <p:nvPr>
            <p:ph sz="half" idx="1"/>
          </p:nvPr>
        </p:nvSpPr>
        <p:spPr>
          <a:xfrm>
            <a:off x="530372" y="1143000"/>
            <a:ext cx="7165828" cy="4856714"/>
          </a:xfrm>
        </p:spPr>
        <p:txBody>
          <a:bodyPr/>
          <a:lstStyle/>
          <a:p>
            <a:pPr marL="0" indent="0">
              <a:buNone/>
            </a:pPr>
            <a:r>
              <a:rPr lang="en-US" dirty="0"/>
              <a:t>4.15.1</a:t>
            </a:r>
          </a:p>
          <a:p>
            <a:r>
              <a:rPr lang="en-US" sz="2000" dirty="0"/>
              <a:t>The suitability of policies and procedures</a:t>
            </a:r>
          </a:p>
          <a:p>
            <a:r>
              <a:rPr lang="en-US" sz="2000" dirty="0"/>
              <a:t>Reports from managerial and supervisory personnel</a:t>
            </a:r>
          </a:p>
          <a:p>
            <a:r>
              <a:rPr lang="en-US" sz="2000" dirty="0"/>
              <a:t>Outcome of recent internal audits</a:t>
            </a:r>
          </a:p>
          <a:p>
            <a:r>
              <a:rPr lang="en-US" sz="2000" dirty="0"/>
              <a:t>Corrective and preventive actions</a:t>
            </a:r>
          </a:p>
          <a:p>
            <a:r>
              <a:rPr lang="en-US" sz="2000" dirty="0"/>
              <a:t>Assessments by external bodies</a:t>
            </a:r>
          </a:p>
          <a:p>
            <a:r>
              <a:rPr lang="en-US" sz="2000" dirty="0"/>
              <a:t>Results of interlaboratory comparisons or proficiency tests</a:t>
            </a:r>
          </a:p>
          <a:p>
            <a:r>
              <a:rPr lang="en-US" sz="2000" dirty="0"/>
              <a:t>Changes in the volume and type of the work</a:t>
            </a:r>
          </a:p>
          <a:p>
            <a:r>
              <a:rPr lang="en-US" sz="2000" dirty="0"/>
              <a:t>Customer feedback</a:t>
            </a:r>
          </a:p>
          <a:p>
            <a:r>
              <a:rPr lang="en-US" sz="2000" dirty="0"/>
              <a:t>Recommendations for improvement</a:t>
            </a:r>
          </a:p>
          <a:p>
            <a:r>
              <a:rPr lang="en-US" sz="2000" dirty="0"/>
              <a:t>Other relevant factors such as quality control activities, resources, and training</a:t>
            </a:r>
          </a:p>
          <a:p>
            <a:pPr marL="0" indent="0">
              <a:buNone/>
            </a:pPr>
            <a:endParaRPr lang="en-US" sz="1800" dirty="0">
              <a:solidFill>
                <a:srgbClr val="C00000"/>
              </a:solidFill>
            </a:endParaRPr>
          </a:p>
        </p:txBody>
      </p:sp>
    </p:spTree>
    <p:extLst>
      <p:ext uri="{BB962C8B-B14F-4D97-AF65-F5344CB8AC3E}">
        <p14:creationId xmlns:p14="http://schemas.microsoft.com/office/powerpoint/2010/main" val="1427105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After Action</a:t>
            </a:r>
          </a:p>
        </p:txBody>
      </p:sp>
      <p:sp>
        <p:nvSpPr>
          <p:cNvPr id="3" name="Content Placeholder 2"/>
          <p:cNvSpPr>
            <a:spLocks noGrp="1"/>
          </p:cNvSpPr>
          <p:nvPr>
            <p:ph sz="half" idx="1"/>
          </p:nvPr>
        </p:nvSpPr>
        <p:spPr>
          <a:xfrm>
            <a:off x="530372" y="1143000"/>
            <a:ext cx="7165828" cy="3613297"/>
          </a:xfrm>
        </p:spPr>
        <p:txBody>
          <a:bodyPr/>
          <a:lstStyle/>
          <a:p>
            <a:pPr marL="0" indent="0">
              <a:buNone/>
            </a:pPr>
            <a:r>
              <a:rPr lang="en-US" dirty="0"/>
              <a:t>4.15.2  Findings from management reviews and the actions that arise from them shall be recorded.</a:t>
            </a:r>
          </a:p>
          <a:p>
            <a:pPr marL="0" indent="0">
              <a:buNone/>
            </a:pPr>
            <a:endParaRPr lang="en-US" dirty="0"/>
          </a:p>
          <a:p>
            <a:pPr marL="0" indent="0">
              <a:buNone/>
            </a:pPr>
            <a:r>
              <a:rPr lang="en-US" dirty="0"/>
              <a:t>The management shall ensure that those actions are carried out within an appropriate and agreed timescale.</a:t>
            </a:r>
          </a:p>
          <a:p>
            <a:pPr marL="0" indent="0">
              <a:buNone/>
            </a:pPr>
            <a:endParaRPr lang="en-US" sz="1800" dirty="0">
              <a:solidFill>
                <a:srgbClr val="C00000"/>
              </a:solidFill>
            </a:endParaRPr>
          </a:p>
        </p:txBody>
      </p:sp>
    </p:spTree>
    <p:extLst>
      <p:ext uri="{BB962C8B-B14F-4D97-AF65-F5344CB8AC3E}">
        <p14:creationId xmlns:p14="http://schemas.microsoft.com/office/powerpoint/2010/main" val="2798104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Review: Procedure</a:t>
            </a:r>
          </a:p>
        </p:txBody>
      </p:sp>
      <p:sp>
        <p:nvSpPr>
          <p:cNvPr id="3" name="Content Placeholder 2"/>
          <p:cNvSpPr>
            <a:spLocks noGrp="1"/>
          </p:cNvSpPr>
          <p:nvPr>
            <p:ph sz="half" idx="1"/>
          </p:nvPr>
        </p:nvSpPr>
        <p:spPr>
          <a:xfrm>
            <a:off x="530372" y="1143000"/>
            <a:ext cx="8080228" cy="3797963"/>
          </a:xfrm>
        </p:spPr>
        <p:txBody>
          <a:bodyPr/>
          <a:lstStyle/>
          <a:p>
            <a:r>
              <a:rPr lang="en-US" dirty="0"/>
              <a:t>Defines scope and frequency of management reviews </a:t>
            </a:r>
          </a:p>
          <a:p>
            <a:pPr marL="0" indent="0">
              <a:buNone/>
            </a:pPr>
            <a:r>
              <a:rPr lang="en-US" dirty="0"/>
              <a:t>•  Defines responsibilities and any attendance   requirements</a:t>
            </a:r>
          </a:p>
          <a:p>
            <a:pPr marL="0" indent="0">
              <a:buNone/>
            </a:pPr>
            <a:r>
              <a:rPr lang="en-US" dirty="0"/>
              <a:t>•  Defines the inputs to the management review</a:t>
            </a:r>
          </a:p>
          <a:p>
            <a:pPr marL="0" indent="0">
              <a:buNone/>
            </a:pPr>
            <a:r>
              <a:rPr lang="en-US" dirty="0"/>
              <a:t>•  Defines procedure used by the laboratory to conduct, record, and communicate the outcomes of the management review</a:t>
            </a:r>
            <a:endParaRPr lang="en-US" sz="1800" dirty="0">
              <a:solidFill>
                <a:srgbClr val="C00000"/>
              </a:solidFill>
            </a:endParaRPr>
          </a:p>
        </p:txBody>
      </p:sp>
    </p:spTree>
    <p:extLst>
      <p:ext uri="{BB962C8B-B14F-4D97-AF65-F5344CB8AC3E}">
        <p14:creationId xmlns:p14="http://schemas.microsoft.com/office/powerpoint/2010/main" val="4080233203"/>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Q77AU6S3KYZS-4287-228</_dlc_DocId>
    <_dlc_DocIdUrl xmlns="5af08be3-da31-4ed0-bd15-c2f68cc29029">
      <Url>https://www.aphlweb.org/aphl_departments/FS/dfsr/iso17025/_layouts/15/DocIdRedir.aspx?ID=Q77AU6S3KYZS-4287-228</Url>
      <Description>Q77AU6S3KYZS-4287-228</Description>
    </_dlc_DocIdUrl>
    <Module xmlns="fa1fb52d-8fe2-4f49-9882-b9b989e07643">21.  Management Review</Module>
    <Final xmlns="fa1fb52d-8fe2-4f49-9882-b9b989e07643">Ready for Production</Final>
  </documentManagement>
</p:properties>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mso-contentType ?>
<FormTemplates xmlns="http://schemas.microsoft.com/sharepoint/v3/contenttype/forms">
  <Display>DocumentLibraryForm</Display>
  <Edit>DocumentLibraryForm</Edit>
  <New>DocumentLibraryForm</New>
</FormTemplates>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0DBB0A8D-48BF-4250-8ADA-8C4E4DF96553}">
  <ds:schemaRefs>
    <ds:schemaRef ds:uri="ESRI.ArcGIS.Mapping.OfficeIntegration.PowerPointInfo"/>
  </ds:schemaRefs>
</ds:datastoreItem>
</file>

<file path=customXml/itemProps10.xml><?xml version="1.0" encoding="utf-8"?>
<ds:datastoreItem xmlns:ds="http://schemas.openxmlformats.org/officeDocument/2006/customXml" ds:itemID="{54D4EB55-8D22-409B-A9F4-4C1494405F9F}">
  <ds:schemaRefs>
    <ds:schemaRef ds:uri="ESRI.ArcGIS.Mapping.OfficeIntegration.PowerPointInfo"/>
  </ds:schemaRefs>
</ds:datastoreItem>
</file>

<file path=customXml/itemProps11.xml><?xml version="1.0" encoding="utf-8"?>
<ds:datastoreItem xmlns:ds="http://schemas.openxmlformats.org/officeDocument/2006/customXml" ds:itemID="{CB07F4E0-E5EC-4988-AD39-AD761E4B0FF4}">
  <ds:schemaRefs>
    <ds:schemaRef ds:uri="ESRI.ArcGIS.Mapping.OfficeIntegration.PowerPointInfo"/>
  </ds:schemaRefs>
</ds:datastoreItem>
</file>

<file path=customXml/itemProps12.xml><?xml version="1.0" encoding="utf-8"?>
<ds:datastoreItem xmlns:ds="http://schemas.openxmlformats.org/officeDocument/2006/customXml" ds:itemID="{A9BA46EC-EF08-47BD-A556-54312EED9EC1}">
  <ds:schemaRefs>
    <ds:schemaRef ds:uri="http://purl.org/dc/dcmitype/"/>
    <ds:schemaRef ds:uri="http://schemas.microsoft.com/office/2006/documentManagement/types"/>
    <ds:schemaRef ds:uri="http://purl.org/dc/elements/1.1/"/>
    <ds:schemaRef ds:uri="http://schemas.microsoft.com/office/2006/metadata/properties"/>
    <ds:schemaRef ds:uri="fa1fb52d-8fe2-4f49-9882-b9b989e07643"/>
    <ds:schemaRef ds:uri="5af08be3-da31-4ed0-bd15-c2f68cc29029"/>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13.xml><?xml version="1.0" encoding="utf-8"?>
<ds:datastoreItem xmlns:ds="http://schemas.openxmlformats.org/officeDocument/2006/customXml" ds:itemID="{BD9B836E-7942-4168-84ED-DB04C52DD171}">
  <ds:schemaRefs>
    <ds:schemaRef ds:uri="ESRI.ArcGIS.Mapping.OfficeIntegration.PowerPointInfo"/>
  </ds:schemaRefs>
</ds:datastoreItem>
</file>

<file path=customXml/itemProps14.xml><?xml version="1.0" encoding="utf-8"?>
<ds:datastoreItem xmlns:ds="http://schemas.openxmlformats.org/officeDocument/2006/customXml" ds:itemID="{54227F77-8CE9-4A4F-9AA0-58EE46410DA5}">
  <ds:schemaRefs>
    <ds:schemaRef ds:uri="ESRI.ArcGIS.Mapping.OfficeIntegration.PowerPointInfo"/>
  </ds:schemaRefs>
</ds:datastoreItem>
</file>

<file path=customXml/itemProps15.xml><?xml version="1.0" encoding="utf-8"?>
<ds:datastoreItem xmlns:ds="http://schemas.openxmlformats.org/officeDocument/2006/customXml" ds:itemID="{FDFFBCD2-D2F7-49AC-9C79-DEF8F80ABD06}">
  <ds:schemaRefs>
    <ds:schemaRef ds:uri="ESRI.ArcGIS.Mapping.OfficeIntegration.PowerPointInfo"/>
  </ds:schemaRefs>
</ds:datastoreItem>
</file>

<file path=customXml/itemProps16.xml><?xml version="1.0" encoding="utf-8"?>
<ds:datastoreItem xmlns:ds="http://schemas.openxmlformats.org/officeDocument/2006/customXml" ds:itemID="{2D3941FC-5EC8-4A52-AB39-876A21E402B2}">
  <ds:schemaRefs>
    <ds:schemaRef ds:uri="ESRI.ArcGIS.Mapping.OfficeIntegration.PowerPointInfo"/>
  </ds:schemaRefs>
</ds:datastoreItem>
</file>

<file path=customXml/itemProps17.xml><?xml version="1.0" encoding="utf-8"?>
<ds:datastoreItem xmlns:ds="http://schemas.openxmlformats.org/officeDocument/2006/customXml" ds:itemID="{A2BBC639-DA30-49A7-ADC6-2980953B3F63}">
  <ds:schemaRefs>
    <ds:schemaRef ds:uri="ESRI.ArcGIS.Mapping.OfficeIntegration.PowerPointInfo"/>
  </ds:schemaRefs>
</ds:datastoreItem>
</file>

<file path=customXml/itemProps18.xml><?xml version="1.0" encoding="utf-8"?>
<ds:datastoreItem xmlns:ds="http://schemas.openxmlformats.org/officeDocument/2006/customXml" ds:itemID="{5396F036-39EC-4113-AE70-71B49CCB4F26}">
  <ds:schemaRefs>
    <ds:schemaRef ds:uri="ESRI.ArcGIS.Mapping.OfficeIntegration.PowerPointInfo"/>
  </ds:schemaRefs>
</ds:datastoreItem>
</file>

<file path=customXml/itemProps19.xml><?xml version="1.0" encoding="utf-8"?>
<ds:datastoreItem xmlns:ds="http://schemas.openxmlformats.org/officeDocument/2006/customXml" ds:itemID="{4455359C-A82F-4796-BA4B-2B882485F4BC}">
  <ds:schemaRefs>
    <ds:schemaRef ds:uri="ESRI.ArcGIS.Mapping.OfficeIntegration.PowerPointInfo"/>
  </ds:schemaRefs>
</ds:datastoreItem>
</file>

<file path=customXml/itemProps2.xml><?xml version="1.0" encoding="utf-8"?>
<ds:datastoreItem xmlns:ds="http://schemas.openxmlformats.org/officeDocument/2006/customXml" ds:itemID="{A619B994-DBE2-4316-94C7-08C753354DED}">
  <ds:schemaRefs>
    <ds:schemaRef ds:uri="ESRI.ArcGIS.Mapping.OfficeIntegration.PowerPointInfo"/>
  </ds:schemaRefs>
</ds:datastoreItem>
</file>

<file path=customXml/itemProps20.xml><?xml version="1.0" encoding="utf-8"?>
<ds:datastoreItem xmlns:ds="http://schemas.openxmlformats.org/officeDocument/2006/customXml" ds:itemID="{3E2B29F9-6B81-4B70-89D0-42AB53245CB6}">
  <ds:schemaRefs>
    <ds:schemaRef ds:uri="ESRI.ArcGIS.Mapping.OfficeIntegration.PowerPointInfo"/>
  </ds:schemaRefs>
</ds:datastoreItem>
</file>

<file path=customXml/itemProps21.xml><?xml version="1.0" encoding="utf-8"?>
<ds:datastoreItem xmlns:ds="http://schemas.openxmlformats.org/officeDocument/2006/customXml" ds:itemID="{5826FE81-E538-4589-9520-3E93D2160F89}">
  <ds:schemaRefs>
    <ds:schemaRef ds:uri="ESRI.ArcGIS.Mapping.OfficeIntegration.PowerPointInfo"/>
  </ds:schemaRefs>
</ds:datastoreItem>
</file>

<file path=customXml/itemProps22.xml><?xml version="1.0" encoding="utf-8"?>
<ds:datastoreItem xmlns:ds="http://schemas.openxmlformats.org/officeDocument/2006/customXml" ds:itemID="{5230ECC0-8BA5-4A0D-A931-8BD398517947}">
  <ds:schemaRefs>
    <ds:schemaRef ds:uri="ESRI.ArcGIS.Mapping.OfficeIntegration.PowerPointInfo"/>
  </ds:schemaRefs>
</ds:datastoreItem>
</file>

<file path=customXml/itemProps23.xml><?xml version="1.0" encoding="utf-8"?>
<ds:datastoreItem xmlns:ds="http://schemas.openxmlformats.org/officeDocument/2006/customXml" ds:itemID="{98331C9F-0C9C-4DF9-A2D5-D23182DF5BF1}">
  <ds:schemaRefs>
    <ds:schemaRef ds:uri="ESRI.ArcGIS.Mapping.OfficeIntegration.PowerPointInfo"/>
  </ds:schemaRefs>
</ds:datastoreItem>
</file>

<file path=customXml/itemProps24.xml><?xml version="1.0" encoding="utf-8"?>
<ds:datastoreItem xmlns:ds="http://schemas.openxmlformats.org/officeDocument/2006/customXml" ds:itemID="{466DEDA0-8176-4123-B8D8-46C15ECA40C3}">
  <ds:schemaRefs>
    <ds:schemaRef ds:uri="ESRI.ArcGIS.Mapping.OfficeIntegration.PowerPointInfo"/>
  </ds:schemaRefs>
</ds:datastoreItem>
</file>

<file path=customXml/itemProps25.xml><?xml version="1.0" encoding="utf-8"?>
<ds:datastoreItem xmlns:ds="http://schemas.openxmlformats.org/officeDocument/2006/customXml" ds:itemID="{9E738231-2982-4EDA-A09B-0758772A5F1D}">
  <ds:schemaRefs>
    <ds:schemaRef ds:uri="ESRI.ArcGIS.Mapping.OfficeIntegration.PowerPointInfo"/>
  </ds:schemaRefs>
</ds:datastoreItem>
</file>

<file path=customXml/itemProps26.xml><?xml version="1.0" encoding="utf-8"?>
<ds:datastoreItem xmlns:ds="http://schemas.openxmlformats.org/officeDocument/2006/customXml" ds:itemID="{C29AAC04-E94B-48E5-817F-6E95EE7A5B76}">
  <ds:schemaRefs>
    <ds:schemaRef ds:uri="ESRI.ArcGIS.Mapping.OfficeIntegration.PowerPointInfo"/>
  </ds:schemaRefs>
</ds:datastoreItem>
</file>

<file path=customXml/itemProps27.xml><?xml version="1.0" encoding="utf-8"?>
<ds:datastoreItem xmlns:ds="http://schemas.openxmlformats.org/officeDocument/2006/customXml" ds:itemID="{03FF03D1-528E-45AF-9922-1A0BBBA909CB}">
  <ds:schemaRefs>
    <ds:schemaRef ds:uri="ESRI.ArcGIS.Mapping.OfficeIntegration.PowerPointInfo"/>
  </ds:schemaRefs>
</ds:datastoreItem>
</file>

<file path=customXml/itemProps28.xml><?xml version="1.0" encoding="utf-8"?>
<ds:datastoreItem xmlns:ds="http://schemas.openxmlformats.org/officeDocument/2006/customXml" ds:itemID="{548DD95C-E66F-4510-849A-0B00A5CEED56}">
  <ds:schemaRefs>
    <ds:schemaRef ds:uri="http://schemas.microsoft.com/sharepoint/v3/contenttype/forms"/>
  </ds:schemaRefs>
</ds:datastoreItem>
</file>

<file path=customXml/itemProps29.xml><?xml version="1.0" encoding="utf-8"?>
<ds:datastoreItem xmlns:ds="http://schemas.openxmlformats.org/officeDocument/2006/customXml" ds:itemID="{DCFFE37A-0F73-435F-98C3-A5BF08CD7535}">
  <ds:schemaRefs>
    <ds:schemaRef ds:uri="ESRI.ArcGIS.Mapping.OfficeIntegration.PowerPointInfo"/>
  </ds:schemaRefs>
</ds:datastoreItem>
</file>

<file path=customXml/itemProps3.xml><?xml version="1.0" encoding="utf-8"?>
<ds:datastoreItem xmlns:ds="http://schemas.openxmlformats.org/officeDocument/2006/customXml" ds:itemID="{C98DF059-8A46-41C2-80A2-18A6A24010E6}">
  <ds:schemaRefs>
    <ds:schemaRef ds:uri="ESRI.ArcGIS.Mapping.OfficeIntegration.PowerPointInfo"/>
  </ds:schemaRefs>
</ds:datastoreItem>
</file>

<file path=customXml/itemProps30.xml><?xml version="1.0" encoding="utf-8"?>
<ds:datastoreItem xmlns:ds="http://schemas.openxmlformats.org/officeDocument/2006/customXml" ds:itemID="{3CB14718-F86C-48F9-B5ED-2FF913F5F8EA}">
  <ds:schemaRefs>
    <ds:schemaRef ds:uri="ESRI.ArcGIS.Mapping.OfficeIntegration.PowerPointInfo"/>
  </ds:schemaRefs>
</ds:datastoreItem>
</file>

<file path=customXml/itemProps31.xml><?xml version="1.0" encoding="utf-8"?>
<ds:datastoreItem xmlns:ds="http://schemas.openxmlformats.org/officeDocument/2006/customXml" ds:itemID="{196FA939-82E4-432E-A989-B60D1079997C}">
  <ds:schemaRefs>
    <ds:schemaRef ds:uri="ESRI.ArcGIS.Mapping.OfficeIntegration.PowerPointInfo"/>
  </ds:schemaRefs>
</ds:datastoreItem>
</file>

<file path=customXml/itemProps32.xml><?xml version="1.0" encoding="utf-8"?>
<ds:datastoreItem xmlns:ds="http://schemas.openxmlformats.org/officeDocument/2006/customXml" ds:itemID="{25048C94-B5FB-45DD-8DFC-33F00E6FB842}">
  <ds:schemaRefs>
    <ds:schemaRef ds:uri="ESRI.ArcGIS.Mapping.OfficeIntegration.PowerPointInfo"/>
  </ds:schemaRefs>
</ds:datastoreItem>
</file>

<file path=customXml/itemProps33.xml><?xml version="1.0" encoding="utf-8"?>
<ds:datastoreItem xmlns:ds="http://schemas.openxmlformats.org/officeDocument/2006/customXml" ds:itemID="{5C0B2EBB-69AC-406D-A210-DDACA6AEB0C7}">
  <ds:schemaRefs>
    <ds:schemaRef ds:uri="ESRI.ArcGIS.Mapping.OfficeIntegration.PowerPointInfo"/>
  </ds:schemaRefs>
</ds:datastoreItem>
</file>

<file path=customXml/itemProps34.xml><?xml version="1.0" encoding="utf-8"?>
<ds:datastoreItem xmlns:ds="http://schemas.openxmlformats.org/officeDocument/2006/customXml" ds:itemID="{322EDD80-5AC8-4B31-8C5D-05E42E065E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f08be3-da31-4ed0-bd15-c2f68cc29029"/>
    <ds:schemaRef ds:uri="fa1fb52d-8fe2-4f49-9882-b9b989e07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5.xml><?xml version="1.0" encoding="utf-8"?>
<ds:datastoreItem xmlns:ds="http://schemas.openxmlformats.org/officeDocument/2006/customXml" ds:itemID="{5FA0AA7B-E49A-4DB6-B0C4-5318F946CCD8}">
  <ds:schemaRefs>
    <ds:schemaRef ds:uri="ESRI.ArcGIS.Mapping.OfficeIntegration.PowerPointInfo"/>
  </ds:schemaRefs>
</ds:datastoreItem>
</file>

<file path=customXml/itemProps36.xml><?xml version="1.0" encoding="utf-8"?>
<ds:datastoreItem xmlns:ds="http://schemas.openxmlformats.org/officeDocument/2006/customXml" ds:itemID="{11E68E8E-F173-4F8E-B312-6E3A15FF825E}">
  <ds:schemaRefs>
    <ds:schemaRef ds:uri="ESRI.ArcGIS.Mapping.OfficeIntegration.PowerPointInfo"/>
  </ds:schemaRefs>
</ds:datastoreItem>
</file>

<file path=customXml/itemProps37.xml><?xml version="1.0" encoding="utf-8"?>
<ds:datastoreItem xmlns:ds="http://schemas.openxmlformats.org/officeDocument/2006/customXml" ds:itemID="{D2E303A4-EB9B-45D4-8040-42CB668899F1}">
  <ds:schemaRefs>
    <ds:schemaRef ds:uri="ESRI.ArcGIS.Mapping.OfficeIntegration.PowerPointInfo"/>
  </ds:schemaRefs>
</ds:datastoreItem>
</file>

<file path=customXml/itemProps38.xml><?xml version="1.0" encoding="utf-8"?>
<ds:datastoreItem xmlns:ds="http://schemas.openxmlformats.org/officeDocument/2006/customXml" ds:itemID="{3E902DBD-76DD-4186-AD13-C85D9B7AB902}">
  <ds:schemaRefs>
    <ds:schemaRef ds:uri="ESRI.ArcGIS.Mapping.OfficeIntegration.PowerPointInfo"/>
  </ds:schemaRefs>
</ds:datastoreItem>
</file>

<file path=customXml/itemProps39.xml><?xml version="1.0" encoding="utf-8"?>
<ds:datastoreItem xmlns:ds="http://schemas.openxmlformats.org/officeDocument/2006/customXml" ds:itemID="{9FE70074-89FE-4E5F-9BE6-82EC1B3E3A56}">
  <ds:schemaRefs>
    <ds:schemaRef ds:uri="ESRI.ArcGIS.Mapping.OfficeIntegration.PowerPointInfo"/>
  </ds:schemaRefs>
</ds:datastoreItem>
</file>

<file path=customXml/itemProps4.xml><?xml version="1.0" encoding="utf-8"?>
<ds:datastoreItem xmlns:ds="http://schemas.openxmlformats.org/officeDocument/2006/customXml" ds:itemID="{F188959C-0977-4BAA-A936-57ECB52BB7A1}">
  <ds:schemaRefs>
    <ds:schemaRef ds:uri="ESRI.ArcGIS.Mapping.OfficeIntegration.PowerPointInfo"/>
  </ds:schemaRefs>
</ds:datastoreItem>
</file>

<file path=customXml/itemProps40.xml><?xml version="1.0" encoding="utf-8"?>
<ds:datastoreItem xmlns:ds="http://schemas.openxmlformats.org/officeDocument/2006/customXml" ds:itemID="{518F09DD-610E-4075-BC56-B7DF243660DD}">
  <ds:schemaRefs>
    <ds:schemaRef ds:uri="ESRI.ArcGIS.Mapping.OfficeIntegration.PowerPointInfo"/>
  </ds:schemaRefs>
</ds:datastoreItem>
</file>

<file path=customXml/itemProps41.xml><?xml version="1.0" encoding="utf-8"?>
<ds:datastoreItem xmlns:ds="http://schemas.openxmlformats.org/officeDocument/2006/customXml" ds:itemID="{5EC94A90-11B6-4B01-85D7-835C3C610EA7}">
  <ds:schemaRefs>
    <ds:schemaRef ds:uri="ESRI.ArcGIS.Mapping.OfficeIntegration.PowerPointInfo"/>
  </ds:schemaRefs>
</ds:datastoreItem>
</file>

<file path=customXml/itemProps42.xml><?xml version="1.0" encoding="utf-8"?>
<ds:datastoreItem xmlns:ds="http://schemas.openxmlformats.org/officeDocument/2006/customXml" ds:itemID="{FB4A3A52-1DCF-4C99-BC00-3441BEA399AA}">
  <ds:schemaRefs>
    <ds:schemaRef ds:uri="ESRI.ArcGIS.Mapping.OfficeIntegration.PowerPointInfo"/>
  </ds:schemaRefs>
</ds:datastoreItem>
</file>

<file path=customXml/itemProps43.xml><?xml version="1.0" encoding="utf-8"?>
<ds:datastoreItem xmlns:ds="http://schemas.openxmlformats.org/officeDocument/2006/customXml" ds:itemID="{3E617227-2BD4-4881-8D44-1187655793C0}">
  <ds:schemaRefs>
    <ds:schemaRef ds:uri="ESRI.ArcGIS.Mapping.OfficeIntegration.PowerPointInfo"/>
  </ds:schemaRefs>
</ds:datastoreItem>
</file>

<file path=customXml/itemProps44.xml><?xml version="1.0" encoding="utf-8"?>
<ds:datastoreItem xmlns:ds="http://schemas.openxmlformats.org/officeDocument/2006/customXml" ds:itemID="{BFA85535-6ABA-417B-96E9-5BC318D0E645}">
  <ds:schemaRefs>
    <ds:schemaRef ds:uri="ESRI.ArcGIS.Mapping.OfficeIntegration.PowerPointInfo"/>
  </ds:schemaRefs>
</ds:datastoreItem>
</file>

<file path=customXml/itemProps45.xml><?xml version="1.0" encoding="utf-8"?>
<ds:datastoreItem xmlns:ds="http://schemas.openxmlformats.org/officeDocument/2006/customXml" ds:itemID="{C94CADE6-0054-4362-BA1C-78A07FCA4D23}">
  <ds:schemaRefs>
    <ds:schemaRef ds:uri="ESRI.ArcGIS.Mapping.OfficeIntegration.PowerPointInfo"/>
  </ds:schemaRefs>
</ds:datastoreItem>
</file>

<file path=customXml/itemProps46.xml><?xml version="1.0" encoding="utf-8"?>
<ds:datastoreItem xmlns:ds="http://schemas.openxmlformats.org/officeDocument/2006/customXml" ds:itemID="{D149EFD1-3D7E-49DA-88FB-306E508F7142}">
  <ds:schemaRefs>
    <ds:schemaRef ds:uri="ESRI.ArcGIS.Mapping.OfficeIntegration.PowerPointInfo"/>
  </ds:schemaRefs>
</ds:datastoreItem>
</file>

<file path=customXml/itemProps47.xml><?xml version="1.0" encoding="utf-8"?>
<ds:datastoreItem xmlns:ds="http://schemas.openxmlformats.org/officeDocument/2006/customXml" ds:itemID="{0321FBFB-25C0-4F68-9578-731F70FC49E6}">
  <ds:schemaRefs>
    <ds:schemaRef ds:uri="http://schemas.microsoft.com/sharepoint/events"/>
  </ds:schemaRefs>
</ds:datastoreItem>
</file>

<file path=customXml/itemProps48.xml><?xml version="1.0" encoding="utf-8"?>
<ds:datastoreItem xmlns:ds="http://schemas.openxmlformats.org/officeDocument/2006/customXml" ds:itemID="{F5272A79-3F55-4CAB-A107-46B417E97E84}">
  <ds:schemaRefs>
    <ds:schemaRef ds:uri="ESRI.ArcGIS.Mapping.OfficeIntegration.PowerPointInfo"/>
  </ds:schemaRefs>
</ds:datastoreItem>
</file>

<file path=customXml/itemProps49.xml><?xml version="1.0" encoding="utf-8"?>
<ds:datastoreItem xmlns:ds="http://schemas.openxmlformats.org/officeDocument/2006/customXml" ds:itemID="{6EAB6CF9-6967-427E-B0B8-23EC865871FC}">
  <ds:schemaRefs>
    <ds:schemaRef ds:uri="ESRI.ArcGIS.Mapping.OfficeIntegration.PowerPointInfo"/>
  </ds:schemaRefs>
</ds:datastoreItem>
</file>

<file path=customXml/itemProps5.xml><?xml version="1.0" encoding="utf-8"?>
<ds:datastoreItem xmlns:ds="http://schemas.openxmlformats.org/officeDocument/2006/customXml" ds:itemID="{0B0D479A-D420-44BF-A32E-A7DCD8D7A6C9}">
  <ds:schemaRefs>
    <ds:schemaRef ds:uri="ESRI.ArcGIS.Mapping.OfficeIntegration.PowerPointInfo"/>
  </ds:schemaRefs>
</ds:datastoreItem>
</file>

<file path=customXml/itemProps50.xml><?xml version="1.0" encoding="utf-8"?>
<ds:datastoreItem xmlns:ds="http://schemas.openxmlformats.org/officeDocument/2006/customXml" ds:itemID="{915EE810-39ED-415F-B64D-619A22BE726E}">
  <ds:schemaRefs>
    <ds:schemaRef ds:uri="ESRI.ArcGIS.Mapping.OfficeIntegration.PowerPointInfo"/>
  </ds:schemaRefs>
</ds:datastoreItem>
</file>

<file path=customXml/itemProps51.xml><?xml version="1.0" encoding="utf-8"?>
<ds:datastoreItem xmlns:ds="http://schemas.openxmlformats.org/officeDocument/2006/customXml" ds:itemID="{9C5C8FE0-9DF5-4A87-84C8-6EA4B11258FD}">
  <ds:schemaRefs>
    <ds:schemaRef ds:uri="ESRI.ArcGIS.Mapping.OfficeIntegration.PowerPointInfo"/>
  </ds:schemaRefs>
</ds:datastoreItem>
</file>

<file path=customXml/itemProps52.xml><?xml version="1.0" encoding="utf-8"?>
<ds:datastoreItem xmlns:ds="http://schemas.openxmlformats.org/officeDocument/2006/customXml" ds:itemID="{EE76ECA5-5EA3-4DDF-8604-A0C5EDCA5D73}">
  <ds:schemaRefs>
    <ds:schemaRef ds:uri="ESRI.ArcGIS.Mapping.OfficeIntegration.PowerPointInfo"/>
  </ds:schemaRefs>
</ds:datastoreItem>
</file>

<file path=customXml/itemProps53.xml><?xml version="1.0" encoding="utf-8"?>
<ds:datastoreItem xmlns:ds="http://schemas.openxmlformats.org/officeDocument/2006/customXml" ds:itemID="{EF5FE898-CD85-4A5B-9F20-CEE135BE7203}">
  <ds:schemaRefs>
    <ds:schemaRef ds:uri="ESRI.ArcGIS.Mapping.OfficeIntegration.PowerPointInfo"/>
  </ds:schemaRefs>
</ds:datastoreItem>
</file>

<file path=customXml/itemProps54.xml><?xml version="1.0" encoding="utf-8"?>
<ds:datastoreItem xmlns:ds="http://schemas.openxmlformats.org/officeDocument/2006/customXml" ds:itemID="{5C43F66C-07F1-463A-B875-242A50107928}">
  <ds:schemaRefs>
    <ds:schemaRef ds:uri="ESRI.ArcGIS.Mapping.OfficeIntegration.PowerPointInfo"/>
  </ds:schemaRefs>
</ds:datastoreItem>
</file>

<file path=customXml/itemProps55.xml><?xml version="1.0" encoding="utf-8"?>
<ds:datastoreItem xmlns:ds="http://schemas.openxmlformats.org/officeDocument/2006/customXml" ds:itemID="{4E7AFAD3-A568-4CEF-8A43-ECA5A58E7B69}">
  <ds:schemaRefs>
    <ds:schemaRef ds:uri="ESRI.ArcGIS.Mapping.OfficeIntegration.PowerPointInfo"/>
  </ds:schemaRefs>
</ds:datastoreItem>
</file>

<file path=customXml/itemProps56.xml><?xml version="1.0" encoding="utf-8"?>
<ds:datastoreItem xmlns:ds="http://schemas.openxmlformats.org/officeDocument/2006/customXml" ds:itemID="{7544C62A-92D9-496F-953A-73B578701840}">
  <ds:schemaRefs>
    <ds:schemaRef ds:uri="ESRI.ArcGIS.Mapping.OfficeIntegration.PowerPointInfo"/>
  </ds:schemaRefs>
</ds:datastoreItem>
</file>

<file path=customXml/itemProps6.xml><?xml version="1.0" encoding="utf-8"?>
<ds:datastoreItem xmlns:ds="http://schemas.openxmlformats.org/officeDocument/2006/customXml" ds:itemID="{A9B464D0-39D1-4FDD-B688-D9DCB651DCAD}">
  <ds:schemaRefs>
    <ds:schemaRef ds:uri="ESRI.ArcGIS.Mapping.OfficeIntegration.PowerPointInfo"/>
  </ds:schemaRefs>
</ds:datastoreItem>
</file>

<file path=customXml/itemProps7.xml><?xml version="1.0" encoding="utf-8"?>
<ds:datastoreItem xmlns:ds="http://schemas.openxmlformats.org/officeDocument/2006/customXml" ds:itemID="{D0F91A8E-917D-4C48-8932-3E1403E153B8}">
  <ds:schemaRefs>
    <ds:schemaRef ds:uri="ESRI.ArcGIS.Mapping.OfficeIntegration.PowerPointInfo"/>
  </ds:schemaRefs>
</ds:datastoreItem>
</file>

<file path=customXml/itemProps8.xml><?xml version="1.0" encoding="utf-8"?>
<ds:datastoreItem xmlns:ds="http://schemas.openxmlformats.org/officeDocument/2006/customXml" ds:itemID="{A7A014C6-604F-41C7-8CD6-EFAEC12486BE}">
  <ds:schemaRefs>
    <ds:schemaRef ds:uri="ESRI.ArcGIS.Mapping.OfficeIntegration.PowerPointInfo"/>
  </ds:schemaRefs>
</ds:datastoreItem>
</file>

<file path=customXml/itemProps9.xml><?xml version="1.0" encoding="utf-8"?>
<ds:datastoreItem xmlns:ds="http://schemas.openxmlformats.org/officeDocument/2006/customXml" ds:itemID="{F290B368-66FD-4A15-A16F-8EAB723F7314}">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APHL PPT Template_121014</Template>
  <TotalTime>3069</TotalTime>
  <Words>402</Words>
  <Application>Microsoft Office PowerPoint</Application>
  <PresentationFormat>On-screen Show (4:3)</PresentationFormat>
  <Paragraphs>51</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Franklin Gothic Demi</vt:lpstr>
      <vt:lpstr>Franklin Gothic Medium</vt:lpstr>
      <vt:lpstr>APHL_PPTTemp_120814</vt:lpstr>
      <vt:lpstr>1_Office Theme</vt:lpstr>
      <vt:lpstr>Management Review</vt:lpstr>
      <vt:lpstr>Terms</vt:lpstr>
      <vt:lpstr>Management Review: Objectives</vt:lpstr>
      <vt:lpstr>Why do a Management Review?</vt:lpstr>
      <vt:lpstr>Management Review: Records</vt:lpstr>
      <vt:lpstr>Management Review </vt:lpstr>
      <vt:lpstr>Management Review: Checklist</vt:lpstr>
      <vt:lpstr>Management Review: After Action</vt:lpstr>
      <vt:lpstr>Management Review: Procedure</vt:lpstr>
      <vt:lpstr>References</vt:lpstr>
    </vt:vector>
  </TitlesOfParts>
  <Company>APHLOPS3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creator>Smith,  Alexandra | APHL</dc:creator>
  <cp:lastModifiedBy>Rowland, Joshua | APHL</cp:lastModifiedBy>
  <cp:revision>36</cp:revision>
  <cp:lastPrinted>2017-09-05T17:07:02Z</cp:lastPrinted>
  <dcterms:created xsi:type="dcterms:W3CDTF">2015-09-04T12:24:31Z</dcterms:created>
  <dcterms:modified xsi:type="dcterms:W3CDTF">2017-09-05T17:07:11Z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af08ecf6-ecb6-4a50-8160-188b4ee23d1e</vt:lpwstr>
  </property>
</Properties>
</file>