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7"/>
    <p:sldMasterId id="2147483657" r:id="rId58"/>
  </p:sldMasterIdLst>
  <p:notesMasterIdLst>
    <p:notesMasterId r:id="rId87"/>
  </p:notesMasterIdLst>
  <p:handoutMasterIdLst>
    <p:handoutMasterId r:id="rId88"/>
  </p:handoutMasterIdLst>
  <p:sldIdLst>
    <p:sldId id="268" r:id="rId59"/>
    <p:sldId id="286" r:id="rId60"/>
    <p:sldId id="287" r:id="rId61"/>
    <p:sldId id="288" r:id="rId62"/>
    <p:sldId id="289" r:id="rId63"/>
    <p:sldId id="290" r:id="rId64"/>
    <p:sldId id="291" r:id="rId65"/>
    <p:sldId id="292" r:id="rId66"/>
    <p:sldId id="293" r:id="rId67"/>
    <p:sldId id="294" r:id="rId68"/>
    <p:sldId id="295" r:id="rId69"/>
    <p:sldId id="258" r:id="rId70"/>
    <p:sldId id="270" r:id="rId71"/>
    <p:sldId id="271" r:id="rId72"/>
    <p:sldId id="272" r:id="rId73"/>
    <p:sldId id="273" r:id="rId74"/>
    <p:sldId id="274" r:id="rId75"/>
    <p:sldId id="275" r:id="rId76"/>
    <p:sldId id="276" r:id="rId77"/>
    <p:sldId id="277" r:id="rId78"/>
    <p:sldId id="278" r:id="rId79"/>
    <p:sldId id="279" r:id="rId80"/>
    <p:sldId id="280" r:id="rId81"/>
    <p:sldId id="281" r:id="rId82"/>
    <p:sldId id="282" r:id="rId83"/>
    <p:sldId id="283" r:id="rId84"/>
    <p:sldId id="284" r:id="rId85"/>
    <p:sldId id="285" r:id="rId86"/>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p15:clr>
            <a:srgbClr val="A4A3A4"/>
          </p15:clr>
        </p15:guide>
        <p15:guide id="2" pos="288">
          <p15:clr>
            <a:srgbClr val="A4A3A4"/>
          </p15:clr>
        </p15:guide>
      </p15:sldGuideLst>
    </p:ext>
    <p:ext uri="{2D200454-40CA-4A62-9FC3-DE9A4176ACB9}">
      <p15:notesGuideLst xmlns:p15="http://schemas.microsoft.com/office/powerpoint/2012/main">
        <p15:guide id="1" orient="horz" pos="2905">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hryn Wangsness" initials="KW" lastIdx="4" clrIdx="0">
    <p:extLst>
      <p:ext uri="{19B8F6BF-5375-455C-9EA6-DF929625EA0E}">
        <p15:presenceInfo xmlns:p15="http://schemas.microsoft.com/office/powerpoint/2012/main" userId="S017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AF"/>
    <a:srgbClr val="B42E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94660"/>
  </p:normalViewPr>
  <p:slideViewPr>
    <p:cSldViewPr>
      <p:cViewPr varScale="1">
        <p:scale>
          <a:sx n="63" d="100"/>
          <a:sy n="63" d="100"/>
        </p:scale>
        <p:origin x="605" y="24"/>
      </p:cViewPr>
      <p:guideLst>
        <p:guide orient="horz" pos="864"/>
        <p:guide pos="288"/>
      </p:guideLst>
    </p:cSldViewPr>
  </p:slideViewPr>
  <p:notesTextViewPr>
    <p:cViewPr>
      <p:scale>
        <a:sx n="1" d="1"/>
        <a:sy n="1" d="1"/>
      </p:scale>
      <p:origin x="0" y="0"/>
    </p:cViewPr>
  </p:notesTextViewPr>
  <p:notesViewPr>
    <p:cSldViewPr showGuides="1">
      <p:cViewPr varScale="1">
        <p:scale>
          <a:sx n="98" d="100"/>
          <a:sy n="98" d="100"/>
        </p:scale>
        <p:origin x="-3564" y="-96"/>
      </p:cViewPr>
      <p:guideLst>
        <p:guide orient="horz" pos="2905"/>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customXml" Target="../customXml/item55.xml"/><Relationship Id="rId63" Type="http://schemas.openxmlformats.org/officeDocument/2006/relationships/slide" Target="slides/slide5.xml"/><Relationship Id="rId68" Type="http://schemas.openxmlformats.org/officeDocument/2006/relationships/slide" Target="slides/slide10.xml"/><Relationship Id="rId76" Type="http://schemas.openxmlformats.org/officeDocument/2006/relationships/slide" Target="slides/slide18.xml"/><Relationship Id="rId84" Type="http://schemas.openxmlformats.org/officeDocument/2006/relationships/slide" Target="slides/slide26.xml"/><Relationship Id="rId89" Type="http://schemas.openxmlformats.org/officeDocument/2006/relationships/commentAuthors" Target="commentAuthors.xml"/><Relationship Id="rId7" Type="http://schemas.openxmlformats.org/officeDocument/2006/relationships/customXml" Target="../customXml/item7.xml"/><Relationship Id="rId71" Type="http://schemas.openxmlformats.org/officeDocument/2006/relationships/slide" Target="slides/slide13.xml"/><Relationship Id="rId92"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slideMaster" Target="slideMasters/slideMaster2.xml"/><Relationship Id="rId66" Type="http://schemas.openxmlformats.org/officeDocument/2006/relationships/slide" Target="slides/slide8.xml"/><Relationship Id="rId74" Type="http://schemas.openxmlformats.org/officeDocument/2006/relationships/slide" Target="slides/slide16.xml"/><Relationship Id="rId79" Type="http://schemas.openxmlformats.org/officeDocument/2006/relationships/slide" Target="slides/slide21.xml"/><Relationship Id="rId87" Type="http://schemas.openxmlformats.org/officeDocument/2006/relationships/notesMaster" Target="notesMasters/notesMaster1.xml"/><Relationship Id="rId5" Type="http://schemas.openxmlformats.org/officeDocument/2006/relationships/customXml" Target="../customXml/item5.xml"/><Relationship Id="rId61" Type="http://schemas.openxmlformats.org/officeDocument/2006/relationships/slide" Target="slides/slide3.xml"/><Relationship Id="rId82" Type="http://schemas.openxmlformats.org/officeDocument/2006/relationships/slide" Target="slides/slide24.xml"/><Relationship Id="rId90" Type="http://schemas.openxmlformats.org/officeDocument/2006/relationships/presProps" Target="presProps.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slide" Target="slides/slide6.xml"/><Relationship Id="rId69" Type="http://schemas.openxmlformats.org/officeDocument/2006/relationships/slide" Target="slides/slide11.xml"/><Relationship Id="rId77" Type="http://schemas.openxmlformats.org/officeDocument/2006/relationships/slide" Target="slides/slide19.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4.xml"/><Relationship Id="rId80" Type="http://schemas.openxmlformats.org/officeDocument/2006/relationships/slide" Target="slides/slide22.xml"/><Relationship Id="rId85" Type="http://schemas.openxmlformats.org/officeDocument/2006/relationships/slide" Target="slides/slide27.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1.xml"/><Relationship Id="rId67" Type="http://schemas.openxmlformats.org/officeDocument/2006/relationships/slide" Target="slides/slide9.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4.xml"/><Relationship Id="rId70" Type="http://schemas.openxmlformats.org/officeDocument/2006/relationships/slide" Target="slides/slide12.xml"/><Relationship Id="rId75" Type="http://schemas.openxmlformats.org/officeDocument/2006/relationships/slide" Target="slides/slide17.xml"/><Relationship Id="rId83" Type="http://schemas.openxmlformats.org/officeDocument/2006/relationships/slide" Target="slides/slide25.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Master" Target="slideMasters/slideMaster1.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 Target="slides/slide2.xml"/><Relationship Id="rId65" Type="http://schemas.openxmlformats.org/officeDocument/2006/relationships/slide" Target="slides/slide7.xml"/><Relationship Id="rId73" Type="http://schemas.openxmlformats.org/officeDocument/2006/relationships/slide" Target="slides/slide15.xml"/><Relationship Id="rId78" Type="http://schemas.openxmlformats.org/officeDocument/2006/relationships/slide" Target="slides/slide20.xml"/><Relationship Id="rId81" Type="http://schemas.openxmlformats.org/officeDocument/2006/relationships/slide" Target="slides/slide23.xml"/><Relationship Id="rId86" Type="http://schemas.openxmlformats.org/officeDocument/2006/relationships/slide" Target="slides/slide28.xml"/><Relationship Id="rId94"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customXml" Target="../customXml/item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1169"/>
          </a:xfrm>
          <a:prstGeom prst="rect">
            <a:avLst/>
          </a:prstGeom>
        </p:spPr>
        <p:txBody>
          <a:bodyPr vert="horz" lIns="91440" tIns="45720" rIns="91440" bIns="45720" rtlCol="0"/>
          <a:lstStyle>
            <a:lvl1pPr algn="r">
              <a:defRPr sz="1200"/>
            </a:lvl1pPr>
          </a:lstStyle>
          <a:p>
            <a:fld id="{7FBE576A-F7D4-4B29-896E-B1B44478D8C8}" type="datetimeFigureOut">
              <a:rPr lang="en-US" smtClean="0"/>
              <a:t>8/7/2017</a:t>
            </a:fld>
            <a:endParaRPr lang="en-US"/>
          </a:p>
        </p:txBody>
      </p:sp>
      <p:sp>
        <p:nvSpPr>
          <p:cNvPr id="4" name="Footer Placeholder 3"/>
          <p:cNvSpPr>
            <a:spLocks noGrp="1"/>
          </p:cNvSpPr>
          <p:nvPr>
            <p:ph type="ftr" sz="quarter" idx="2"/>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760606"/>
            <a:ext cx="3037840" cy="461169"/>
          </a:xfrm>
          <a:prstGeom prst="rect">
            <a:avLst/>
          </a:prstGeom>
        </p:spPr>
        <p:txBody>
          <a:bodyPr vert="horz" lIns="91440" tIns="45720" rIns="91440" bIns="45720" rtlCol="0" anchor="b"/>
          <a:lstStyle>
            <a:lvl1pPr algn="r">
              <a:defRPr sz="1200"/>
            </a:lvl1pPr>
          </a:lstStyle>
          <a:p>
            <a:fld id="{C68F926B-BE7F-42A3-B1CF-C7506CF039CD}" type="slidenum">
              <a:rPr lang="en-US" smtClean="0"/>
              <a:t>‹#›</a:t>
            </a:fld>
            <a:endParaRPr lang="en-US"/>
          </a:p>
        </p:txBody>
      </p:sp>
    </p:spTree>
    <p:extLst>
      <p:ext uri="{BB962C8B-B14F-4D97-AF65-F5344CB8AC3E}">
        <p14:creationId xmlns:p14="http://schemas.microsoft.com/office/powerpoint/2010/main" val="2032597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1169"/>
          </a:xfrm>
          <a:prstGeom prst="rect">
            <a:avLst/>
          </a:prstGeom>
        </p:spPr>
        <p:txBody>
          <a:bodyPr vert="horz" lIns="91440" tIns="45720" rIns="91440" bIns="45720" rtlCol="0"/>
          <a:lstStyle>
            <a:lvl1pPr algn="r">
              <a:defRPr sz="1200"/>
            </a:lvl1pPr>
          </a:lstStyle>
          <a:p>
            <a:fld id="{E11D7777-73A5-48F9-AE22-66ABE429695F}" type="datetimeFigureOut">
              <a:rPr lang="en-US" smtClean="0"/>
              <a:t>8/7/2017</a:t>
            </a:fld>
            <a:endParaRPr lang="en-US"/>
          </a:p>
        </p:txBody>
      </p:sp>
      <p:sp>
        <p:nvSpPr>
          <p:cNvPr id="4" name="Slide Image Placeholder 3"/>
          <p:cNvSpPr>
            <a:spLocks noGrp="1" noRot="1" noChangeAspect="1"/>
          </p:cNvSpPr>
          <p:nvPr>
            <p:ph type="sldImg" idx="2"/>
          </p:nvPr>
        </p:nvSpPr>
        <p:spPr>
          <a:xfrm>
            <a:off x="1200150" y="692150"/>
            <a:ext cx="4610100" cy="3457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381103"/>
            <a:ext cx="5608320" cy="415051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60606"/>
            <a:ext cx="3037840" cy="461169"/>
          </a:xfrm>
          <a:prstGeom prst="rect">
            <a:avLst/>
          </a:prstGeom>
        </p:spPr>
        <p:txBody>
          <a:bodyPr vert="horz" lIns="91440" tIns="45720" rIns="91440" bIns="45720" rtlCol="0" anchor="b"/>
          <a:lstStyle>
            <a:lvl1pPr algn="r">
              <a:defRPr sz="1200"/>
            </a:lvl1pPr>
          </a:lstStyle>
          <a:p>
            <a:fld id="{6EF5D2DD-098B-4B74-BABB-171488B36A42}" type="slidenum">
              <a:rPr lang="en-US" smtClean="0"/>
              <a:t>‹#›</a:t>
            </a:fld>
            <a:endParaRPr lang="en-US"/>
          </a:p>
        </p:txBody>
      </p:sp>
    </p:spTree>
    <p:extLst>
      <p:ext uri="{BB962C8B-B14F-4D97-AF65-F5344CB8AC3E}">
        <p14:creationId xmlns:p14="http://schemas.microsoft.com/office/powerpoint/2010/main" val="3053725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module should be presented to both laboratory and purchasing staff.</a:t>
            </a:r>
          </a:p>
        </p:txBody>
      </p:sp>
      <p:sp>
        <p:nvSpPr>
          <p:cNvPr id="4" name="Slide Number Placeholder 3"/>
          <p:cNvSpPr>
            <a:spLocks noGrp="1"/>
          </p:cNvSpPr>
          <p:nvPr>
            <p:ph type="sldNum" sz="quarter" idx="10"/>
          </p:nvPr>
        </p:nvSpPr>
        <p:spPr/>
        <p:txBody>
          <a:bodyPr/>
          <a:lstStyle/>
          <a:p>
            <a:fld id="{6EF5D2DD-098B-4B74-BABB-171488B36A42}" type="slidenum">
              <a:rPr lang="en-US" smtClean="0"/>
              <a:t>1</a:t>
            </a:fld>
            <a:endParaRPr lang="en-US"/>
          </a:p>
        </p:txBody>
      </p:sp>
    </p:spTree>
    <p:extLst>
      <p:ext uri="{BB962C8B-B14F-4D97-AF65-F5344CB8AC3E}">
        <p14:creationId xmlns:p14="http://schemas.microsoft.com/office/powerpoint/2010/main" val="18475975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10</a:t>
            </a:fld>
            <a:endParaRPr lang="en-US"/>
          </a:p>
        </p:txBody>
      </p:sp>
    </p:spTree>
    <p:extLst>
      <p:ext uri="{BB962C8B-B14F-4D97-AF65-F5344CB8AC3E}">
        <p14:creationId xmlns:p14="http://schemas.microsoft.com/office/powerpoint/2010/main" val="33752813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11</a:t>
            </a:fld>
            <a:endParaRPr lang="en-US"/>
          </a:p>
        </p:txBody>
      </p:sp>
    </p:spTree>
    <p:extLst>
      <p:ext uri="{BB962C8B-B14F-4D97-AF65-F5344CB8AC3E}">
        <p14:creationId xmlns:p14="http://schemas.microsoft.com/office/powerpoint/2010/main" val="1846813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Laboratories rely on consumables or services that impact the final results produced.  How we obtain these consumables or services is through purchasing.</a:t>
            </a:r>
          </a:p>
        </p:txBody>
      </p:sp>
      <p:sp>
        <p:nvSpPr>
          <p:cNvPr id="4" name="Slide Number Placeholder 3"/>
          <p:cNvSpPr>
            <a:spLocks noGrp="1"/>
          </p:cNvSpPr>
          <p:nvPr>
            <p:ph type="sldNum" sz="quarter" idx="10"/>
          </p:nvPr>
        </p:nvSpPr>
        <p:spPr/>
        <p:txBody>
          <a:bodyPr/>
          <a:lstStyle/>
          <a:p>
            <a:fld id="{6EF5D2DD-098B-4B74-BABB-171488B36A42}" type="slidenum">
              <a:rPr lang="en-US" smtClean="0"/>
              <a:t>12</a:t>
            </a:fld>
            <a:endParaRPr lang="en-US"/>
          </a:p>
        </p:txBody>
      </p:sp>
    </p:spTree>
    <p:extLst>
      <p:ext uri="{BB962C8B-B14F-4D97-AF65-F5344CB8AC3E}">
        <p14:creationId xmlns:p14="http://schemas.microsoft.com/office/powerpoint/2010/main" val="3333868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laboratories, we need to ensure that any issues arising from the purchasing process - ordering, receiving, back orders, delays in shipping - are being addressed.  The importance of the consumables and services purchased should be stressed to everyone.</a:t>
            </a:r>
          </a:p>
        </p:txBody>
      </p:sp>
      <p:sp>
        <p:nvSpPr>
          <p:cNvPr id="4" name="Slide Number Placeholder 3"/>
          <p:cNvSpPr>
            <a:spLocks noGrp="1"/>
          </p:cNvSpPr>
          <p:nvPr>
            <p:ph type="sldNum" sz="quarter" idx="10"/>
          </p:nvPr>
        </p:nvSpPr>
        <p:spPr/>
        <p:txBody>
          <a:bodyPr/>
          <a:lstStyle/>
          <a:p>
            <a:fld id="{6EF5D2DD-098B-4B74-BABB-171488B36A42}" type="slidenum">
              <a:rPr lang="en-US" smtClean="0"/>
              <a:t>13</a:t>
            </a:fld>
            <a:endParaRPr lang="en-US"/>
          </a:p>
        </p:txBody>
      </p:sp>
    </p:spTree>
    <p:extLst>
      <p:ext uri="{BB962C8B-B14F-4D97-AF65-F5344CB8AC3E}">
        <p14:creationId xmlns:p14="http://schemas.microsoft.com/office/powerpoint/2010/main" val="800532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07D0B7-C089-467A-AA4E-F5960DF13DA7}" type="slidenum">
              <a:rPr lang="en-US" smtClean="0"/>
              <a:t>14</a:t>
            </a:fld>
            <a:endParaRPr lang="en-US"/>
          </a:p>
        </p:txBody>
      </p:sp>
    </p:spTree>
    <p:extLst>
      <p:ext uri="{BB962C8B-B14F-4D97-AF65-F5344CB8AC3E}">
        <p14:creationId xmlns:p14="http://schemas.microsoft.com/office/powerpoint/2010/main" val="33480212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 to note that the assessor(s) will review during the initial and routine visits this portion of the standard and will be looking for the laboratory's policies and procedures.  Laboratories may use policies and procedures that are already in place by their agency or organization as long as they can provide them to the assessor and review periodically to ensure that the policies and procedures are still current.</a:t>
            </a:r>
          </a:p>
          <a:p>
            <a:r>
              <a:rPr lang="en-US" dirty="0"/>
              <a:t>If the current policies and procedures do not cover all aspects of the standard, laboratory staff should work with purchasing staff to create a document that meets the needs.</a:t>
            </a:r>
          </a:p>
        </p:txBody>
      </p:sp>
      <p:sp>
        <p:nvSpPr>
          <p:cNvPr id="4" name="Slide Number Placeholder 3"/>
          <p:cNvSpPr>
            <a:spLocks noGrp="1"/>
          </p:cNvSpPr>
          <p:nvPr>
            <p:ph type="sldNum" sz="quarter" idx="10"/>
          </p:nvPr>
        </p:nvSpPr>
        <p:spPr/>
        <p:txBody>
          <a:bodyPr/>
          <a:lstStyle/>
          <a:p>
            <a:fld id="{6EF5D2DD-098B-4B74-BABB-171488B36A42}" type="slidenum">
              <a:rPr lang="en-US" smtClean="0"/>
              <a:t>15</a:t>
            </a:fld>
            <a:endParaRPr lang="en-US"/>
          </a:p>
        </p:txBody>
      </p:sp>
    </p:spTree>
    <p:extLst>
      <p:ext uri="{BB962C8B-B14F-4D97-AF65-F5344CB8AC3E}">
        <p14:creationId xmlns:p14="http://schemas.microsoft.com/office/powerpoint/2010/main" val="10114110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standard discusses key elements that should be covered in procedures related to the selection of consumables used in testing.</a:t>
            </a:r>
          </a:p>
        </p:txBody>
      </p:sp>
      <p:sp>
        <p:nvSpPr>
          <p:cNvPr id="4" name="Slide Number Placeholder 3"/>
          <p:cNvSpPr>
            <a:spLocks noGrp="1"/>
          </p:cNvSpPr>
          <p:nvPr>
            <p:ph type="sldNum" sz="quarter" idx="10"/>
          </p:nvPr>
        </p:nvSpPr>
        <p:spPr/>
        <p:txBody>
          <a:bodyPr/>
          <a:lstStyle/>
          <a:p>
            <a:fld id="{6EF5D2DD-098B-4B74-BABB-171488B36A42}" type="slidenum">
              <a:rPr lang="en-US" smtClean="0"/>
              <a:t>16</a:t>
            </a:fld>
            <a:endParaRPr lang="en-US"/>
          </a:p>
        </p:txBody>
      </p:sp>
    </p:spTree>
    <p:extLst>
      <p:ext uri="{BB962C8B-B14F-4D97-AF65-F5344CB8AC3E}">
        <p14:creationId xmlns:p14="http://schemas.microsoft.com/office/powerpoint/2010/main" val="32228304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Verification of purchased consumables must occur as part of the process.  A process for how this will happen in the laboratory should be included in procedures and policies.  Inspection of consumables when they arrive should occur and should be documented in some fashion - signing and dating packing slips, for example.  Often laboratories are able to verify the consumables purchased worked by running them through the testing process and recorded as part of the routine testing.</a:t>
            </a:r>
          </a:p>
        </p:txBody>
      </p:sp>
      <p:sp>
        <p:nvSpPr>
          <p:cNvPr id="4" name="Slide Number Placeholder 3"/>
          <p:cNvSpPr>
            <a:spLocks noGrp="1"/>
          </p:cNvSpPr>
          <p:nvPr>
            <p:ph type="sldNum" sz="quarter" idx="10"/>
          </p:nvPr>
        </p:nvSpPr>
        <p:spPr/>
        <p:txBody>
          <a:bodyPr/>
          <a:lstStyle/>
          <a:p>
            <a:fld id="{6EF5D2DD-098B-4B74-BABB-171488B36A42}" type="slidenum">
              <a:rPr lang="en-US" smtClean="0"/>
              <a:t>17</a:t>
            </a:fld>
            <a:endParaRPr lang="en-US"/>
          </a:p>
        </p:txBody>
      </p:sp>
    </p:spTree>
    <p:extLst>
      <p:ext uri="{BB962C8B-B14F-4D97-AF65-F5344CB8AC3E}">
        <p14:creationId xmlns:p14="http://schemas.microsoft.com/office/powerpoint/2010/main" val="3392660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18</a:t>
            </a:fld>
            <a:endParaRPr lang="en-US"/>
          </a:p>
        </p:txBody>
      </p:sp>
    </p:spTree>
    <p:extLst>
      <p:ext uri="{BB962C8B-B14F-4D97-AF65-F5344CB8AC3E}">
        <p14:creationId xmlns:p14="http://schemas.microsoft.com/office/powerpoint/2010/main" val="41641854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critical for technical content approval that laboratory and purchasing staff work together to determine where in their process this approval should occur and how it will look.  Remember, you will need to have purchasing documents relevant to the quality of testing maintained for the same record retention timeframe as laboratory records.</a:t>
            </a:r>
          </a:p>
        </p:txBody>
      </p:sp>
      <p:sp>
        <p:nvSpPr>
          <p:cNvPr id="4" name="Slide Number Placeholder 3"/>
          <p:cNvSpPr>
            <a:spLocks noGrp="1"/>
          </p:cNvSpPr>
          <p:nvPr>
            <p:ph type="sldNum" sz="quarter" idx="10"/>
          </p:nvPr>
        </p:nvSpPr>
        <p:spPr/>
        <p:txBody>
          <a:bodyPr/>
          <a:lstStyle/>
          <a:p>
            <a:fld id="{C307D0B7-C089-467A-AA4E-F5960DF13DA7}" type="slidenum">
              <a:rPr lang="en-US" smtClean="0"/>
              <a:t>19</a:t>
            </a:fld>
            <a:endParaRPr lang="en-US"/>
          </a:p>
        </p:txBody>
      </p:sp>
    </p:spTree>
    <p:extLst>
      <p:ext uri="{BB962C8B-B14F-4D97-AF65-F5344CB8AC3E}">
        <p14:creationId xmlns:p14="http://schemas.microsoft.com/office/powerpoint/2010/main" val="3561825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a:t>
            </a:fld>
            <a:endParaRPr lang="en-US"/>
          </a:p>
        </p:txBody>
      </p:sp>
    </p:spTree>
    <p:extLst>
      <p:ext uri="{BB962C8B-B14F-4D97-AF65-F5344CB8AC3E}">
        <p14:creationId xmlns:p14="http://schemas.microsoft.com/office/powerpoint/2010/main" val="525513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Once again this is an opportunity to collaborate between the laboratory and purchasing staff.  Many purchasing or procurement processes established in agencies or organizations already have a review process in place.  Some accreditation bodies want to see vendors accredited to ISO 17025 or Guide 34 or ISO 17034 whenever possible.  As a note, National Institute of Standards and Technology (NIST) certified/accredited laboratories are considered acceptable also.  If a vendor is not accredited to one of these standards, check to see if they have ISO 9001 or explain why you are using the vendor.</a:t>
            </a:r>
          </a:p>
        </p:txBody>
      </p:sp>
      <p:sp>
        <p:nvSpPr>
          <p:cNvPr id="4" name="Slide Number Placeholder 3"/>
          <p:cNvSpPr>
            <a:spLocks noGrp="1"/>
          </p:cNvSpPr>
          <p:nvPr>
            <p:ph type="sldNum" sz="quarter" idx="10"/>
          </p:nvPr>
        </p:nvSpPr>
        <p:spPr/>
        <p:txBody>
          <a:bodyPr/>
          <a:lstStyle/>
          <a:p>
            <a:fld id="{6EF5D2DD-098B-4B74-BABB-171488B36A42}" type="slidenum">
              <a:rPr lang="en-US" smtClean="0"/>
              <a:t>20</a:t>
            </a:fld>
            <a:endParaRPr lang="en-US"/>
          </a:p>
        </p:txBody>
      </p:sp>
    </p:spTree>
    <p:extLst>
      <p:ext uri="{BB962C8B-B14F-4D97-AF65-F5344CB8AC3E}">
        <p14:creationId xmlns:p14="http://schemas.microsoft.com/office/powerpoint/2010/main" val="1201569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Evaluation of vendors should occur over a period of time which the standard does not specify.  However, check for any requirements by the accreditation body or general guidance.  Oftentimes it is recommended that a review occur each year for all vendors.  But, if a laboratory has a large volume of vendors it may be more practical to review high volume vendors first and then review the remaining vendors over time.</a:t>
            </a:r>
          </a:p>
        </p:txBody>
      </p:sp>
      <p:sp>
        <p:nvSpPr>
          <p:cNvPr id="4" name="Slide Number Placeholder 3"/>
          <p:cNvSpPr>
            <a:spLocks noGrp="1"/>
          </p:cNvSpPr>
          <p:nvPr>
            <p:ph type="sldNum" sz="quarter" idx="10"/>
          </p:nvPr>
        </p:nvSpPr>
        <p:spPr/>
        <p:txBody>
          <a:bodyPr/>
          <a:lstStyle/>
          <a:p>
            <a:fld id="{6EF5D2DD-098B-4B74-BABB-171488B36A42}" type="slidenum">
              <a:rPr lang="en-US" smtClean="0"/>
              <a:t>21</a:t>
            </a:fld>
            <a:endParaRPr lang="en-US"/>
          </a:p>
        </p:txBody>
      </p:sp>
    </p:spTree>
    <p:extLst>
      <p:ext uri="{BB962C8B-B14F-4D97-AF65-F5344CB8AC3E}">
        <p14:creationId xmlns:p14="http://schemas.microsoft.com/office/powerpoint/2010/main" val="2646667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 clear that internal audits are performed only for purchasing as it relates to laboratory testing.  Various ways to ensure purchasing reviews include following a consumable or service from the laboratory through the purchasing process or reviewing a series of purchase requests, orders, packing slips and ensuring that staff purchasing have read and understood any policies or procedures in place.</a:t>
            </a:r>
          </a:p>
        </p:txBody>
      </p:sp>
      <p:sp>
        <p:nvSpPr>
          <p:cNvPr id="4" name="Slide Number Placeholder 3"/>
          <p:cNvSpPr>
            <a:spLocks noGrp="1"/>
          </p:cNvSpPr>
          <p:nvPr>
            <p:ph type="sldNum" sz="quarter" idx="10"/>
          </p:nvPr>
        </p:nvSpPr>
        <p:spPr/>
        <p:txBody>
          <a:bodyPr/>
          <a:lstStyle/>
          <a:p>
            <a:fld id="{6EF5D2DD-098B-4B74-BABB-171488B36A42}" type="slidenum">
              <a:rPr lang="en-US" smtClean="0"/>
              <a:t>22</a:t>
            </a:fld>
            <a:endParaRPr lang="en-US"/>
          </a:p>
        </p:txBody>
      </p:sp>
    </p:spTree>
    <p:extLst>
      <p:ext uri="{BB962C8B-B14F-4D97-AF65-F5344CB8AC3E}">
        <p14:creationId xmlns:p14="http://schemas.microsoft.com/office/powerpoint/2010/main" val="3396637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next few slides, we will discuss the different responsibilities involved with the purchasing process and how it relates to you.</a:t>
            </a:r>
          </a:p>
        </p:txBody>
      </p:sp>
      <p:sp>
        <p:nvSpPr>
          <p:cNvPr id="4" name="Slide Number Placeholder 3"/>
          <p:cNvSpPr>
            <a:spLocks noGrp="1"/>
          </p:cNvSpPr>
          <p:nvPr>
            <p:ph type="sldNum" sz="quarter" idx="10"/>
          </p:nvPr>
        </p:nvSpPr>
        <p:spPr/>
        <p:txBody>
          <a:bodyPr/>
          <a:lstStyle/>
          <a:p>
            <a:fld id="{6EF5D2DD-098B-4B74-BABB-171488B36A42}" type="slidenum">
              <a:rPr lang="en-US" smtClean="0"/>
              <a:t>23</a:t>
            </a:fld>
            <a:endParaRPr lang="en-US"/>
          </a:p>
        </p:txBody>
      </p:sp>
    </p:spTree>
    <p:extLst>
      <p:ext uri="{BB962C8B-B14F-4D97-AF65-F5344CB8AC3E}">
        <p14:creationId xmlns:p14="http://schemas.microsoft.com/office/powerpoint/2010/main" val="8650611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24</a:t>
            </a:fld>
            <a:endParaRPr lang="en-US"/>
          </a:p>
        </p:txBody>
      </p:sp>
    </p:spTree>
    <p:extLst>
      <p:ext uri="{BB962C8B-B14F-4D97-AF65-F5344CB8AC3E}">
        <p14:creationId xmlns:p14="http://schemas.microsoft.com/office/powerpoint/2010/main" val="3957560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25</a:t>
            </a:fld>
            <a:endParaRPr lang="en-US"/>
          </a:p>
        </p:txBody>
      </p:sp>
    </p:spTree>
    <p:extLst>
      <p:ext uri="{BB962C8B-B14F-4D97-AF65-F5344CB8AC3E}">
        <p14:creationId xmlns:p14="http://schemas.microsoft.com/office/powerpoint/2010/main" val="12755836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26</a:t>
            </a:fld>
            <a:endParaRPr lang="en-US"/>
          </a:p>
        </p:txBody>
      </p:sp>
    </p:spTree>
    <p:extLst>
      <p:ext uri="{BB962C8B-B14F-4D97-AF65-F5344CB8AC3E}">
        <p14:creationId xmlns:p14="http://schemas.microsoft.com/office/powerpoint/2010/main" val="30721596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27</a:t>
            </a:fld>
            <a:endParaRPr lang="en-US"/>
          </a:p>
        </p:txBody>
      </p:sp>
    </p:spTree>
    <p:extLst>
      <p:ext uri="{BB962C8B-B14F-4D97-AF65-F5344CB8AC3E}">
        <p14:creationId xmlns:p14="http://schemas.microsoft.com/office/powerpoint/2010/main" val="37911884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28</a:t>
            </a:fld>
            <a:endParaRPr lang="en-US"/>
          </a:p>
        </p:txBody>
      </p:sp>
    </p:spTree>
    <p:extLst>
      <p:ext uri="{BB962C8B-B14F-4D97-AF65-F5344CB8AC3E}">
        <p14:creationId xmlns:p14="http://schemas.microsoft.com/office/powerpoint/2010/main" val="1819346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3</a:t>
            </a:fld>
            <a:endParaRPr lang="en-US"/>
          </a:p>
        </p:txBody>
      </p:sp>
    </p:spTree>
    <p:extLst>
      <p:ext uri="{BB962C8B-B14F-4D97-AF65-F5344CB8AC3E}">
        <p14:creationId xmlns:p14="http://schemas.microsoft.com/office/powerpoint/2010/main" val="3348682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4</a:t>
            </a:fld>
            <a:endParaRPr lang="en-US"/>
          </a:p>
        </p:txBody>
      </p:sp>
    </p:spTree>
    <p:extLst>
      <p:ext uri="{BB962C8B-B14F-4D97-AF65-F5344CB8AC3E}">
        <p14:creationId xmlns:p14="http://schemas.microsoft.com/office/powerpoint/2010/main" val="1210809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5</a:t>
            </a:fld>
            <a:endParaRPr lang="en-US"/>
          </a:p>
        </p:txBody>
      </p:sp>
    </p:spTree>
    <p:extLst>
      <p:ext uri="{BB962C8B-B14F-4D97-AF65-F5344CB8AC3E}">
        <p14:creationId xmlns:p14="http://schemas.microsoft.com/office/powerpoint/2010/main" val="1783608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6</a:t>
            </a:fld>
            <a:endParaRPr lang="en-US"/>
          </a:p>
        </p:txBody>
      </p:sp>
    </p:spTree>
    <p:extLst>
      <p:ext uri="{BB962C8B-B14F-4D97-AF65-F5344CB8AC3E}">
        <p14:creationId xmlns:p14="http://schemas.microsoft.com/office/powerpoint/2010/main" val="146296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7</a:t>
            </a:fld>
            <a:endParaRPr lang="en-US"/>
          </a:p>
        </p:txBody>
      </p:sp>
    </p:spTree>
    <p:extLst>
      <p:ext uri="{BB962C8B-B14F-4D97-AF65-F5344CB8AC3E}">
        <p14:creationId xmlns:p14="http://schemas.microsoft.com/office/powerpoint/2010/main" val="1394626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8</a:t>
            </a:fld>
            <a:endParaRPr lang="en-US"/>
          </a:p>
        </p:txBody>
      </p:sp>
    </p:spTree>
    <p:extLst>
      <p:ext uri="{BB962C8B-B14F-4D97-AF65-F5344CB8AC3E}">
        <p14:creationId xmlns:p14="http://schemas.microsoft.com/office/powerpoint/2010/main" val="124032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9</a:t>
            </a:fld>
            <a:endParaRPr lang="en-US"/>
          </a:p>
        </p:txBody>
      </p:sp>
    </p:spTree>
    <p:extLst>
      <p:ext uri="{BB962C8B-B14F-4D97-AF65-F5344CB8AC3E}">
        <p14:creationId xmlns:p14="http://schemas.microsoft.com/office/powerpoint/2010/main" val="2148054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647830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3591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804605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3788470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1209E44-C6BC-4F75-A957-C02067578B29}" type="datetimeFigureOut">
              <a:rPr lang="en-US" smtClean="0"/>
              <a:t>8/7/2017</a:t>
            </a:fld>
            <a:endParaRPr lang="en-US"/>
          </a:p>
        </p:txBody>
      </p:sp>
      <p:sp>
        <p:nvSpPr>
          <p:cNvPr id="6" name="Footer Placeholder 5"/>
          <p:cNvSpPr>
            <a:spLocks noGrp="1"/>
          </p:cNvSpPr>
          <p:nvPr>
            <p:ph type="ftr" sz="quarter" idx="11"/>
          </p:nvPr>
        </p:nvSpPr>
        <p:spPr>
          <a:xfrm>
            <a:off x="1676400" y="62642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944E559-FB9F-45B3-9F57-C4734B5E7B09}" type="slidenum">
              <a:rPr lang="en-US" smtClean="0"/>
              <a:t>‹#›</a:t>
            </a:fld>
            <a:endParaRPr lang="en-US"/>
          </a:p>
        </p:txBody>
      </p:sp>
    </p:spTree>
    <p:extLst>
      <p:ext uri="{BB962C8B-B14F-4D97-AF65-F5344CB8AC3E}">
        <p14:creationId xmlns:p14="http://schemas.microsoft.com/office/powerpoint/2010/main" val="252113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0146182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715230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wonderful quote to illustrate my point, or a profound statement that should be highlighted. It also serves to break up the monotony of the usual slide progression. Be creative, but don’t clutter the page with too many words and keep roomy margins.</a:t>
            </a:r>
          </a:p>
        </p:txBody>
      </p:sp>
    </p:spTree>
    <p:extLst>
      <p:ext uri="{BB962C8B-B14F-4D97-AF65-F5344CB8AC3E}">
        <p14:creationId xmlns:p14="http://schemas.microsoft.com/office/powerpoint/2010/main" val="4142870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6387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152584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4018711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249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815893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886839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118543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z="1800">
                <a:solidFill>
                  <a:schemeClr val="bg1"/>
                </a:solidFill>
                <a:latin typeface="Franklin Gothic Medium" panose="020B0603020102020204" pitchFamily="34" charset="0"/>
              </a:rPr>
              <a:t>QMS Quick Learning Activity</a:t>
            </a:r>
            <a:endParaRPr lang="en-US" sz="1800" dirty="0">
              <a:solidFill>
                <a:schemeClr val="bg1"/>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204894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76301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2" r:id="rId5"/>
    <p:sldLayoutId id="2147483653" r:id="rId6"/>
    <p:sldLayoutId id="2147483655" r:id="rId7"/>
    <p:sldLayoutId id="2147483654" r:id="rId8"/>
    <p:sldLayoutId id="2147483658" r:id="rId9"/>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456535"/>
          </a:xfrm>
          <a:prstGeom prst="rect">
            <a:avLst/>
          </a:prstGeom>
        </p:spPr>
        <p:txBody>
          <a:bodyPr vert="horz" lIns="0" tIns="0" rIns="0" bIns="45720" rtlCol="0" anchor="t" anchorCtr="0">
            <a:spAutoFit/>
          </a:bodyPr>
          <a:lstStyle/>
          <a:p>
            <a:r>
              <a:rPr lang="en-US" dirty="0"/>
              <a:t>2nd option</a:t>
            </a:r>
          </a:p>
        </p:txBody>
      </p:sp>
      <p:sp>
        <p:nvSpPr>
          <p:cNvPr id="3" name="Text Placeholder 2"/>
          <p:cNvSpPr>
            <a:spLocks noGrp="1"/>
          </p:cNvSpPr>
          <p:nvPr>
            <p:ph type="body" idx="1"/>
          </p:nvPr>
        </p:nvSpPr>
        <p:spPr>
          <a:xfrm>
            <a:off x="457200" y="1219200"/>
            <a:ext cx="8229600" cy="2554545"/>
          </a:xfrm>
          <a:prstGeom prst="rect">
            <a:avLst/>
          </a:prstGeom>
        </p:spPr>
        <p:txBody>
          <a:bodyPr vert="horz" lIns="91440" tIns="45720" rIns="91440" bIns="45720" rtlCol="0">
            <a:spAutoFit/>
          </a:bodyPr>
          <a:lstStyle/>
          <a:p>
            <a:pPr lvl="0"/>
            <a:r>
              <a:rPr lang="en-US" dirty="0"/>
              <a:t>This layout is a second option for placement of the logo block. However, choose either this or the preferred first option for your whole slide deck; do jump back and forth between options in the same deck.</a:t>
            </a:r>
          </a:p>
        </p:txBody>
      </p:sp>
      <p:sp>
        <p:nvSpPr>
          <p:cNvPr id="7" name="Rectangle 6"/>
          <p:cNvSpPr/>
          <p:nvPr/>
        </p:nvSpPr>
        <p:spPr>
          <a:xfrm>
            <a:off x="7541322" y="5467484"/>
            <a:ext cx="1143000" cy="835345"/>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dmin\Logos\APHL Logos\For Electronic\Trademarked Logos (for electronic)\logo_APHL_acro_largeTM_whit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65601" y="5543685"/>
            <a:ext cx="894443" cy="6038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75512" y="4615542"/>
            <a:ext cx="973023" cy="830997"/>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Analysis.</a:t>
            </a:r>
          </a:p>
          <a:p>
            <a:r>
              <a:rPr lang="en-US" sz="1600" dirty="0">
                <a:solidFill>
                  <a:srgbClr val="00A0AF"/>
                </a:solidFill>
                <a:latin typeface="Franklin Gothic Medium" panose="020B0603020102020204" pitchFamily="34" charset="0"/>
              </a:rPr>
              <a:t>Answers.</a:t>
            </a:r>
          </a:p>
          <a:p>
            <a:r>
              <a:rPr lang="en-US" sz="1600" dirty="0">
                <a:solidFill>
                  <a:srgbClr val="00A0AF"/>
                </a:solidFill>
                <a:latin typeface="Franklin Gothic Medium" panose="020B0603020102020204" pitchFamily="34" charset="0"/>
              </a:rPr>
              <a:t>Action.</a:t>
            </a:r>
          </a:p>
        </p:txBody>
      </p:sp>
      <p:sp>
        <p:nvSpPr>
          <p:cNvPr id="9" name="TextBox 8"/>
          <p:cNvSpPr txBox="1"/>
          <p:nvPr/>
        </p:nvSpPr>
        <p:spPr>
          <a:xfrm>
            <a:off x="7484415" y="6324600"/>
            <a:ext cx="1300356" cy="323165"/>
          </a:xfrm>
          <a:prstGeom prst="rect">
            <a:avLst/>
          </a:prstGeom>
          <a:noFill/>
        </p:spPr>
        <p:txBody>
          <a:bodyPr wrap="none" rtlCol="0">
            <a:spAutoFit/>
          </a:bodyPr>
          <a:lstStyle/>
          <a:p>
            <a:r>
              <a:rPr lang="en-US" sz="15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154960886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txStyles>
    <p:titleStyle>
      <a:lvl1pPr algn="l" defTabSz="914400" rtl="0" eaLnBrk="1" latinLnBrk="0" hangingPunct="1">
        <a:spcBef>
          <a:spcPct val="0"/>
        </a:spcBef>
        <a:buNone/>
        <a:defRPr sz="4000" kern="1200" baseline="30000">
          <a:solidFill>
            <a:schemeClr val="tx2"/>
          </a:solidFill>
          <a:latin typeface="Franklin Gothic Medium" panose="020B0603020102020204" pitchFamily="34" charset="0"/>
          <a:ea typeface="+mj-ea"/>
          <a:cs typeface="+mj-cs"/>
        </a:defRPr>
      </a:lvl1pPr>
    </p:titleStyle>
    <p:bodyStyle>
      <a:lvl1pPr marL="0" indent="0" algn="l" defTabSz="914400" rtl="0" eaLnBrk="1" latinLnBrk="0" hangingPunct="1">
        <a:spcBef>
          <a:spcPct val="20000"/>
        </a:spcBef>
        <a:buFontTx/>
        <a:buNone/>
        <a:defRPr sz="3200" kern="1200" baseline="0">
          <a:solidFill>
            <a:srgbClr val="FF000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96562" y="2590800"/>
            <a:ext cx="7772400" cy="1277273"/>
          </a:xfrm>
        </p:spPr>
        <p:txBody>
          <a:bodyPr/>
          <a:lstStyle/>
          <a:p>
            <a:r>
              <a:rPr lang="en-US" dirty="0"/>
              <a:t>Contracts, Subcontracts, Purchasing and the Laboratory</a:t>
            </a:r>
          </a:p>
        </p:txBody>
      </p:sp>
      <p:sp>
        <p:nvSpPr>
          <p:cNvPr id="4" name="Subtitle 3"/>
          <p:cNvSpPr>
            <a:spLocks noGrp="1"/>
          </p:cNvSpPr>
          <p:nvPr>
            <p:ph type="subTitle" idx="1"/>
          </p:nvPr>
        </p:nvSpPr>
        <p:spPr>
          <a:xfrm>
            <a:off x="457200" y="4724400"/>
            <a:ext cx="6400800" cy="538609"/>
          </a:xfrm>
        </p:spPr>
        <p:txBody>
          <a:bodyPr/>
          <a:lstStyle/>
          <a:p>
            <a:r>
              <a:rPr lang="en-US" dirty="0"/>
              <a:t>ISO/IEC 17025 Standard</a:t>
            </a:r>
          </a:p>
        </p:txBody>
      </p:sp>
    </p:spTree>
    <p:extLst>
      <p:ext uri="{BB962C8B-B14F-4D97-AF65-F5344CB8AC3E}">
        <p14:creationId xmlns:p14="http://schemas.microsoft.com/office/powerpoint/2010/main" val="18550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Purchasing</a:t>
            </a:r>
          </a:p>
        </p:txBody>
      </p:sp>
      <p:sp>
        <p:nvSpPr>
          <p:cNvPr id="3" name="Content Placeholder 2"/>
          <p:cNvSpPr>
            <a:spLocks noGrp="1"/>
          </p:cNvSpPr>
          <p:nvPr>
            <p:ph sz="half" idx="1"/>
          </p:nvPr>
        </p:nvSpPr>
        <p:spPr>
          <a:xfrm>
            <a:off x="457200" y="1295400"/>
            <a:ext cx="8153400" cy="4297363"/>
          </a:xfrm>
        </p:spPr>
        <p:txBody>
          <a:bodyPr>
            <a:normAutofit/>
          </a:bodyPr>
          <a:lstStyle/>
          <a:p>
            <a:pPr marL="0" indent="0">
              <a:buNone/>
            </a:pPr>
            <a:r>
              <a:rPr lang="en-US" dirty="0"/>
              <a:t>The laboratory should have </a:t>
            </a:r>
            <a:r>
              <a:rPr lang="en-US" u="sng" dirty="0"/>
              <a:t>policies</a:t>
            </a:r>
            <a:r>
              <a:rPr lang="en-US" dirty="0"/>
              <a:t> and </a:t>
            </a:r>
            <a:r>
              <a:rPr lang="en-US" u="sng" dirty="0"/>
              <a:t>procedures</a:t>
            </a:r>
            <a:r>
              <a:rPr lang="en-US" dirty="0"/>
              <a:t> for the:</a:t>
            </a:r>
          </a:p>
          <a:p>
            <a:pPr lvl="1">
              <a:buFont typeface="Arial" panose="020B0604020202020204" pitchFamily="34" charset="0"/>
              <a:buChar char="•"/>
            </a:pPr>
            <a:r>
              <a:rPr lang="en-US" dirty="0"/>
              <a:t>Selection of services and supplies it uses that affect the quality of the tests performed</a:t>
            </a:r>
          </a:p>
          <a:p>
            <a:pPr lvl="1">
              <a:buFont typeface="Arial" panose="020B0604020202020204" pitchFamily="34" charset="0"/>
              <a:buChar char="•"/>
            </a:pPr>
            <a:r>
              <a:rPr lang="en-US" dirty="0"/>
              <a:t>Purchasing, reception, and storage of reagents and consumables used</a:t>
            </a:r>
          </a:p>
          <a:p>
            <a:pPr lvl="1">
              <a:buFont typeface="Arial" panose="020B0604020202020204" pitchFamily="34" charset="0"/>
              <a:buChar char="•"/>
            </a:pPr>
            <a:r>
              <a:rPr lang="en-US" dirty="0"/>
              <a:t>Testing, inspection, or verification of reagents and consumables before they are used as defined by the method (records shall be maintained) </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10</a:t>
            </a:fld>
            <a:endParaRPr lang="en-US">
              <a:solidFill>
                <a:prstClr val="black">
                  <a:tint val="75000"/>
                </a:prstClr>
              </a:solidFill>
            </a:endParaRPr>
          </a:p>
        </p:txBody>
      </p:sp>
    </p:spTree>
    <p:extLst>
      <p:ext uri="{BB962C8B-B14F-4D97-AF65-F5344CB8AC3E}">
        <p14:creationId xmlns:p14="http://schemas.microsoft.com/office/powerpoint/2010/main" val="18671230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Purchasing</a:t>
            </a:r>
          </a:p>
        </p:txBody>
      </p:sp>
      <p:sp>
        <p:nvSpPr>
          <p:cNvPr id="3" name="Content Placeholder 2"/>
          <p:cNvSpPr>
            <a:spLocks noGrp="1"/>
          </p:cNvSpPr>
          <p:nvPr>
            <p:ph sz="half" idx="1"/>
          </p:nvPr>
        </p:nvSpPr>
        <p:spPr>
          <a:xfrm>
            <a:off x="457200" y="1295400"/>
            <a:ext cx="8077200" cy="4297363"/>
          </a:xfrm>
        </p:spPr>
        <p:txBody>
          <a:bodyPr>
            <a:normAutofit/>
          </a:bodyPr>
          <a:lstStyle/>
          <a:p>
            <a:r>
              <a:rPr lang="en-US" dirty="0"/>
              <a:t>Purchasing documents shall contain data describing the services or supplies ordered and reviewed to ensure they fit the test method or service required.</a:t>
            </a:r>
          </a:p>
          <a:p>
            <a:r>
              <a:rPr lang="en-US" dirty="0"/>
              <a:t>The laboratory shall evaluate suppliers of critical consumables, supplies, and services and shall maintain records of these evaluations and list those approved for use.</a:t>
            </a:r>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11</a:t>
            </a:fld>
            <a:endParaRPr lang="en-US">
              <a:solidFill>
                <a:prstClr val="black">
                  <a:tint val="75000"/>
                </a:prstClr>
              </a:solidFill>
            </a:endParaRPr>
          </a:p>
        </p:txBody>
      </p:sp>
    </p:spTree>
    <p:extLst>
      <p:ext uri="{BB962C8B-B14F-4D97-AF65-F5344CB8AC3E}">
        <p14:creationId xmlns:p14="http://schemas.microsoft.com/office/powerpoint/2010/main" val="3615613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Connection</a:t>
            </a:r>
          </a:p>
        </p:txBody>
      </p:sp>
      <p:sp>
        <p:nvSpPr>
          <p:cNvPr id="3" name="Content Placeholder 2"/>
          <p:cNvSpPr>
            <a:spLocks noGrp="1"/>
          </p:cNvSpPr>
          <p:nvPr>
            <p:ph type="body" sz="quarter" idx="10"/>
          </p:nvPr>
        </p:nvSpPr>
        <p:spPr>
          <a:xfrm>
            <a:off x="457200" y="1219200"/>
            <a:ext cx="8229600" cy="4425827"/>
          </a:xfrm>
        </p:spPr>
        <p:txBody>
          <a:bodyPr/>
          <a:lstStyle/>
          <a:p>
            <a:pPr marL="0" indent="0">
              <a:buNone/>
            </a:pPr>
            <a:r>
              <a:rPr lang="en-US" dirty="0"/>
              <a:t>How are purchasing and laboratory testing connected?</a:t>
            </a:r>
          </a:p>
          <a:p>
            <a:pPr lvl="1">
              <a:buFont typeface="Arial" panose="020B0604020202020204" pitchFamily="34" charset="0"/>
              <a:buChar char="•"/>
            </a:pPr>
            <a:r>
              <a:rPr lang="en-US" dirty="0"/>
              <a:t>Purchasing is one process that can have a significant impact on the final results of any laboratory test</a:t>
            </a:r>
          </a:p>
          <a:p>
            <a:pPr lvl="1">
              <a:buFont typeface="Arial" panose="020B0604020202020204" pitchFamily="34" charset="0"/>
              <a:buChar char="•"/>
            </a:pPr>
            <a:r>
              <a:rPr lang="en-US" dirty="0"/>
              <a:t>Ability to obtain needed supplies and services that allow continuity of testing is a critical component of any system</a:t>
            </a:r>
          </a:p>
          <a:p>
            <a:pPr marL="0" indent="0">
              <a:buNone/>
            </a:pPr>
            <a:endParaRPr lang="en-US" dirty="0"/>
          </a:p>
        </p:txBody>
      </p:sp>
    </p:spTree>
    <p:extLst>
      <p:ext uri="{BB962C8B-B14F-4D97-AF65-F5344CB8AC3E}">
        <p14:creationId xmlns:p14="http://schemas.microsoft.com/office/powerpoint/2010/main" val="2409843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Connection</a:t>
            </a:r>
          </a:p>
        </p:txBody>
      </p:sp>
      <p:sp>
        <p:nvSpPr>
          <p:cNvPr id="3" name="Content Placeholder 2"/>
          <p:cNvSpPr>
            <a:spLocks noGrp="1"/>
          </p:cNvSpPr>
          <p:nvPr>
            <p:ph idx="4294967295"/>
          </p:nvPr>
        </p:nvSpPr>
        <p:spPr>
          <a:xfrm>
            <a:off x="459219" y="1143000"/>
            <a:ext cx="8229600" cy="4525963"/>
          </a:xfrm>
          <a:prstGeom prst="rect">
            <a:avLst/>
          </a:prstGeom>
        </p:spPr>
        <p:txBody>
          <a:bodyPr>
            <a:normAutofit/>
          </a:bodyPr>
          <a:lstStyle/>
          <a:p>
            <a:r>
              <a:rPr lang="en-US" dirty="0"/>
              <a:t>Components of the standard that are discussed in this presentation relate to any purchases that impact the quality of the testing and calibration</a:t>
            </a:r>
          </a:p>
          <a:p>
            <a:r>
              <a:rPr lang="en-US" dirty="0"/>
              <a:t>Reviewing the process and working with purchasing department to deal with suppliers of consumables and services that are less than ideal is key</a:t>
            </a:r>
          </a:p>
        </p:txBody>
      </p:sp>
    </p:spTree>
    <p:extLst>
      <p:ext uri="{BB962C8B-B14F-4D97-AF65-F5344CB8AC3E}">
        <p14:creationId xmlns:p14="http://schemas.microsoft.com/office/powerpoint/2010/main" val="3885752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ISO 17025:2005 Standard</a:t>
            </a:r>
          </a:p>
        </p:txBody>
      </p:sp>
      <p:sp>
        <p:nvSpPr>
          <p:cNvPr id="3" name="Content Placeholder 2"/>
          <p:cNvSpPr>
            <a:spLocks noGrp="1"/>
          </p:cNvSpPr>
          <p:nvPr>
            <p:ph idx="4294967295"/>
          </p:nvPr>
        </p:nvSpPr>
        <p:spPr>
          <a:xfrm>
            <a:off x="457200" y="1143000"/>
            <a:ext cx="8229600" cy="4525963"/>
          </a:xfrm>
          <a:prstGeom prst="rect">
            <a:avLst/>
          </a:prstGeom>
        </p:spPr>
        <p:txBody>
          <a:bodyPr>
            <a:normAutofit fontScale="92500"/>
          </a:bodyPr>
          <a:lstStyle/>
          <a:p>
            <a:pPr marL="0" indent="0">
              <a:buNone/>
            </a:pPr>
            <a:r>
              <a:rPr lang="en-US" dirty="0"/>
              <a:t>Section 4.6 Purchasing services and supplies</a:t>
            </a:r>
          </a:p>
          <a:p>
            <a:pPr lvl="1">
              <a:buFont typeface="Arial" panose="020B0604020202020204" pitchFamily="34" charset="0"/>
              <a:buChar char="•"/>
            </a:pPr>
            <a:r>
              <a:rPr lang="en-US" dirty="0"/>
              <a:t>Considered an integral component of the quality management system (QMS)</a:t>
            </a:r>
          </a:p>
          <a:p>
            <a:pPr lvl="3"/>
            <a:r>
              <a:rPr lang="en-US" i="1" dirty="0"/>
              <a:t>QMS is more than quality assurance and quality control – it also includes all the business processes of a laboratory that are required to ensure quality.</a:t>
            </a:r>
            <a:r>
              <a:rPr lang="en-US" i="1" baseline="30000" dirty="0"/>
              <a:t>1</a:t>
            </a:r>
            <a:endParaRPr lang="en-US" i="1" dirty="0"/>
          </a:p>
          <a:p>
            <a:pPr lvl="1">
              <a:buFont typeface="Arial" panose="020B0604020202020204" pitchFamily="34" charset="0"/>
              <a:buChar char="•"/>
            </a:pPr>
            <a:r>
              <a:rPr lang="en-US" dirty="0"/>
              <a:t>There are four main areas that outline the basics of what to consider:</a:t>
            </a:r>
          </a:p>
          <a:p>
            <a:pPr lvl="3"/>
            <a:r>
              <a:rPr lang="en-US" sz="1600" dirty="0"/>
              <a:t>Selection and Purchasing</a:t>
            </a:r>
            <a:endParaRPr lang="en-US" sz="2400" dirty="0"/>
          </a:p>
          <a:p>
            <a:pPr lvl="3"/>
            <a:r>
              <a:rPr lang="en-US" sz="1600" dirty="0"/>
              <a:t>Inspection and Verification</a:t>
            </a:r>
            <a:endParaRPr lang="en-US" sz="2400" dirty="0"/>
          </a:p>
          <a:p>
            <a:pPr lvl="3"/>
            <a:r>
              <a:rPr lang="en-US" sz="1600" dirty="0"/>
              <a:t>Purchasing Documents</a:t>
            </a:r>
            <a:endParaRPr lang="en-US" sz="2400" dirty="0"/>
          </a:p>
          <a:p>
            <a:pPr lvl="3"/>
            <a:r>
              <a:rPr lang="en-US" sz="1600" dirty="0"/>
              <a:t>Evaluation</a:t>
            </a:r>
            <a:endParaRPr lang="en-US" sz="2400" dirty="0"/>
          </a:p>
          <a:p>
            <a:pPr lvl="1"/>
            <a:endParaRPr lang="en-US" dirty="0"/>
          </a:p>
        </p:txBody>
      </p:sp>
    </p:spTree>
    <p:extLst>
      <p:ext uri="{BB962C8B-B14F-4D97-AF65-F5344CB8AC3E}">
        <p14:creationId xmlns:p14="http://schemas.microsoft.com/office/powerpoint/2010/main" val="285456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and Purchasing</a:t>
            </a:r>
          </a:p>
        </p:txBody>
      </p:sp>
      <p:sp>
        <p:nvSpPr>
          <p:cNvPr id="3" name="Content Placeholder 2"/>
          <p:cNvSpPr>
            <a:spLocks noGrp="1"/>
          </p:cNvSpPr>
          <p:nvPr>
            <p:ph idx="4294967295"/>
          </p:nvPr>
        </p:nvSpPr>
        <p:spPr>
          <a:xfrm>
            <a:off x="381000" y="1219200"/>
            <a:ext cx="8229600" cy="4525963"/>
          </a:xfrm>
          <a:prstGeom prst="rect">
            <a:avLst/>
          </a:prstGeom>
        </p:spPr>
        <p:txBody>
          <a:bodyPr>
            <a:normAutofit lnSpcReduction="10000"/>
          </a:bodyPr>
          <a:lstStyle/>
          <a:p>
            <a:pPr marL="0" indent="0">
              <a:buNone/>
            </a:pPr>
            <a:r>
              <a:rPr lang="en-US" dirty="0"/>
              <a:t>Section 4.6.1 requires that a </a:t>
            </a:r>
            <a:r>
              <a:rPr lang="en-US" u="sng" dirty="0"/>
              <a:t>policy</a:t>
            </a:r>
            <a:r>
              <a:rPr lang="en-US" dirty="0"/>
              <a:t> and </a:t>
            </a:r>
            <a:r>
              <a:rPr lang="en-US" u="sng" dirty="0"/>
              <a:t>procedure (s) </a:t>
            </a:r>
            <a:r>
              <a:rPr lang="en-US" dirty="0"/>
              <a:t>be in place for the selection and purchasing of services and supplies impacting the quality of testing</a:t>
            </a:r>
          </a:p>
          <a:p>
            <a:pPr lvl="1">
              <a:buFont typeface="Arial" panose="020B0604020202020204" pitchFamily="34" charset="0"/>
              <a:buChar char="•"/>
            </a:pPr>
            <a:r>
              <a:rPr lang="en-US" dirty="0"/>
              <a:t>If the organization already has policies and procedures in place that meet the needs of the standard these can be used</a:t>
            </a:r>
          </a:p>
          <a:p>
            <a:pPr lvl="3"/>
            <a:r>
              <a:rPr lang="en-US" dirty="0"/>
              <a:t>The assessor will review these</a:t>
            </a:r>
          </a:p>
          <a:p>
            <a:pPr lvl="1">
              <a:buFont typeface="Arial" panose="020B0604020202020204" pitchFamily="34" charset="0"/>
              <a:buChar char="•"/>
            </a:pPr>
            <a:r>
              <a:rPr lang="en-US" dirty="0"/>
              <a:t>If more is needed, collaborate to create a process that works for everyone</a:t>
            </a:r>
          </a:p>
        </p:txBody>
      </p:sp>
    </p:spTree>
    <p:extLst>
      <p:ext uri="{BB962C8B-B14F-4D97-AF65-F5344CB8AC3E}">
        <p14:creationId xmlns:p14="http://schemas.microsoft.com/office/powerpoint/2010/main" val="2193435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and Purchasing</a:t>
            </a:r>
          </a:p>
        </p:txBody>
      </p:sp>
      <p:sp>
        <p:nvSpPr>
          <p:cNvPr id="3" name="Content Placeholder 2"/>
          <p:cNvSpPr>
            <a:spLocks noGrp="1"/>
          </p:cNvSpPr>
          <p:nvPr>
            <p:ph idx="4294967295"/>
          </p:nvPr>
        </p:nvSpPr>
        <p:spPr>
          <a:xfrm>
            <a:off x="435501" y="1143000"/>
            <a:ext cx="8229600" cy="4525963"/>
          </a:xfrm>
          <a:prstGeom prst="rect">
            <a:avLst/>
          </a:prstGeom>
        </p:spPr>
        <p:txBody>
          <a:bodyPr>
            <a:normAutofit/>
          </a:bodyPr>
          <a:lstStyle/>
          <a:p>
            <a:pPr marL="0" indent="0">
              <a:buNone/>
            </a:pPr>
            <a:r>
              <a:rPr lang="en-US" dirty="0"/>
              <a:t>The </a:t>
            </a:r>
            <a:r>
              <a:rPr lang="en-US" u="sng" dirty="0"/>
              <a:t>procedures</a:t>
            </a:r>
            <a:r>
              <a:rPr lang="en-US" dirty="0"/>
              <a:t> shall also include information related to reagents and laboratory consumable materials relevant to tests and calibration:</a:t>
            </a:r>
          </a:p>
          <a:p>
            <a:pPr lvl="1">
              <a:buFont typeface="Arial" panose="020B0604020202020204" pitchFamily="34" charset="0"/>
              <a:buChar char="•"/>
            </a:pPr>
            <a:r>
              <a:rPr lang="en-US" dirty="0"/>
              <a:t>Purchase</a:t>
            </a:r>
          </a:p>
          <a:p>
            <a:pPr lvl="1">
              <a:buFont typeface="Arial" panose="020B0604020202020204" pitchFamily="34" charset="0"/>
              <a:buChar char="•"/>
            </a:pPr>
            <a:r>
              <a:rPr lang="en-US" dirty="0"/>
              <a:t>Reception (receiving)</a:t>
            </a:r>
          </a:p>
          <a:p>
            <a:pPr lvl="1">
              <a:buFont typeface="Arial" panose="020B0604020202020204" pitchFamily="34" charset="0"/>
              <a:buChar char="•"/>
            </a:pPr>
            <a:r>
              <a:rPr lang="en-US" dirty="0"/>
              <a:t>Storage</a:t>
            </a:r>
          </a:p>
          <a:p>
            <a:pPr lvl="3"/>
            <a:r>
              <a:rPr lang="en-US" dirty="0"/>
              <a:t>This component of the standard may be included in individual test procedures or general quality plans</a:t>
            </a:r>
          </a:p>
        </p:txBody>
      </p:sp>
    </p:spTree>
    <p:extLst>
      <p:ext uri="{BB962C8B-B14F-4D97-AF65-F5344CB8AC3E}">
        <p14:creationId xmlns:p14="http://schemas.microsoft.com/office/powerpoint/2010/main" val="1936071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Inspection and Verification</a:t>
            </a:r>
          </a:p>
        </p:txBody>
      </p:sp>
      <p:sp>
        <p:nvSpPr>
          <p:cNvPr id="3" name="Content Placeholder 2"/>
          <p:cNvSpPr>
            <a:spLocks noGrp="1"/>
          </p:cNvSpPr>
          <p:nvPr>
            <p:ph idx="4294967295"/>
          </p:nvPr>
        </p:nvSpPr>
        <p:spPr>
          <a:xfrm>
            <a:off x="381000" y="1066800"/>
            <a:ext cx="8229600" cy="4648200"/>
          </a:xfrm>
          <a:prstGeom prst="rect">
            <a:avLst/>
          </a:prstGeom>
        </p:spPr>
        <p:txBody>
          <a:bodyPr>
            <a:normAutofit fontScale="92500" lnSpcReduction="20000"/>
          </a:bodyPr>
          <a:lstStyle/>
          <a:p>
            <a:pPr marL="0" indent="0">
              <a:buNone/>
            </a:pPr>
            <a:r>
              <a:rPr lang="en-US" dirty="0"/>
              <a:t>Section 4.6.2 indicates that no purchased supplies, reagents, or consumable materials should be used until they have been inspected or verified</a:t>
            </a:r>
          </a:p>
          <a:p>
            <a:pPr lvl="1">
              <a:buFont typeface="Arial" panose="020B0604020202020204" pitchFamily="34" charset="0"/>
              <a:buChar char="•"/>
            </a:pPr>
            <a:r>
              <a:rPr lang="en-US" dirty="0"/>
              <a:t>Inspection process can be as simple as indicating that packing slips received must be signed off by staff indicating acceptance of items or a note indicating why it is not acceptable</a:t>
            </a:r>
          </a:p>
          <a:p>
            <a:pPr lvl="1">
              <a:buFont typeface="Arial" panose="020B0604020202020204" pitchFamily="34" charset="0"/>
              <a:buChar char="•"/>
            </a:pPr>
            <a:r>
              <a:rPr lang="en-US" dirty="0"/>
              <a:t>Verification can be referenced in the test methods as part of the overall testing process</a:t>
            </a:r>
          </a:p>
          <a:p>
            <a:pPr lvl="1">
              <a:buFont typeface="Arial" panose="020B0604020202020204" pitchFamily="34" charset="0"/>
              <a:buChar char="•"/>
            </a:pPr>
            <a:r>
              <a:rPr lang="en-US" dirty="0"/>
              <a:t>Important to record what was done and maintain the records</a:t>
            </a:r>
          </a:p>
        </p:txBody>
      </p:sp>
    </p:spTree>
    <p:extLst>
      <p:ext uri="{BB962C8B-B14F-4D97-AF65-F5344CB8AC3E}">
        <p14:creationId xmlns:p14="http://schemas.microsoft.com/office/powerpoint/2010/main" val="1508333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Purchasing Documents</a:t>
            </a:r>
          </a:p>
        </p:txBody>
      </p:sp>
      <p:sp>
        <p:nvSpPr>
          <p:cNvPr id="3" name="Content Placeholder 2"/>
          <p:cNvSpPr>
            <a:spLocks noGrp="1"/>
          </p:cNvSpPr>
          <p:nvPr>
            <p:ph idx="4294967295"/>
          </p:nvPr>
        </p:nvSpPr>
        <p:spPr>
          <a:xfrm>
            <a:off x="427931" y="1066800"/>
            <a:ext cx="8229600" cy="4525963"/>
          </a:xfrm>
          <a:prstGeom prst="rect">
            <a:avLst/>
          </a:prstGeom>
        </p:spPr>
        <p:txBody>
          <a:bodyPr>
            <a:normAutofit fontScale="92500" lnSpcReduction="10000"/>
          </a:bodyPr>
          <a:lstStyle/>
          <a:p>
            <a:pPr marL="0" indent="0">
              <a:buNone/>
            </a:pPr>
            <a:r>
              <a:rPr lang="en-US" dirty="0"/>
              <a:t>Section 4.6.3 requires that purchasing documents (e.g. forms) shall contain description about what specifically was requested</a:t>
            </a:r>
          </a:p>
          <a:p>
            <a:pPr lvl="1">
              <a:buFont typeface="Arial" panose="020B0604020202020204" pitchFamily="34" charset="0"/>
              <a:buChar char="•"/>
            </a:pPr>
            <a:r>
              <a:rPr lang="en-US" dirty="0"/>
              <a:t>Examples:</a:t>
            </a:r>
          </a:p>
          <a:p>
            <a:pPr lvl="3"/>
            <a:r>
              <a:rPr lang="en-US" dirty="0"/>
              <a:t>Not enough information: Gloves</a:t>
            </a:r>
          </a:p>
          <a:p>
            <a:pPr lvl="3"/>
            <a:r>
              <a:rPr lang="en-US" dirty="0"/>
              <a:t>More specific: Nitrile gloves, medium; vendor:  </a:t>
            </a:r>
            <a:r>
              <a:rPr lang="en-US" dirty="0" err="1"/>
              <a:t>ThermoFisher</a:t>
            </a:r>
            <a:r>
              <a:rPr lang="en-US" dirty="0"/>
              <a:t> Catalog number 12345</a:t>
            </a:r>
          </a:p>
          <a:p>
            <a:pPr lvl="1">
              <a:buFont typeface="Arial" panose="020B0604020202020204" pitchFamily="34" charset="0"/>
              <a:buChar char="•"/>
            </a:pPr>
            <a:r>
              <a:rPr lang="en-US" dirty="0"/>
              <a:t>It is a good idea to have vendor, part number, and any other information that will ensure the correct product the first time through</a:t>
            </a:r>
          </a:p>
        </p:txBody>
      </p:sp>
    </p:spTree>
    <p:extLst>
      <p:ext uri="{BB962C8B-B14F-4D97-AF65-F5344CB8AC3E}">
        <p14:creationId xmlns:p14="http://schemas.microsoft.com/office/powerpoint/2010/main" val="3958540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Approved for Technical Content</a:t>
            </a:r>
          </a:p>
        </p:txBody>
      </p:sp>
      <p:sp>
        <p:nvSpPr>
          <p:cNvPr id="3" name="Content Placeholder 2"/>
          <p:cNvSpPr>
            <a:spLocks noGrp="1"/>
          </p:cNvSpPr>
          <p:nvPr>
            <p:ph idx="4294967295"/>
          </p:nvPr>
        </p:nvSpPr>
        <p:spPr>
          <a:xfrm>
            <a:off x="427931" y="1143000"/>
            <a:ext cx="8229600" cy="3958007"/>
          </a:xfrm>
          <a:prstGeom prst="rect">
            <a:avLst/>
          </a:prstGeom>
        </p:spPr>
        <p:txBody>
          <a:bodyPr/>
          <a:lstStyle/>
          <a:p>
            <a:pPr marL="0" indent="0">
              <a:buNone/>
            </a:pPr>
            <a:r>
              <a:rPr lang="en-US" dirty="0"/>
              <a:t>Section 4.6.3 also requires that purchase documents must be reviewed and approved for technical content prior to finalizing and sending to the vendor</a:t>
            </a:r>
          </a:p>
          <a:p>
            <a:pPr lvl="1">
              <a:buFont typeface="Arial" panose="020B0604020202020204" pitchFamily="34" charset="0"/>
              <a:buChar char="•"/>
            </a:pPr>
            <a:r>
              <a:rPr lang="en-US" dirty="0"/>
              <a:t>Be clear in your process as to what is considered the final version for approval</a:t>
            </a:r>
          </a:p>
          <a:p>
            <a:pPr lvl="1">
              <a:buFont typeface="Arial" panose="020B0604020202020204" pitchFamily="34" charset="0"/>
              <a:buChar char="•"/>
            </a:pPr>
            <a:r>
              <a:rPr lang="en-US" dirty="0"/>
              <a:t>Laboratory staff should be the approvers of technical content</a:t>
            </a:r>
          </a:p>
        </p:txBody>
      </p:sp>
    </p:spTree>
    <p:extLst>
      <p:ext uri="{BB962C8B-B14F-4D97-AF65-F5344CB8AC3E}">
        <p14:creationId xmlns:p14="http://schemas.microsoft.com/office/powerpoint/2010/main" val="3762916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does a laboratory need to do?</a:t>
            </a:r>
          </a:p>
        </p:txBody>
      </p:sp>
      <p:sp>
        <p:nvSpPr>
          <p:cNvPr id="3" name="Content Placeholder 2"/>
          <p:cNvSpPr>
            <a:spLocks noGrp="1"/>
          </p:cNvSpPr>
          <p:nvPr>
            <p:ph sz="half" idx="1"/>
          </p:nvPr>
        </p:nvSpPr>
        <p:spPr>
          <a:xfrm>
            <a:off x="530372" y="1143000"/>
            <a:ext cx="4038600" cy="3502497"/>
          </a:xfrm>
        </p:spPr>
        <p:txBody>
          <a:bodyPr/>
          <a:lstStyle/>
          <a:p>
            <a:pPr marL="0" indent="0">
              <a:buNone/>
            </a:pPr>
            <a:r>
              <a:rPr lang="en-US" dirty="0"/>
              <a:t>Establish procedures for the review of:</a:t>
            </a:r>
          </a:p>
          <a:p>
            <a:pPr lvl="1">
              <a:buFont typeface="Arial" panose="020B0604020202020204" pitchFamily="34" charset="0"/>
              <a:buChar char="•"/>
            </a:pPr>
            <a:r>
              <a:rPr lang="en-US" dirty="0"/>
              <a:t>Requests</a:t>
            </a:r>
          </a:p>
          <a:p>
            <a:pPr lvl="1">
              <a:buFont typeface="Arial" panose="020B0604020202020204" pitchFamily="34" charset="0"/>
              <a:buChar char="•"/>
            </a:pPr>
            <a:r>
              <a:rPr lang="en-US" dirty="0"/>
              <a:t>Tenders</a:t>
            </a:r>
          </a:p>
          <a:p>
            <a:pPr lvl="1">
              <a:buFont typeface="Arial" panose="020B0604020202020204" pitchFamily="34" charset="0"/>
              <a:buChar char="•"/>
            </a:pPr>
            <a:r>
              <a:rPr lang="en-US" dirty="0"/>
              <a:t>Contracts</a:t>
            </a:r>
          </a:p>
          <a:p>
            <a:pPr marL="57150" indent="0">
              <a:buNone/>
            </a:pPr>
            <a:endParaRPr lang="en-US" sz="2400" dirty="0"/>
          </a:p>
          <a:p>
            <a:pPr marL="57150" indent="0">
              <a:buNone/>
            </a:pPr>
            <a:endParaRPr lang="en-US" sz="2400" dirty="0"/>
          </a:p>
          <a:p>
            <a:pPr marL="57150" indent="0">
              <a:buNone/>
            </a:pPr>
            <a:r>
              <a:rPr lang="en-US" sz="1800" dirty="0">
                <a:solidFill>
                  <a:srgbClr val="C00000"/>
                </a:solidFill>
              </a:rPr>
              <a:t>ISO/IEC 17025 Section 4.4</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3521" y="1905000"/>
            <a:ext cx="3893279"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96870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Evaluation of Critical Items</a:t>
            </a:r>
          </a:p>
        </p:txBody>
      </p:sp>
      <p:sp>
        <p:nvSpPr>
          <p:cNvPr id="3" name="Content Placeholder 2"/>
          <p:cNvSpPr>
            <a:spLocks noGrp="1"/>
          </p:cNvSpPr>
          <p:nvPr>
            <p:ph idx="4294967295"/>
          </p:nvPr>
        </p:nvSpPr>
        <p:spPr>
          <a:xfrm>
            <a:off x="457200" y="1219200"/>
            <a:ext cx="8229600" cy="4327338"/>
          </a:xfrm>
          <a:prstGeom prst="rect">
            <a:avLst/>
          </a:prstGeom>
        </p:spPr>
        <p:txBody>
          <a:bodyPr/>
          <a:lstStyle/>
          <a:p>
            <a:pPr marL="0" indent="0">
              <a:buNone/>
            </a:pPr>
            <a:r>
              <a:rPr lang="en-US" dirty="0"/>
              <a:t>Section 4.6.4 indicates that evaluation of critical suppliers of consumables, supplies and services shall be performed</a:t>
            </a:r>
          </a:p>
          <a:p>
            <a:pPr lvl="1">
              <a:buFont typeface="Arial" panose="020B0604020202020204" pitchFamily="34" charset="0"/>
              <a:buChar char="•"/>
            </a:pPr>
            <a:r>
              <a:rPr lang="en-US" dirty="0"/>
              <a:t>Organization can use a process that is already in place and provided as a record to assessor</a:t>
            </a:r>
          </a:p>
          <a:p>
            <a:pPr lvl="1">
              <a:buFont typeface="Arial" panose="020B0604020202020204" pitchFamily="34" charset="0"/>
              <a:buChar char="•"/>
            </a:pPr>
            <a:r>
              <a:rPr lang="en-US" dirty="0"/>
              <a:t>Or if current process is not robust enough for standard or needs more, can work together to create process</a:t>
            </a:r>
          </a:p>
        </p:txBody>
      </p:sp>
    </p:spTree>
    <p:extLst>
      <p:ext uri="{BB962C8B-B14F-4D97-AF65-F5344CB8AC3E}">
        <p14:creationId xmlns:p14="http://schemas.microsoft.com/office/powerpoint/2010/main" val="41636083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Evaluation of Critical Items</a:t>
            </a:r>
          </a:p>
        </p:txBody>
      </p:sp>
      <p:sp>
        <p:nvSpPr>
          <p:cNvPr id="3" name="Content Placeholder 2"/>
          <p:cNvSpPr>
            <a:spLocks noGrp="1"/>
          </p:cNvSpPr>
          <p:nvPr>
            <p:ph idx="4294967295"/>
          </p:nvPr>
        </p:nvSpPr>
        <p:spPr>
          <a:xfrm>
            <a:off x="473853" y="1219200"/>
            <a:ext cx="8229600" cy="3243965"/>
          </a:xfrm>
          <a:prstGeom prst="rect">
            <a:avLst/>
          </a:prstGeom>
        </p:spPr>
        <p:txBody>
          <a:bodyPr/>
          <a:lstStyle/>
          <a:p>
            <a:r>
              <a:rPr lang="en-US" dirty="0"/>
              <a:t>Create a system that reviews all vendors over a period of time</a:t>
            </a:r>
          </a:p>
          <a:p>
            <a:pPr lvl="1"/>
            <a:r>
              <a:rPr lang="en-US" sz="3200" dirty="0"/>
              <a:t>Check with your accreditation body for any requirements on frequency</a:t>
            </a:r>
          </a:p>
          <a:p>
            <a:pPr algn="l"/>
            <a:r>
              <a:rPr lang="en-US" dirty="0"/>
              <a:t>All vendors can start with same rating and change as the review occurs</a:t>
            </a:r>
          </a:p>
        </p:txBody>
      </p:sp>
    </p:spTree>
    <p:extLst>
      <p:ext uri="{BB962C8B-B14F-4D97-AF65-F5344CB8AC3E}">
        <p14:creationId xmlns:p14="http://schemas.microsoft.com/office/powerpoint/2010/main" val="14552923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Internal Audits</a:t>
            </a:r>
          </a:p>
        </p:txBody>
      </p:sp>
      <p:sp>
        <p:nvSpPr>
          <p:cNvPr id="3" name="Content Placeholder 2"/>
          <p:cNvSpPr>
            <a:spLocks noGrp="1"/>
          </p:cNvSpPr>
          <p:nvPr>
            <p:ph idx="4294967295"/>
          </p:nvPr>
        </p:nvSpPr>
        <p:spPr>
          <a:xfrm>
            <a:off x="457200" y="1066800"/>
            <a:ext cx="8229600" cy="3662541"/>
          </a:xfrm>
          <a:prstGeom prst="rect">
            <a:avLst/>
          </a:prstGeom>
        </p:spPr>
        <p:txBody>
          <a:bodyPr/>
          <a:lstStyle/>
          <a:p>
            <a:pPr marL="0" indent="0">
              <a:buNone/>
            </a:pPr>
            <a:r>
              <a:rPr lang="en-US" dirty="0"/>
              <a:t>Internal audits of the purchasing process is required per section 4.14</a:t>
            </a:r>
          </a:p>
          <a:p>
            <a:pPr lvl="3"/>
            <a:r>
              <a:rPr lang="en-US" i="1" dirty="0"/>
              <a:t>“The internal audit </a:t>
            </a:r>
            <a:r>
              <a:rPr lang="en-US" i="1" dirty="0" err="1"/>
              <a:t>programme</a:t>
            </a:r>
            <a:r>
              <a:rPr lang="en-US" i="1" dirty="0"/>
              <a:t> shall address all elements of the management system, …</a:t>
            </a:r>
            <a:r>
              <a:rPr lang="en-US" i="1" baseline="30000" dirty="0"/>
              <a:t> 2”</a:t>
            </a:r>
            <a:endParaRPr lang="en-US" baseline="30000" dirty="0"/>
          </a:p>
          <a:p>
            <a:pPr lvl="3"/>
            <a:r>
              <a:rPr lang="en-US" dirty="0"/>
              <a:t>Recommended that this be done annually</a:t>
            </a:r>
          </a:p>
          <a:p>
            <a:pPr lvl="1">
              <a:buFont typeface="Arial" panose="020B0604020202020204" pitchFamily="34" charset="0"/>
              <a:buChar char="•"/>
            </a:pPr>
            <a:r>
              <a:rPr lang="en-US" dirty="0"/>
              <a:t>Internal audits would encompass critical supplies and services</a:t>
            </a:r>
          </a:p>
          <a:p>
            <a:endParaRPr lang="en-US" dirty="0"/>
          </a:p>
        </p:txBody>
      </p:sp>
    </p:spTree>
    <p:extLst>
      <p:ext uri="{BB962C8B-B14F-4D97-AF65-F5344CB8AC3E}">
        <p14:creationId xmlns:p14="http://schemas.microsoft.com/office/powerpoint/2010/main" val="8235326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Staff Responsibilities</a:t>
            </a:r>
          </a:p>
        </p:txBody>
      </p:sp>
      <p:sp>
        <p:nvSpPr>
          <p:cNvPr id="3" name="Content Placeholder 2"/>
          <p:cNvSpPr>
            <a:spLocks noGrp="1"/>
          </p:cNvSpPr>
          <p:nvPr>
            <p:ph idx="4294967295"/>
          </p:nvPr>
        </p:nvSpPr>
        <p:spPr>
          <a:xfrm>
            <a:off x="425408" y="1143000"/>
            <a:ext cx="8229600" cy="4525963"/>
          </a:xfrm>
          <a:prstGeom prst="rect">
            <a:avLst/>
          </a:prstGeom>
        </p:spPr>
        <p:txBody>
          <a:bodyPr>
            <a:normAutofit/>
          </a:bodyPr>
          <a:lstStyle/>
          <a:p>
            <a:pPr marL="0" indent="0">
              <a:buNone/>
            </a:pPr>
            <a:r>
              <a:rPr lang="en-US" dirty="0"/>
              <a:t>Laboratory staff responsibilities</a:t>
            </a:r>
          </a:p>
          <a:p>
            <a:pPr lvl="1">
              <a:buFont typeface="Arial" panose="020B0604020202020204" pitchFamily="34" charset="0"/>
              <a:buChar char="•"/>
            </a:pPr>
            <a:r>
              <a:rPr lang="en-US" dirty="0"/>
              <a:t>Staff should understand the purchasing process in their particular area</a:t>
            </a:r>
          </a:p>
          <a:p>
            <a:pPr lvl="1">
              <a:buFont typeface="Arial" panose="020B0604020202020204" pitchFamily="34" charset="0"/>
              <a:buChar char="•"/>
            </a:pPr>
            <a:r>
              <a:rPr lang="en-US" dirty="0"/>
              <a:t>Knowing the purchasing process is a skill set in the quality management system competencies</a:t>
            </a:r>
          </a:p>
          <a:p>
            <a:pPr lvl="3"/>
            <a:r>
              <a:rPr lang="en-US" dirty="0"/>
              <a:t>APHL/CDC Quality Management Systems, 5.00 Purchasing and inventory; ensure that requirements for supplies and services are consistently met</a:t>
            </a:r>
            <a:r>
              <a:rPr lang="en-US" baseline="30000" dirty="0"/>
              <a:t>1</a:t>
            </a:r>
            <a:endParaRPr lang="en-US" dirty="0"/>
          </a:p>
          <a:p>
            <a:pPr lvl="1"/>
            <a:endParaRPr lang="en-US" dirty="0"/>
          </a:p>
          <a:p>
            <a:pPr lvl="1"/>
            <a:endParaRPr lang="en-US" dirty="0"/>
          </a:p>
        </p:txBody>
      </p:sp>
    </p:spTree>
    <p:extLst>
      <p:ext uri="{BB962C8B-B14F-4D97-AF65-F5344CB8AC3E}">
        <p14:creationId xmlns:p14="http://schemas.microsoft.com/office/powerpoint/2010/main" val="461680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Staff Responsibilities</a:t>
            </a:r>
          </a:p>
        </p:txBody>
      </p:sp>
      <p:sp>
        <p:nvSpPr>
          <p:cNvPr id="3" name="Content Placeholder 2"/>
          <p:cNvSpPr>
            <a:spLocks noGrp="1"/>
          </p:cNvSpPr>
          <p:nvPr>
            <p:ph idx="4294967295"/>
          </p:nvPr>
        </p:nvSpPr>
        <p:spPr>
          <a:xfrm>
            <a:off x="533400" y="1143000"/>
            <a:ext cx="8229600" cy="3404009"/>
          </a:xfrm>
          <a:prstGeom prst="rect">
            <a:avLst/>
          </a:prstGeom>
        </p:spPr>
        <p:txBody>
          <a:bodyPr/>
          <a:lstStyle/>
          <a:p>
            <a:pPr marL="0" indent="0">
              <a:buNone/>
            </a:pPr>
            <a:r>
              <a:rPr lang="en-US" dirty="0"/>
              <a:t>QA staff</a:t>
            </a:r>
          </a:p>
          <a:p>
            <a:pPr lvl="1">
              <a:buFont typeface="Arial" panose="020B0604020202020204" pitchFamily="34" charset="0"/>
              <a:buChar char="•"/>
            </a:pPr>
            <a:r>
              <a:rPr lang="en-US" dirty="0"/>
              <a:t>Work with laboratory and purchasing staff</a:t>
            </a:r>
          </a:p>
          <a:p>
            <a:pPr lvl="1">
              <a:buFont typeface="Arial" panose="020B0604020202020204" pitchFamily="34" charset="0"/>
              <a:buChar char="•"/>
            </a:pPr>
            <a:r>
              <a:rPr lang="en-US" dirty="0"/>
              <a:t>Perform internal audits of the entire purchasing process</a:t>
            </a:r>
          </a:p>
          <a:p>
            <a:pPr lvl="3"/>
            <a:r>
              <a:rPr lang="en-US" dirty="0"/>
              <a:t>This includes trace back from purchased supplies to ordering process</a:t>
            </a:r>
          </a:p>
          <a:p>
            <a:pPr lvl="3"/>
            <a:r>
              <a:rPr lang="en-US" dirty="0"/>
              <a:t>Also includes ensuring that the procedure is being followed</a:t>
            </a:r>
          </a:p>
        </p:txBody>
      </p:sp>
    </p:spTree>
    <p:extLst>
      <p:ext uri="{BB962C8B-B14F-4D97-AF65-F5344CB8AC3E}">
        <p14:creationId xmlns:p14="http://schemas.microsoft.com/office/powerpoint/2010/main" val="12109873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Staff Responsibilities</a:t>
            </a:r>
          </a:p>
        </p:txBody>
      </p:sp>
      <p:sp>
        <p:nvSpPr>
          <p:cNvPr id="3" name="Content Placeholder 2"/>
          <p:cNvSpPr>
            <a:spLocks noGrp="1"/>
          </p:cNvSpPr>
          <p:nvPr>
            <p:ph idx="4294967295"/>
          </p:nvPr>
        </p:nvSpPr>
        <p:spPr>
          <a:xfrm>
            <a:off x="457200" y="1143000"/>
            <a:ext cx="8229600" cy="4376583"/>
          </a:xfrm>
          <a:prstGeom prst="rect">
            <a:avLst/>
          </a:prstGeom>
        </p:spPr>
        <p:txBody>
          <a:bodyPr/>
          <a:lstStyle/>
          <a:p>
            <a:pPr marL="0" indent="0">
              <a:buNone/>
            </a:pPr>
            <a:r>
              <a:rPr lang="en-US" dirty="0"/>
              <a:t>Purchasing staff</a:t>
            </a:r>
          </a:p>
          <a:p>
            <a:pPr lvl="1">
              <a:buFont typeface="Arial" panose="020B0604020202020204" pitchFamily="34" charset="0"/>
              <a:buChar char="•"/>
            </a:pPr>
            <a:r>
              <a:rPr lang="en-US" dirty="0"/>
              <a:t>Depending on how your agency is set up, this may be one group or multiple groups involved in the process</a:t>
            </a:r>
          </a:p>
          <a:p>
            <a:pPr lvl="1">
              <a:buFont typeface="Arial" panose="020B0604020202020204" pitchFamily="34" charset="0"/>
              <a:buChar char="•"/>
            </a:pPr>
            <a:r>
              <a:rPr lang="en-US" dirty="0"/>
              <a:t>Understand the importance of critical supplies and services to laboratory testing</a:t>
            </a:r>
          </a:p>
          <a:p>
            <a:pPr lvl="1">
              <a:buFont typeface="Arial" panose="020B0604020202020204" pitchFamily="34" charset="0"/>
              <a:buChar char="•"/>
            </a:pPr>
            <a:r>
              <a:rPr lang="en-US" dirty="0"/>
              <a:t>Assist with setting up the procedures and processes</a:t>
            </a:r>
          </a:p>
          <a:p>
            <a:pPr lvl="1">
              <a:buFont typeface="Arial" panose="020B0604020202020204" pitchFamily="34" charset="0"/>
              <a:buChar char="•"/>
            </a:pPr>
            <a:r>
              <a:rPr lang="en-US" dirty="0"/>
              <a:t>Available for internal audits</a:t>
            </a:r>
          </a:p>
        </p:txBody>
      </p:sp>
    </p:spTree>
    <p:extLst>
      <p:ext uri="{BB962C8B-B14F-4D97-AF65-F5344CB8AC3E}">
        <p14:creationId xmlns:p14="http://schemas.microsoft.com/office/powerpoint/2010/main" val="5001250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Staff Responsibilities</a:t>
            </a:r>
          </a:p>
        </p:txBody>
      </p:sp>
      <p:sp>
        <p:nvSpPr>
          <p:cNvPr id="3" name="Content Placeholder 2"/>
          <p:cNvSpPr>
            <a:spLocks noGrp="1"/>
          </p:cNvSpPr>
          <p:nvPr>
            <p:ph idx="4294967295"/>
          </p:nvPr>
        </p:nvSpPr>
        <p:spPr>
          <a:xfrm>
            <a:off x="381000" y="1219200"/>
            <a:ext cx="8229600" cy="2566857"/>
          </a:xfrm>
          <a:prstGeom prst="rect">
            <a:avLst/>
          </a:prstGeom>
        </p:spPr>
        <p:txBody>
          <a:bodyPr/>
          <a:lstStyle/>
          <a:p>
            <a:pPr marL="0" indent="0">
              <a:buNone/>
            </a:pPr>
            <a:r>
              <a:rPr lang="en-US" dirty="0"/>
              <a:t>Staff from all sections</a:t>
            </a:r>
          </a:p>
          <a:p>
            <a:pPr lvl="1">
              <a:buFont typeface="Arial" panose="020B0604020202020204" pitchFamily="34" charset="0"/>
              <a:buChar char="•"/>
            </a:pPr>
            <a:r>
              <a:rPr lang="en-US" dirty="0"/>
              <a:t>Read procedures and sign off</a:t>
            </a:r>
          </a:p>
          <a:p>
            <a:pPr lvl="1">
              <a:buFont typeface="Arial" panose="020B0604020202020204" pitchFamily="34" charset="0"/>
              <a:buChar char="•"/>
            </a:pPr>
            <a:r>
              <a:rPr lang="en-US" dirty="0"/>
              <a:t>Follow procedures</a:t>
            </a:r>
          </a:p>
          <a:p>
            <a:pPr lvl="1">
              <a:buFont typeface="Arial" panose="020B0604020202020204" pitchFamily="34" charset="0"/>
              <a:buChar char="•"/>
            </a:pPr>
            <a:r>
              <a:rPr lang="en-US" dirty="0"/>
              <a:t>Write corrective actions when procedure and process not followed</a:t>
            </a:r>
          </a:p>
        </p:txBody>
      </p:sp>
    </p:spTree>
    <p:extLst>
      <p:ext uri="{BB962C8B-B14F-4D97-AF65-F5344CB8AC3E}">
        <p14:creationId xmlns:p14="http://schemas.microsoft.com/office/powerpoint/2010/main" val="7086407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Accreditation Body</a:t>
            </a:r>
          </a:p>
        </p:txBody>
      </p:sp>
      <p:sp>
        <p:nvSpPr>
          <p:cNvPr id="3" name="Content Placeholder 2"/>
          <p:cNvSpPr>
            <a:spLocks noGrp="1"/>
          </p:cNvSpPr>
          <p:nvPr>
            <p:ph idx="4294967295"/>
          </p:nvPr>
        </p:nvSpPr>
        <p:spPr>
          <a:xfrm>
            <a:off x="381000" y="1143000"/>
            <a:ext cx="8229600" cy="4525963"/>
          </a:xfrm>
          <a:prstGeom prst="rect">
            <a:avLst/>
          </a:prstGeom>
        </p:spPr>
        <p:txBody>
          <a:bodyPr>
            <a:normAutofit/>
          </a:bodyPr>
          <a:lstStyle/>
          <a:p>
            <a:r>
              <a:rPr lang="en-US" dirty="0"/>
              <a:t>As with any process, be sure that you discuss with your accreditation body and check their website for any additional requirements that they may have specified</a:t>
            </a:r>
          </a:p>
          <a:p>
            <a:r>
              <a:rPr lang="en-US" dirty="0"/>
              <a:t>If you are receiving accreditation to another standard (not just ISO), be sure to check any additional requirements they may have for purchasing</a:t>
            </a:r>
          </a:p>
        </p:txBody>
      </p:sp>
    </p:spTree>
    <p:extLst>
      <p:ext uri="{BB962C8B-B14F-4D97-AF65-F5344CB8AC3E}">
        <p14:creationId xmlns:p14="http://schemas.microsoft.com/office/powerpoint/2010/main" val="29812422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4294967295"/>
          </p:nvPr>
        </p:nvSpPr>
        <p:spPr>
          <a:xfrm>
            <a:off x="445089" y="1143000"/>
            <a:ext cx="8229600" cy="3982629"/>
          </a:xfrm>
          <a:prstGeom prst="rect">
            <a:avLst/>
          </a:prstGeom>
        </p:spPr>
        <p:txBody>
          <a:bodyPr/>
          <a:lstStyle/>
          <a:p>
            <a:pPr marL="514350" indent="-514350">
              <a:buFont typeface="+mj-lt"/>
              <a:buAutoNum type="arabicPeriod"/>
            </a:pPr>
            <a:r>
              <a:rPr lang="en-US" i="1" dirty="0"/>
              <a:t>MMWR Competency Guidelines for Public Health Laboratory Professionals;</a:t>
            </a:r>
          </a:p>
          <a:p>
            <a:pPr marL="1371600" lvl="2" indent="-571500">
              <a:buFont typeface="+mj-lt"/>
              <a:buAutoNum type="romanUcPeriod"/>
            </a:pPr>
            <a:r>
              <a:rPr lang="en-US" dirty="0"/>
              <a:t>CDC and the Association of Public Health Laboratories; May 15, 2015</a:t>
            </a:r>
          </a:p>
          <a:p>
            <a:pPr marL="1371600" lvl="2" indent="-571500">
              <a:buFont typeface="+mj-lt"/>
              <a:buAutoNum type="romanUcPeriod"/>
            </a:pPr>
            <a:r>
              <a:rPr lang="en-US" dirty="0"/>
              <a:t>Supplement/Vol. 64/No. 1</a:t>
            </a:r>
          </a:p>
          <a:p>
            <a:pPr marL="571500" indent="-571500">
              <a:buFont typeface="+mj-lt"/>
              <a:buAutoNum type="arabicPeriod"/>
            </a:pPr>
            <a:r>
              <a:rPr lang="en-US" dirty="0"/>
              <a:t>ISO/IEC 17025:2005 </a:t>
            </a:r>
            <a:r>
              <a:rPr lang="en-US" i="1" dirty="0"/>
              <a:t>General requirements for the competence of testing and calibration laboratories</a:t>
            </a:r>
            <a:endParaRPr lang="en-US" dirty="0"/>
          </a:p>
        </p:txBody>
      </p:sp>
    </p:spTree>
    <p:extLst>
      <p:ext uri="{BB962C8B-B14F-4D97-AF65-F5344CB8AC3E}">
        <p14:creationId xmlns:p14="http://schemas.microsoft.com/office/powerpoint/2010/main" val="1588623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Reviews</a:t>
            </a:r>
          </a:p>
        </p:txBody>
      </p:sp>
      <p:sp>
        <p:nvSpPr>
          <p:cNvPr id="3" name="Text Placeholder 2"/>
          <p:cNvSpPr>
            <a:spLocks noGrp="1"/>
          </p:cNvSpPr>
          <p:nvPr>
            <p:ph type="body" sz="quarter" idx="10"/>
          </p:nvPr>
        </p:nvSpPr>
        <p:spPr>
          <a:xfrm>
            <a:off x="442566" y="1066800"/>
            <a:ext cx="8229600" cy="4253472"/>
          </a:xfrm>
        </p:spPr>
        <p:txBody>
          <a:bodyPr/>
          <a:lstStyle/>
          <a:p>
            <a:r>
              <a:rPr lang="en-US" sz="2400" dirty="0"/>
              <a:t>These reviews leading to a contract shall ensure that:</a:t>
            </a:r>
          </a:p>
          <a:p>
            <a:pPr lvl="1"/>
            <a:r>
              <a:rPr lang="en-US" sz="2000" dirty="0"/>
              <a:t>The requirements for the methods are defined, documented, and understood</a:t>
            </a:r>
          </a:p>
          <a:p>
            <a:pPr lvl="1"/>
            <a:r>
              <a:rPr lang="en-US" sz="2000" dirty="0"/>
              <a:t>The laboratory has the capability to meet the requirements</a:t>
            </a:r>
          </a:p>
          <a:p>
            <a:pPr lvl="1"/>
            <a:r>
              <a:rPr lang="en-US" sz="2000" dirty="0"/>
              <a:t>The appropriate test method is selected and can meet the customers’ requirements</a:t>
            </a:r>
          </a:p>
          <a:p>
            <a:pPr marL="457200" lvl="1" indent="0">
              <a:buNone/>
            </a:pPr>
            <a:endParaRPr lang="en-US" sz="1200" dirty="0"/>
          </a:p>
          <a:p>
            <a:r>
              <a:rPr lang="en-US" sz="2400" dirty="0"/>
              <a:t>Any differences shall be resolved before the work begins.</a:t>
            </a:r>
          </a:p>
          <a:p>
            <a:endParaRPr lang="en-US" sz="1200" dirty="0"/>
          </a:p>
          <a:p>
            <a:r>
              <a:rPr lang="en-US" sz="2400" dirty="0"/>
              <a:t>Each contract is agreeable to the laboratory and the customer.</a:t>
            </a:r>
          </a:p>
        </p:txBody>
      </p:sp>
    </p:spTree>
    <p:extLst>
      <p:ext uri="{BB962C8B-B14F-4D97-AF65-F5344CB8AC3E}">
        <p14:creationId xmlns:p14="http://schemas.microsoft.com/office/powerpoint/2010/main" val="1346577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“Request”?</a:t>
            </a:r>
          </a:p>
        </p:txBody>
      </p:sp>
      <p:sp>
        <p:nvSpPr>
          <p:cNvPr id="3" name="Content Placeholder 2"/>
          <p:cNvSpPr>
            <a:spLocks noGrp="1"/>
          </p:cNvSpPr>
          <p:nvPr>
            <p:ph sz="half" idx="4294967295"/>
          </p:nvPr>
        </p:nvSpPr>
        <p:spPr>
          <a:xfrm>
            <a:off x="473348" y="1015335"/>
            <a:ext cx="7772400" cy="1772793"/>
          </a:xfrm>
        </p:spPr>
        <p:txBody>
          <a:bodyPr/>
          <a:lstStyle/>
          <a:p>
            <a:pPr marL="0" indent="0">
              <a:buNone/>
            </a:pPr>
            <a:r>
              <a:rPr lang="en-US" sz="2400" dirty="0"/>
              <a:t>When the laboratory receives notification from the customer; examples:</a:t>
            </a:r>
          </a:p>
          <a:p>
            <a:pPr lvl="1">
              <a:buFont typeface="Arial" panose="020B0604020202020204" pitchFamily="34" charset="0"/>
              <a:buChar char="•"/>
            </a:pPr>
            <a:r>
              <a:rPr lang="en-US" sz="1800" dirty="0"/>
              <a:t>Sample received in the laboratory from a customer with a sample collection form</a:t>
            </a:r>
          </a:p>
          <a:p>
            <a:pPr lvl="1">
              <a:buFont typeface="Arial" panose="020B0604020202020204" pitchFamily="34" charset="0"/>
              <a:buChar char="•"/>
            </a:pPr>
            <a:r>
              <a:rPr lang="en-US" sz="1800" dirty="0"/>
              <a:t>An email outlining the request</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pPr/>
              <a:t>4</a:t>
            </a:fld>
            <a:endParaRPr lang="en-US"/>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9314" y="2812864"/>
            <a:ext cx="1706667" cy="2566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4650" y="3436213"/>
            <a:ext cx="2590800" cy="176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a:off x="3657600" y="4191000"/>
            <a:ext cx="1981200" cy="0"/>
          </a:xfrm>
          <a:prstGeom prst="straightConnector1">
            <a:avLst/>
          </a:prstGeom>
          <a:ln w="3492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872548" y="5410200"/>
            <a:ext cx="1600200" cy="369332"/>
          </a:xfrm>
          <a:prstGeom prst="rect">
            <a:avLst/>
          </a:prstGeom>
          <a:noFill/>
        </p:spPr>
        <p:txBody>
          <a:bodyPr wrap="square" rtlCol="0">
            <a:spAutoFit/>
          </a:bodyPr>
          <a:lstStyle/>
          <a:p>
            <a:r>
              <a:rPr lang="en-US" dirty="0"/>
              <a:t>Customer</a:t>
            </a:r>
          </a:p>
        </p:txBody>
      </p:sp>
      <p:sp>
        <p:nvSpPr>
          <p:cNvPr id="10" name="TextBox 9"/>
          <p:cNvSpPr txBox="1"/>
          <p:nvPr/>
        </p:nvSpPr>
        <p:spPr>
          <a:xfrm>
            <a:off x="6275650" y="5417076"/>
            <a:ext cx="1828800" cy="381000"/>
          </a:xfrm>
          <a:prstGeom prst="rect">
            <a:avLst/>
          </a:prstGeom>
          <a:noFill/>
        </p:spPr>
        <p:txBody>
          <a:bodyPr wrap="square" rtlCol="0">
            <a:spAutoFit/>
          </a:bodyPr>
          <a:lstStyle/>
          <a:p>
            <a:r>
              <a:rPr lang="en-US" dirty="0"/>
              <a:t>Laboratory</a:t>
            </a:r>
          </a:p>
        </p:txBody>
      </p:sp>
    </p:spTree>
    <p:extLst>
      <p:ext uri="{BB962C8B-B14F-4D97-AF65-F5344CB8AC3E}">
        <p14:creationId xmlns:p14="http://schemas.microsoft.com/office/powerpoint/2010/main" val="204608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does ‘Tender’ mean?</a:t>
            </a:r>
          </a:p>
        </p:txBody>
      </p:sp>
      <p:sp>
        <p:nvSpPr>
          <p:cNvPr id="3" name="Content Placeholder 2"/>
          <p:cNvSpPr>
            <a:spLocks noGrp="1"/>
          </p:cNvSpPr>
          <p:nvPr>
            <p:ph sz="half" idx="4294967295"/>
          </p:nvPr>
        </p:nvSpPr>
        <p:spPr>
          <a:xfrm>
            <a:off x="715963" y="1194937"/>
            <a:ext cx="7086600" cy="2133600"/>
          </a:xfrm>
        </p:spPr>
        <p:txBody>
          <a:bodyPr>
            <a:normAutofit/>
          </a:bodyPr>
          <a:lstStyle/>
          <a:p>
            <a:r>
              <a:rPr lang="en-US" sz="2000" dirty="0"/>
              <a:t>The response (or proposal) that the laboratory makes to the request for service.</a:t>
            </a:r>
          </a:p>
          <a:p>
            <a:endParaRPr lang="en-US" sz="1200" dirty="0"/>
          </a:p>
          <a:p>
            <a:r>
              <a:rPr lang="en-US" sz="2000" dirty="0"/>
              <a:t>This proposal may include clarifications to the initial request, methods to be used, scheduling information, financial statements, etc.</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5</a:t>
            </a:fld>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0727" y="2861187"/>
            <a:ext cx="1554163" cy="2343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3333155"/>
            <a:ext cx="259080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a:xfrm>
            <a:off x="3962400" y="4215066"/>
            <a:ext cx="2133600" cy="0"/>
          </a:xfrm>
          <a:prstGeom prst="straightConnector1">
            <a:avLst/>
          </a:prstGeom>
          <a:ln w="3492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553200" y="5340984"/>
            <a:ext cx="1600200" cy="369332"/>
          </a:xfrm>
          <a:prstGeom prst="rect">
            <a:avLst/>
          </a:prstGeom>
          <a:noFill/>
        </p:spPr>
        <p:txBody>
          <a:bodyPr wrap="square" rtlCol="0">
            <a:spAutoFit/>
          </a:bodyPr>
          <a:lstStyle/>
          <a:p>
            <a:r>
              <a:rPr lang="en-US" dirty="0"/>
              <a:t>Customer</a:t>
            </a:r>
          </a:p>
        </p:txBody>
      </p:sp>
      <p:sp>
        <p:nvSpPr>
          <p:cNvPr id="14" name="TextBox 13"/>
          <p:cNvSpPr txBox="1"/>
          <p:nvPr/>
        </p:nvSpPr>
        <p:spPr>
          <a:xfrm>
            <a:off x="1645841" y="5195483"/>
            <a:ext cx="1828800" cy="381000"/>
          </a:xfrm>
          <a:prstGeom prst="rect">
            <a:avLst/>
          </a:prstGeom>
          <a:noFill/>
        </p:spPr>
        <p:txBody>
          <a:bodyPr wrap="square" rtlCol="0">
            <a:spAutoFit/>
          </a:bodyPr>
          <a:lstStyle/>
          <a:p>
            <a:r>
              <a:rPr lang="en-US" dirty="0"/>
              <a:t>Laboratory</a:t>
            </a:r>
          </a:p>
        </p:txBody>
      </p:sp>
    </p:spTree>
    <p:extLst>
      <p:ext uri="{BB962C8B-B14F-4D97-AF65-F5344CB8AC3E}">
        <p14:creationId xmlns:p14="http://schemas.microsoft.com/office/powerpoint/2010/main" val="778997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is a “Contract”?</a:t>
            </a:r>
          </a:p>
        </p:txBody>
      </p:sp>
      <p:sp>
        <p:nvSpPr>
          <p:cNvPr id="3" name="Content Placeholder 2"/>
          <p:cNvSpPr>
            <a:spLocks noGrp="1"/>
          </p:cNvSpPr>
          <p:nvPr>
            <p:ph sz="half" idx="4294967295"/>
          </p:nvPr>
        </p:nvSpPr>
        <p:spPr>
          <a:xfrm>
            <a:off x="463760" y="930919"/>
            <a:ext cx="7415003" cy="1724248"/>
          </a:xfrm>
        </p:spPr>
        <p:txBody>
          <a:bodyPr>
            <a:normAutofit fontScale="92500" lnSpcReduction="20000"/>
          </a:bodyPr>
          <a:lstStyle/>
          <a:p>
            <a:pPr marL="0" indent="0">
              <a:buNone/>
            </a:pPr>
            <a:r>
              <a:rPr lang="en-US" sz="2400" dirty="0"/>
              <a:t>The actual agreement between the customer and the laboratory.</a:t>
            </a:r>
          </a:p>
          <a:p>
            <a:pPr lvl="1">
              <a:buFont typeface="Arial" panose="020B0604020202020204" pitchFamily="34" charset="0"/>
              <a:buChar char="•"/>
            </a:pPr>
            <a:r>
              <a:rPr lang="en-US" sz="2000" dirty="0"/>
              <a:t>This can be a formal contract or can be an implied agreement.</a:t>
            </a:r>
          </a:p>
          <a:p>
            <a:pPr lvl="1">
              <a:buFont typeface="Arial" panose="020B0604020202020204" pitchFamily="34" charset="0"/>
              <a:buChar char="•"/>
            </a:pPr>
            <a:r>
              <a:rPr lang="en-US" sz="2000" dirty="0"/>
              <a:t>With no special requests, the laboratory will follow its quality management system for laboratory services</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6</a:t>
            </a:fld>
            <a:endParaRPr lang="en-US"/>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2655167"/>
            <a:ext cx="1554163" cy="2343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0971" y="3198649"/>
            <a:ext cx="259080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600200" y="5109106"/>
            <a:ext cx="1828800" cy="381000"/>
          </a:xfrm>
          <a:prstGeom prst="rect">
            <a:avLst/>
          </a:prstGeom>
          <a:noFill/>
        </p:spPr>
        <p:txBody>
          <a:bodyPr wrap="square" rtlCol="0">
            <a:spAutoFit/>
          </a:bodyPr>
          <a:lstStyle/>
          <a:p>
            <a:r>
              <a:rPr lang="en-US" dirty="0"/>
              <a:t>Laboratory</a:t>
            </a:r>
          </a:p>
        </p:txBody>
      </p:sp>
      <p:sp>
        <p:nvSpPr>
          <p:cNvPr id="10" name="TextBox 9"/>
          <p:cNvSpPr txBox="1"/>
          <p:nvPr/>
        </p:nvSpPr>
        <p:spPr>
          <a:xfrm>
            <a:off x="6477000" y="5187369"/>
            <a:ext cx="1600200" cy="369332"/>
          </a:xfrm>
          <a:prstGeom prst="rect">
            <a:avLst/>
          </a:prstGeom>
          <a:noFill/>
        </p:spPr>
        <p:txBody>
          <a:bodyPr wrap="square" rtlCol="0">
            <a:spAutoFit/>
          </a:bodyPr>
          <a:lstStyle/>
          <a:p>
            <a:r>
              <a:rPr lang="en-US" dirty="0"/>
              <a:t>Customer</a:t>
            </a:r>
          </a:p>
        </p:txBody>
      </p:sp>
      <p:cxnSp>
        <p:nvCxnSpPr>
          <p:cNvPr id="12" name="Straight Arrow Connector 11"/>
          <p:cNvCxnSpPr/>
          <p:nvPr/>
        </p:nvCxnSpPr>
        <p:spPr>
          <a:xfrm>
            <a:off x="3886200" y="3733800"/>
            <a:ext cx="2362200" cy="0"/>
          </a:xfrm>
          <a:prstGeom prst="straightConnector1">
            <a:avLst/>
          </a:prstGeom>
          <a:ln w="34925">
            <a:solidFill>
              <a:schemeClr val="accent3">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1850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4436" y="4708116"/>
            <a:ext cx="1623291" cy="12999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fontScale="90000"/>
          </a:bodyPr>
          <a:lstStyle/>
          <a:p>
            <a:r>
              <a:rPr lang="en-US" dirty="0"/>
              <a:t>Records of Reviews Must be Maintained</a:t>
            </a:r>
          </a:p>
        </p:txBody>
      </p:sp>
      <p:sp>
        <p:nvSpPr>
          <p:cNvPr id="5" name="Content Placeholder 4"/>
          <p:cNvSpPr>
            <a:spLocks noGrp="1"/>
          </p:cNvSpPr>
          <p:nvPr>
            <p:ph idx="4294967295"/>
          </p:nvPr>
        </p:nvSpPr>
        <p:spPr>
          <a:xfrm>
            <a:off x="457200" y="1143000"/>
            <a:ext cx="8229600" cy="4038600"/>
          </a:xfrm>
          <a:prstGeom prst="rect">
            <a:avLst/>
          </a:prstGeom>
        </p:spPr>
        <p:txBody>
          <a:bodyPr>
            <a:normAutofit fontScale="85000" lnSpcReduction="10000"/>
          </a:bodyPr>
          <a:lstStyle/>
          <a:p>
            <a:pPr>
              <a:lnSpc>
                <a:spcPct val="120000"/>
              </a:lnSpc>
              <a:spcAft>
                <a:spcPts val="300"/>
              </a:spcAft>
            </a:pPr>
            <a:r>
              <a:rPr lang="en-US" sz="2400" dirty="0"/>
              <a:t>Include significant changes</a:t>
            </a:r>
          </a:p>
          <a:p>
            <a:pPr>
              <a:lnSpc>
                <a:spcPct val="120000"/>
              </a:lnSpc>
              <a:spcAft>
                <a:spcPts val="300"/>
              </a:spcAft>
            </a:pPr>
            <a:r>
              <a:rPr lang="en-US" sz="2400" dirty="0"/>
              <a:t>Include pertinent discussions with the customer relating to the customer’s requirements or results</a:t>
            </a:r>
          </a:p>
          <a:p>
            <a:pPr lvl="1">
              <a:lnSpc>
                <a:spcPct val="120000"/>
              </a:lnSpc>
              <a:spcAft>
                <a:spcPts val="300"/>
              </a:spcAft>
            </a:pPr>
            <a:r>
              <a:rPr lang="en-US" sz="2200" dirty="0"/>
              <a:t>Use the date and identification of the person responsible for carrying out the contract for routine tasks </a:t>
            </a:r>
          </a:p>
          <a:p>
            <a:pPr>
              <a:lnSpc>
                <a:spcPct val="120000"/>
              </a:lnSpc>
              <a:spcAft>
                <a:spcPts val="300"/>
              </a:spcAft>
            </a:pPr>
            <a:r>
              <a:rPr lang="en-US" sz="2400" dirty="0"/>
              <a:t>Include subcontracted work</a:t>
            </a:r>
          </a:p>
          <a:p>
            <a:pPr>
              <a:lnSpc>
                <a:spcPct val="120000"/>
              </a:lnSpc>
              <a:spcAft>
                <a:spcPts val="300"/>
              </a:spcAft>
            </a:pPr>
            <a:r>
              <a:rPr lang="en-US" sz="2400" dirty="0"/>
              <a:t>If changes must be made, you MUST inform the customer</a:t>
            </a:r>
          </a:p>
          <a:p>
            <a:pPr>
              <a:lnSpc>
                <a:spcPct val="120000"/>
              </a:lnSpc>
              <a:spcAft>
                <a:spcPts val="300"/>
              </a:spcAft>
            </a:pPr>
            <a:r>
              <a:rPr lang="en-US" sz="2400" dirty="0"/>
              <a:t>If the contract has been agreed upon and there are changes, the same review process must be repeated and any amendments (changes) communicated to all affected personnel</a:t>
            </a:r>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fld id="{036221B5-AD9B-45B4-8ECA-755ECE6740E1}" type="slidenum">
              <a:rPr lang="en-US" smtClean="0"/>
              <a:t>7</a:t>
            </a:fld>
            <a:endParaRPr lang="en-US" dirty="0"/>
          </a:p>
        </p:txBody>
      </p:sp>
    </p:spTree>
    <p:extLst>
      <p:ext uri="{BB962C8B-B14F-4D97-AF65-F5344CB8AC3E}">
        <p14:creationId xmlns:p14="http://schemas.microsoft.com/office/powerpoint/2010/main" val="856954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0862" y="4934757"/>
            <a:ext cx="2345938" cy="1257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4"/>
          <p:cNvSpPr>
            <a:spLocks noGrp="1"/>
          </p:cNvSpPr>
          <p:nvPr>
            <p:ph type="title"/>
          </p:nvPr>
        </p:nvSpPr>
        <p:spPr/>
        <p:txBody>
          <a:bodyPr/>
          <a:lstStyle/>
          <a:p>
            <a:r>
              <a:rPr lang="en-US" dirty="0"/>
              <a:t>Subcontracting</a:t>
            </a:r>
          </a:p>
        </p:txBody>
      </p:sp>
      <p:sp>
        <p:nvSpPr>
          <p:cNvPr id="3" name="Content Placeholder 2"/>
          <p:cNvSpPr>
            <a:spLocks noGrp="1"/>
          </p:cNvSpPr>
          <p:nvPr>
            <p:ph idx="4294967295"/>
          </p:nvPr>
        </p:nvSpPr>
        <p:spPr>
          <a:xfrm>
            <a:off x="381000" y="971062"/>
            <a:ext cx="7848600" cy="3733800"/>
          </a:xfrm>
          <a:prstGeom prst="rect">
            <a:avLst/>
          </a:prstGeom>
        </p:spPr>
        <p:txBody>
          <a:bodyPr>
            <a:normAutofit fontScale="92500" lnSpcReduction="10000"/>
          </a:bodyPr>
          <a:lstStyle/>
          <a:p>
            <a:pPr marL="0" indent="0">
              <a:buNone/>
            </a:pPr>
            <a:r>
              <a:rPr lang="en-US" sz="2400" dirty="0"/>
              <a:t>If the laboratory does not do a test and must subcontract (send to another laboratory), the work must be placed with a competent subcontractor.</a:t>
            </a:r>
          </a:p>
          <a:p>
            <a:endParaRPr lang="en-US" sz="1400" dirty="0"/>
          </a:p>
          <a:p>
            <a:pPr lvl="1">
              <a:buFont typeface="Arial" panose="020B0604020202020204" pitchFamily="34" charset="0"/>
              <a:buChar char="•"/>
            </a:pPr>
            <a:r>
              <a:rPr lang="en-US" sz="2000" dirty="0"/>
              <a:t>A “competent subcontractor” is one that complies to the same accreditation requirements as the submitting laboratory.</a:t>
            </a:r>
            <a:endParaRPr lang="en-US" sz="1400" dirty="0"/>
          </a:p>
          <a:p>
            <a:pPr lvl="1">
              <a:buFont typeface="Arial" panose="020B0604020202020204" pitchFamily="34" charset="0"/>
              <a:buChar char="•"/>
            </a:pPr>
            <a:r>
              <a:rPr lang="en-US" sz="2000" dirty="0"/>
              <a:t>If the subcontracted laboratory is not accredited, then the laboratory should record and maintain the subcontractor’s capability towards meeting those requirements.</a:t>
            </a:r>
          </a:p>
          <a:p>
            <a:pPr lvl="1">
              <a:buFont typeface="Arial" panose="020B0604020202020204" pitchFamily="34" charset="0"/>
              <a:buChar char="•"/>
            </a:pPr>
            <a:r>
              <a:rPr lang="en-US" sz="2000" dirty="0"/>
              <a:t>If the customer requests a sample be sent to a specific laboratory for additional testing, this request and the capabilities of the laboratory should be documented.</a:t>
            </a:r>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fld id="{036221B5-AD9B-45B4-8ECA-755ECE6740E1}" type="slidenum">
              <a:rPr lang="en-US" smtClean="0"/>
              <a:t>8</a:t>
            </a:fld>
            <a:endParaRPr lang="en-US"/>
          </a:p>
        </p:txBody>
      </p:sp>
    </p:spTree>
    <p:extLst>
      <p:ext uri="{BB962C8B-B14F-4D97-AF65-F5344CB8AC3E}">
        <p14:creationId xmlns:p14="http://schemas.microsoft.com/office/powerpoint/2010/main" val="251751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Subcontracting</a:t>
            </a:r>
          </a:p>
        </p:txBody>
      </p:sp>
      <p:sp>
        <p:nvSpPr>
          <p:cNvPr id="3" name="Content Placeholder 2"/>
          <p:cNvSpPr>
            <a:spLocks noGrp="1"/>
          </p:cNvSpPr>
          <p:nvPr>
            <p:ph idx="4294967295"/>
          </p:nvPr>
        </p:nvSpPr>
        <p:spPr>
          <a:xfrm>
            <a:off x="457200" y="1295400"/>
            <a:ext cx="8229600" cy="4373563"/>
          </a:xfrm>
          <a:prstGeom prst="rect">
            <a:avLst/>
          </a:prstGeom>
        </p:spPr>
        <p:txBody>
          <a:bodyPr>
            <a:normAutofit/>
          </a:bodyPr>
          <a:lstStyle/>
          <a:p>
            <a:pPr>
              <a:spcAft>
                <a:spcPts val="300"/>
              </a:spcAft>
            </a:pPr>
            <a:r>
              <a:rPr lang="en-US" sz="2400" dirty="0"/>
              <a:t>The laboratory shall advise the customer in writing and, when appropriate, gain the approval of the customer, preferably in writing.</a:t>
            </a:r>
          </a:p>
          <a:p>
            <a:pPr>
              <a:spcAft>
                <a:spcPts val="300"/>
              </a:spcAft>
            </a:pPr>
            <a:r>
              <a:rPr lang="en-US" sz="2400" dirty="0"/>
              <a:t>The laboratory sending out the work is responsible for the subcontractor’s work, unless the subcontractor is specified by the customer or regulatory agencies.</a:t>
            </a:r>
          </a:p>
          <a:p>
            <a:pPr>
              <a:spcAft>
                <a:spcPts val="300"/>
              </a:spcAft>
            </a:pPr>
            <a:r>
              <a:rPr lang="en-US" sz="2400" dirty="0"/>
              <a:t>The laboratory should maintain a list of all subcontractors used and record the evidence of their compliance and their capabilities.</a:t>
            </a:r>
            <a:endParaRPr lang="en-US" dirty="0"/>
          </a:p>
          <a:p>
            <a:endParaRPr lang="en-US" dirty="0"/>
          </a:p>
        </p:txBody>
      </p:sp>
      <p:sp>
        <p:nvSpPr>
          <p:cNvPr id="5" name="Slide Number Placeholder 4"/>
          <p:cNvSpPr>
            <a:spLocks noGrp="1"/>
          </p:cNvSpPr>
          <p:nvPr>
            <p:ph type="sldNum" sz="quarter" idx="4294967295"/>
          </p:nvPr>
        </p:nvSpPr>
        <p:spPr>
          <a:xfrm>
            <a:off x="6553200" y="6356350"/>
            <a:ext cx="2133600" cy="365125"/>
          </a:xfrm>
          <a:prstGeom prst="rect">
            <a:avLst/>
          </a:prstGeom>
        </p:spPr>
        <p:txBody>
          <a:bodyPr/>
          <a:lstStyle/>
          <a:p>
            <a:fld id="{036221B5-AD9B-45B4-8ECA-755ECE6740E1}" type="slidenum">
              <a:rPr lang="en-US" smtClean="0"/>
              <a:t>9</a:t>
            </a:fld>
            <a:endParaRPr lang="en-US"/>
          </a:p>
        </p:txBody>
      </p:sp>
    </p:spTree>
    <p:extLst>
      <p:ext uri="{BB962C8B-B14F-4D97-AF65-F5344CB8AC3E}">
        <p14:creationId xmlns:p14="http://schemas.microsoft.com/office/powerpoint/2010/main" val="1401950032"/>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Office Theme">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B542C3A0-12DD-45C9-A0DB-E862C8E00C8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mso-contentType ?>
<FormTemplates xmlns="http://schemas.microsoft.com/sharepoint/v3/contenttype/forms">
  <Display>DocumentLibraryForm</Display>
  <Edit>DocumentLibraryForm</Edit>
  <New>DocumentLibraryForm</New>
</FormTemplates>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p:properties xmlns:p="http://schemas.microsoft.com/office/2006/metadata/properties" xmlns:xsi="http://www.w3.org/2001/XMLSchema-instance" xmlns:pc="http://schemas.microsoft.com/office/infopath/2007/PartnerControls">
  <documentManagement>
    <Description xmlns="5af08be3-da31-4ed0-bd15-c2f68cc29029" xsi:nil="true"/>
    <_dlc_DocId xmlns="5af08be3-da31-4ed0-bd15-c2f68cc29029">Q77AU6S3KYZS-4287-216</_dlc_DocId>
    <_dlc_DocIdUrl xmlns="5af08be3-da31-4ed0-bd15-c2f68cc29029">
      <Url>https://www.aphlweb.org/aphl_departments/FS/dfsr/iso17025/_layouts/15/DocIdRedir.aspx?ID=Q77AU6S3KYZS-4287-216</Url>
      <Description>Q77AU6S3KYZS-4287-216</Description>
    </_dlc_DocIdUrl>
    <Module xmlns="fa1fb52d-8fe2-4f49-9882-b9b989e07643">16. Purchasing</Module>
    <Final xmlns="fa1fb52d-8fe2-4f49-9882-b9b989e07643">Ready for Production</Final>
  </documentManagement>
</p:properties>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C29AAC04-E94B-48E5-817F-6E95EE7A5B76}"/>
</file>

<file path=customXml/itemProps10.xml><?xml version="1.0" encoding="utf-8"?>
<ds:datastoreItem xmlns:ds="http://schemas.openxmlformats.org/officeDocument/2006/customXml" ds:itemID="{915EE810-39ED-415F-B64D-619A22BE726E}"/>
</file>

<file path=customXml/itemProps11.xml><?xml version="1.0" encoding="utf-8"?>
<ds:datastoreItem xmlns:ds="http://schemas.openxmlformats.org/officeDocument/2006/customXml" ds:itemID="{6EAB6CF9-6967-427E-B0B8-23EC865871FC}"/>
</file>

<file path=customXml/itemProps12.xml><?xml version="1.0" encoding="utf-8"?>
<ds:datastoreItem xmlns:ds="http://schemas.openxmlformats.org/officeDocument/2006/customXml" ds:itemID="{9E738231-2982-4EDA-A09B-0758772A5F1D}"/>
</file>

<file path=customXml/itemProps13.xml><?xml version="1.0" encoding="utf-8"?>
<ds:datastoreItem xmlns:ds="http://schemas.openxmlformats.org/officeDocument/2006/customXml" ds:itemID="{A7A014C6-604F-41C7-8CD6-EFAEC12486BE}"/>
</file>

<file path=customXml/itemProps14.xml><?xml version="1.0" encoding="utf-8"?>
<ds:datastoreItem xmlns:ds="http://schemas.openxmlformats.org/officeDocument/2006/customXml" ds:itemID="{9FE70074-89FE-4E5F-9BE6-82EC1B3E3A56}"/>
</file>

<file path=customXml/itemProps15.xml><?xml version="1.0" encoding="utf-8"?>
<ds:datastoreItem xmlns:ds="http://schemas.openxmlformats.org/officeDocument/2006/customXml" ds:itemID="{466DEDA0-8176-4123-B8D8-46C15ECA40C3}"/>
</file>

<file path=customXml/itemProps16.xml><?xml version="1.0" encoding="utf-8"?>
<ds:datastoreItem xmlns:ds="http://schemas.openxmlformats.org/officeDocument/2006/customXml" ds:itemID="{5826FE81-E538-4589-9520-3E93D2160F89}"/>
</file>

<file path=customXml/itemProps17.xml><?xml version="1.0" encoding="utf-8"?>
<ds:datastoreItem xmlns:ds="http://schemas.openxmlformats.org/officeDocument/2006/customXml" ds:itemID="{EE76ECA5-5EA3-4DDF-8604-A0C5EDCA5D73}"/>
</file>

<file path=customXml/itemProps18.xml><?xml version="1.0" encoding="utf-8"?>
<ds:datastoreItem xmlns:ds="http://schemas.openxmlformats.org/officeDocument/2006/customXml" ds:itemID="{5C43F66C-07F1-463A-B875-242A50107928}"/>
</file>

<file path=customXml/itemProps19.xml><?xml version="1.0" encoding="utf-8"?>
<ds:datastoreItem xmlns:ds="http://schemas.openxmlformats.org/officeDocument/2006/customXml" ds:itemID="{11E68E8E-F173-4F8E-B312-6E3A15FF825E}"/>
</file>

<file path=customXml/itemProps2.xml><?xml version="1.0" encoding="utf-8"?>
<ds:datastoreItem xmlns:ds="http://schemas.openxmlformats.org/officeDocument/2006/customXml" ds:itemID="{F188959C-0977-4BAA-A936-57ECB52BB7A1}"/>
</file>

<file path=customXml/itemProps20.xml><?xml version="1.0" encoding="utf-8"?>
<ds:datastoreItem xmlns:ds="http://schemas.openxmlformats.org/officeDocument/2006/customXml" ds:itemID="{D0F91A8E-917D-4C48-8932-3E1403E153B8}"/>
</file>

<file path=customXml/itemProps21.xml><?xml version="1.0" encoding="utf-8"?>
<ds:datastoreItem xmlns:ds="http://schemas.openxmlformats.org/officeDocument/2006/customXml" ds:itemID="{98331C9F-0C9C-4DF9-A2D5-D23182DF5BF1}"/>
</file>

<file path=customXml/itemProps22.xml><?xml version="1.0" encoding="utf-8"?>
<ds:datastoreItem xmlns:ds="http://schemas.openxmlformats.org/officeDocument/2006/customXml" ds:itemID="{54227F77-8CE9-4A4F-9AA0-58EE46410DA5}"/>
</file>

<file path=customXml/itemProps23.xml><?xml version="1.0" encoding="utf-8"?>
<ds:datastoreItem xmlns:ds="http://schemas.openxmlformats.org/officeDocument/2006/customXml" ds:itemID="{5230ECC0-8BA5-4A0D-A931-8BD398517947}"/>
</file>

<file path=customXml/itemProps24.xml><?xml version="1.0" encoding="utf-8"?>
<ds:datastoreItem xmlns:ds="http://schemas.openxmlformats.org/officeDocument/2006/customXml" ds:itemID="{4455359C-A82F-4796-BA4B-2B882485F4BC}"/>
</file>

<file path=customXml/itemProps25.xml><?xml version="1.0" encoding="utf-8"?>
<ds:datastoreItem xmlns:ds="http://schemas.openxmlformats.org/officeDocument/2006/customXml" ds:itemID="{5C0B2EBB-69AC-406D-A210-DDACA6AEB0C7}"/>
</file>

<file path=customXml/itemProps26.xml><?xml version="1.0" encoding="utf-8"?>
<ds:datastoreItem xmlns:ds="http://schemas.openxmlformats.org/officeDocument/2006/customXml" ds:itemID="{A9B464D0-39D1-4FDD-B688-D9DCB651DCAD}"/>
</file>

<file path=customXml/itemProps27.xml><?xml version="1.0" encoding="utf-8"?>
<ds:datastoreItem xmlns:ds="http://schemas.openxmlformats.org/officeDocument/2006/customXml" ds:itemID="{322EDD80-5AC8-4B31-8C5D-05E42E065E12}"/>
</file>

<file path=customXml/itemProps28.xml><?xml version="1.0" encoding="utf-8"?>
<ds:datastoreItem xmlns:ds="http://schemas.openxmlformats.org/officeDocument/2006/customXml" ds:itemID="{0B0D479A-D420-44BF-A32E-A7DCD8D7A6C9}"/>
</file>

<file path=customXml/itemProps29.xml><?xml version="1.0" encoding="utf-8"?>
<ds:datastoreItem xmlns:ds="http://schemas.openxmlformats.org/officeDocument/2006/customXml" ds:itemID="{3E2B29F9-6B81-4B70-89D0-42AB53245CB6}"/>
</file>

<file path=customXml/itemProps3.xml><?xml version="1.0" encoding="utf-8"?>
<ds:datastoreItem xmlns:ds="http://schemas.openxmlformats.org/officeDocument/2006/customXml" ds:itemID="{518F09DD-610E-4075-BC56-B7DF243660DD}"/>
</file>

<file path=customXml/itemProps30.xml><?xml version="1.0" encoding="utf-8"?>
<ds:datastoreItem xmlns:ds="http://schemas.openxmlformats.org/officeDocument/2006/customXml" ds:itemID="{A619B994-DBE2-4316-94C7-08C753354DED}"/>
</file>

<file path=customXml/itemProps31.xml><?xml version="1.0" encoding="utf-8"?>
<ds:datastoreItem xmlns:ds="http://schemas.openxmlformats.org/officeDocument/2006/customXml" ds:itemID="{3E902DBD-76DD-4186-AD13-C85D9B7AB902}"/>
</file>

<file path=customXml/itemProps32.xml><?xml version="1.0" encoding="utf-8"?>
<ds:datastoreItem xmlns:ds="http://schemas.openxmlformats.org/officeDocument/2006/customXml" ds:itemID="{EF5FE898-CD85-4A5B-9F20-CEE135BE7203}"/>
</file>

<file path=customXml/itemProps33.xml><?xml version="1.0" encoding="utf-8"?>
<ds:datastoreItem xmlns:ds="http://schemas.openxmlformats.org/officeDocument/2006/customXml" ds:itemID="{54D4EB55-8D22-409B-A9F4-4C1494405F9F}"/>
</file>

<file path=customXml/itemProps34.xml><?xml version="1.0" encoding="utf-8"?>
<ds:datastoreItem xmlns:ds="http://schemas.openxmlformats.org/officeDocument/2006/customXml" ds:itemID="{4E7AFAD3-A568-4CEF-8A43-ECA5A58E7B69}"/>
</file>

<file path=customXml/itemProps35.xml><?xml version="1.0" encoding="utf-8"?>
<ds:datastoreItem xmlns:ds="http://schemas.openxmlformats.org/officeDocument/2006/customXml" ds:itemID="{CB07F4E0-E5EC-4988-AD39-AD761E4B0FF4}"/>
</file>

<file path=customXml/itemProps36.xml><?xml version="1.0" encoding="utf-8"?>
<ds:datastoreItem xmlns:ds="http://schemas.openxmlformats.org/officeDocument/2006/customXml" ds:itemID="{0321FBFB-25C0-4F68-9578-731F70FC49E6}"/>
</file>

<file path=customXml/itemProps37.xml><?xml version="1.0" encoding="utf-8"?>
<ds:datastoreItem xmlns:ds="http://schemas.openxmlformats.org/officeDocument/2006/customXml" ds:itemID="{FB4A3A52-1DCF-4C99-BC00-3441BEA399AA}"/>
</file>

<file path=customXml/itemProps38.xml><?xml version="1.0" encoding="utf-8"?>
<ds:datastoreItem xmlns:ds="http://schemas.openxmlformats.org/officeDocument/2006/customXml" ds:itemID="{BD9B836E-7942-4168-84ED-DB04C52DD171}"/>
</file>

<file path=customXml/itemProps39.xml><?xml version="1.0" encoding="utf-8"?>
<ds:datastoreItem xmlns:ds="http://schemas.openxmlformats.org/officeDocument/2006/customXml" ds:itemID="{548DD95C-E66F-4510-849A-0B00A5CEED56}"/>
</file>

<file path=customXml/itemProps4.xml><?xml version="1.0" encoding="utf-8"?>
<ds:datastoreItem xmlns:ds="http://schemas.openxmlformats.org/officeDocument/2006/customXml" ds:itemID="{196FA939-82E4-432E-A989-B60D1079997C}"/>
</file>

<file path=customXml/itemProps40.xml><?xml version="1.0" encoding="utf-8"?>
<ds:datastoreItem xmlns:ds="http://schemas.openxmlformats.org/officeDocument/2006/customXml" ds:itemID="{2D3941FC-5EC8-4A52-AB39-876A21E402B2}"/>
</file>

<file path=customXml/itemProps41.xml><?xml version="1.0" encoding="utf-8"?>
<ds:datastoreItem xmlns:ds="http://schemas.openxmlformats.org/officeDocument/2006/customXml" ds:itemID="{FDFFBCD2-D2F7-49AC-9C79-DEF8F80ABD06}"/>
</file>

<file path=customXml/itemProps42.xml><?xml version="1.0" encoding="utf-8"?>
<ds:datastoreItem xmlns:ds="http://schemas.openxmlformats.org/officeDocument/2006/customXml" ds:itemID="{D2E303A4-EB9B-45D4-8040-42CB668899F1}"/>
</file>

<file path=customXml/itemProps43.xml><?xml version="1.0" encoding="utf-8"?>
<ds:datastoreItem xmlns:ds="http://schemas.openxmlformats.org/officeDocument/2006/customXml" ds:itemID="{9C5C8FE0-9DF5-4A87-84C8-6EA4B11258FD}"/>
</file>

<file path=customXml/itemProps44.xml><?xml version="1.0" encoding="utf-8"?>
<ds:datastoreItem xmlns:ds="http://schemas.openxmlformats.org/officeDocument/2006/customXml" ds:itemID="{03FF03D1-528E-45AF-9922-1A0BBBA909CB}"/>
</file>

<file path=customXml/itemProps45.xml><?xml version="1.0" encoding="utf-8"?>
<ds:datastoreItem xmlns:ds="http://schemas.openxmlformats.org/officeDocument/2006/customXml" ds:itemID="{7544C62A-92D9-496F-953A-73B578701840}"/>
</file>

<file path=customXml/itemProps46.xml><?xml version="1.0" encoding="utf-8"?>
<ds:datastoreItem xmlns:ds="http://schemas.openxmlformats.org/officeDocument/2006/customXml" ds:itemID="{3E617227-2BD4-4881-8D44-1187655793C0}"/>
</file>

<file path=customXml/itemProps47.xml><?xml version="1.0" encoding="utf-8"?>
<ds:datastoreItem xmlns:ds="http://schemas.openxmlformats.org/officeDocument/2006/customXml" ds:itemID="{25048C94-B5FB-45DD-8DFC-33F00E6FB842}"/>
</file>

<file path=customXml/itemProps48.xml><?xml version="1.0" encoding="utf-8"?>
<ds:datastoreItem xmlns:ds="http://schemas.openxmlformats.org/officeDocument/2006/customXml" ds:itemID="{A9BA46EC-EF08-47BD-A556-54312EED9EC1}"/>
</file>

<file path=customXml/itemProps49.xml><?xml version="1.0" encoding="utf-8"?>
<ds:datastoreItem xmlns:ds="http://schemas.openxmlformats.org/officeDocument/2006/customXml" ds:itemID="{C94CADE6-0054-4362-BA1C-78A07FCA4D23}"/>
</file>

<file path=customXml/itemProps5.xml><?xml version="1.0" encoding="utf-8"?>
<ds:datastoreItem xmlns:ds="http://schemas.openxmlformats.org/officeDocument/2006/customXml" ds:itemID="{F290B368-66FD-4A15-A16F-8EAB723F7314}"/>
</file>

<file path=customXml/itemProps50.xml><?xml version="1.0" encoding="utf-8"?>
<ds:datastoreItem xmlns:ds="http://schemas.openxmlformats.org/officeDocument/2006/customXml" ds:itemID="{DCFFE37A-0F73-435F-98C3-A5BF08CD7535}"/>
</file>

<file path=customXml/itemProps51.xml><?xml version="1.0" encoding="utf-8"?>
<ds:datastoreItem xmlns:ds="http://schemas.openxmlformats.org/officeDocument/2006/customXml" ds:itemID="{BFA85535-6ABA-417B-96E9-5BC318D0E645}"/>
</file>

<file path=customXml/itemProps52.xml><?xml version="1.0" encoding="utf-8"?>
<ds:datastoreItem xmlns:ds="http://schemas.openxmlformats.org/officeDocument/2006/customXml" ds:itemID="{D149EFD1-3D7E-49DA-88FB-306E508F7142}"/>
</file>

<file path=customXml/itemProps53.xml><?xml version="1.0" encoding="utf-8"?>
<ds:datastoreItem xmlns:ds="http://schemas.openxmlformats.org/officeDocument/2006/customXml" ds:itemID="{5396F036-39EC-4113-AE70-71B49CCB4F26}"/>
</file>

<file path=customXml/itemProps54.xml><?xml version="1.0" encoding="utf-8"?>
<ds:datastoreItem xmlns:ds="http://schemas.openxmlformats.org/officeDocument/2006/customXml" ds:itemID="{5EC94A90-11B6-4B01-85D7-835C3C610EA7}"/>
</file>

<file path=customXml/itemProps55.xml><?xml version="1.0" encoding="utf-8"?>
<ds:datastoreItem xmlns:ds="http://schemas.openxmlformats.org/officeDocument/2006/customXml" ds:itemID="{F5272A79-3F55-4CAB-A107-46B417E97E84}"/>
</file>

<file path=customXml/itemProps56.xml><?xml version="1.0" encoding="utf-8"?>
<ds:datastoreItem xmlns:ds="http://schemas.openxmlformats.org/officeDocument/2006/customXml" ds:itemID="{C98DF059-8A46-41C2-80A2-18A6A24010E6}"/>
</file>

<file path=customXml/itemProps6.xml><?xml version="1.0" encoding="utf-8"?>
<ds:datastoreItem xmlns:ds="http://schemas.openxmlformats.org/officeDocument/2006/customXml" ds:itemID="{5FA0AA7B-E49A-4DB6-B0C4-5318F946CCD8}"/>
</file>

<file path=customXml/itemProps7.xml><?xml version="1.0" encoding="utf-8"?>
<ds:datastoreItem xmlns:ds="http://schemas.openxmlformats.org/officeDocument/2006/customXml" ds:itemID="{A2BBC639-DA30-49A7-ADC6-2980953B3F63}"/>
</file>

<file path=customXml/itemProps8.xml><?xml version="1.0" encoding="utf-8"?>
<ds:datastoreItem xmlns:ds="http://schemas.openxmlformats.org/officeDocument/2006/customXml" ds:itemID="{0DBB0A8D-48BF-4250-8ADA-8C4E4DF96553}"/>
</file>

<file path=customXml/itemProps9.xml><?xml version="1.0" encoding="utf-8"?>
<ds:datastoreItem xmlns:ds="http://schemas.openxmlformats.org/officeDocument/2006/customXml" ds:itemID="{3CB14718-F86C-48F9-B5ED-2FF913F5F8EA}"/>
</file>

<file path=docProps/app.xml><?xml version="1.0" encoding="utf-8"?>
<Properties xmlns="http://schemas.openxmlformats.org/officeDocument/2006/extended-properties" xmlns:vt="http://schemas.openxmlformats.org/officeDocument/2006/docPropsVTypes">
  <Template>APHL PPT Template_121014</Template>
  <TotalTime>1602</TotalTime>
  <Words>1654</Words>
  <Application>Microsoft Office PowerPoint</Application>
  <PresentationFormat>On-screen Show (4:3)</PresentationFormat>
  <Paragraphs>195</Paragraphs>
  <Slides>28</Slides>
  <Notes>28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28</vt:i4>
      </vt:variant>
    </vt:vector>
  </HeadingPairs>
  <TitlesOfParts>
    <vt:vector size="34" baseType="lpstr">
      <vt:lpstr>Arial</vt:lpstr>
      <vt:lpstr>Calibri</vt:lpstr>
      <vt:lpstr>Franklin Gothic Demi</vt:lpstr>
      <vt:lpstr>Franklin Gothic Medium</vt:lpstr>
      <vt:lpstr>APHL_PPTTemp_120814</vt:lpstr>
      <vt:lpstr>1_Office Theme</vt:lpstr>
      <vt:lpstr>Contracts, Subcontracts, Purchasing and the Laboratory</vt:lpstr>
      <vt:lpstr>What does a laboratory need to do?</vt:lpstr>
      <vt:lpstr>Reviews</vt:lpstr>
      <vt:lpstr>What is a “Request”?</vt:lpstr>
      <vt:lpstr>What does ‘Tender’ mean?</vt:lpstr>
      <vt:lpstr>What is a “Contract”?</vt:lpstr>
      <vt:lpstr>Records of Reviews Must be Maintained</vt:lpstr>
      <vt:lpstr>Subcontracting</vt:lpstr>
      <vt:lpstr>Subcontracting</vt:lpstr>
      <vt:lpstr>Purchasing</vt:lpstr>
      <vt:lpstr>Purchasing</vt:lpstr>
      <vt:lpstr>Connection</vt:lpstr>
      <vt:lpstr>Connection</vt:lpstr>
      <vt:lpstr>ISO 17025:2005 Standard</vt:lpstr>
      <vt:lpstr>Selection and Purchasing</vt:lpstr>
      <vt:lpstr>Selection and Purchasing</vt:lpstr>
      <vt:lpstr>Inspection and Verification</vt:lpstr>
      <vt:lpstr>Purchasing Documents</vt:lpstr>
      <vt:lpstr>Approved for Technical Content</vt:lpstr>
      <vt:lpstr>Evaluation of Critical Items</vt:lpstr>
      <vt:lpstr>Evaluation of Critical Items</vt:lpstr>
      <vt:lpstr>Internal Audits</vt:lpstr>
      <vt:lpstr>Staff Responsibilities</vt:lpstr>
      <vt:lpstr>Staff Responsibilities</vt:lpstr>
      <vt:lpstr>Staff Responsibilities</vt:lpstr>
      <vt:lpstr>Staff Responsibilities</vt:lpstr>
      <vt:lpstr>Accreditation Body</vt:lpstr>
      <vt:lpstr>References</vt:lpstr>
    </vt:vector>
  </TitlesOfParts>
  <Company>APHLOPS3</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dc:title>
  <dc:creator>Smith,  Alexandra | APHL</dc:creator>
  <cp:lastModifiedBy>Yvonne</cp:lastModifiedBy>
  <cp:revision>26</cp:revision>
  <cp:lastPrinted>2014-11-25T16:01:43Z</cp:lastPrinted>
  <dcterms:created xsi:type="dcterms:W3CDTF">2015-09-04T12:24:31Z</dcterms:created>
  <dcterms:modified xsi:type="dcterms:W3CDTF">2017-08-08T22:29:39Z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a80844ff-3c0f-4d91-ad2a-526fb186822f</vt:lpwstr>
  </property>
</Properties>
</file>