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7"/>
    <p:sldMasterId id="2147483657" r:id="rId58"/>
  </p:sldMasterIdLst>
  <p:notesMasterIdLst>
    <p:notesMasterId r:id="rId84"/>
  </p:notesMasterIdLst>
  <p:handoutMasterIdLst>
    <p:handoutMasterId r:id="rId85"/>
  </p:handoutMasterIdLst>
  <p:sldIdLst>
    <p:sldId id="268" r:id="rId59"/>
    <p:sldId id="269" r:id="rId60"/>
    <p:sldId id="270" r:id="rId61"/>
    <p:sldId id="301" r:id="rId62"/>
    <p:sldId id="272" r:id="rId63"/>
    <p:sldId id="273" r:id="rId64"/>
    <p:sldId id="275" r:id="rId65"/>
    <p:sldId id="276" r:id="rId66"/>
    <p:sldId id="296" r:id="rId67"/>
    <p:sldId id="277" r:id="rId68"/>
    <p:sldId id="278" r:id="rId69"/>
    <p:sldId id="279" r:id="rId70"/>
    <p:sldId id="280" r:id="rId71"/>
    <p:sldId id="281" r:id="rId72"/>
    <p:sldId id="282" r:id="rId73"/>
    <p:sldId id="283" r:id="rId74"/>
    <p:sldId id="284" r:id="rId75"/>
    <p:sldId id="285" r:id="rId76"/>
    <p:sldId id="297" r:id="rId77"/>
    <p:sldId id="298" r:id="rId78"/>
    <p:sldId id="287" r:id="rId79"/>
    <p:sldId id="299" r:id="rId80"/>
    <p:sldId id="302" r:id="rId81"/>
    <p:sldId id="300" r:id="rId82"/>
    <p:sldId id="303" r:id="rId83"/>
  </p:sldIdLst>
  <p:sldSz cx="9144000" cy="6858000" type="screen4x3"/>
  <p:notesSz cx="7010400" cy="92233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4">
          <p15:clr>
            <a:srgbClr val="A4A3A4"/>
          </p15:clr>
        </p15:guide>
        <p15:guide id="2" pos="288">
          <p15:clr>
            <a:srgbClr val="A4A3A4"/>
          </p15:clr>
        </p15:guide>
      </p15:sldGuideLst>
    </p:ext>
    <p:ext uri="{2D200454-40CA-4A62-9FC3-DE9A4176ACB9}">
      <p15:notesGuideLst xmlns:p15="http://schemas.microsoft.com/office/powerpoint/2012/main">
        <p15:guide id="1" orient="horz" pos="2905">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ynthia Mangione" initials="CM" lastIdx="1" clrIdx="0">
    <p:extLst>
      <p:ext uri="{19B8F6BF-5375-455C-9EA6-DF929625EA0E}">
        <p15:presenceInfo xmlns:p15="http://schemas.microsoft.com/office/powerpoint/2012/main" userId="S-1-5-21-1630996816-1294209513-1542849698-222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7521"/>
    <a:srgbClr val="00A0AF"/>
    <a:srgbClr val="B42E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81" autoAdjust="0"/>
    <p:restoredTop sz="94660"/>
  </p:normalViewPr>
  <p:slideViewPr>
    <p:cSldViewPr>
      <p:cViewPr varScale="1">
        <p:scale>
          <a:sx n="63" d="100"/>
          <a:sy n="63" d="100"/>
        </p:scale>
        <p:origin x="1282" y="24"/>
      </p:cViewPr>
      <p:guideLst>
        <p:guide orient="horz" pos="864"/>
        <p:guide pos="288"/>
      </p:guideLst>
    </p:cSldViewPr>
  </p:slideViewPr>
  <p:notesTextViewPr>
    <p:cViewPr>
      <p:scale>
        <a:sx n="1" d="1"/>
        <a:sy n="1" d="1"/>
      </p:scale>
      <p:origin x="0" y="0"/>
    </p:cViewPr>
  </p:notesTextViewPr>
  <p:notesViewPr>
    <p:cSldViewPr showGuides="1">
      <p:cViewPr varScale="1">
        <p:scale>
          <a:sx n="98" d="100"/>
          <a:sy n="98" d="100"/>
        </p:scale>
        <p:origin x="-3564" y="-96"/>
      </p:cViewPr>
      <p:guideLst>
        <p:guide orient="horz" pos="2905"/>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customXml" Target="../customXml/item26.xm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slide" Target="slides/slide5.xml"/><Relationship Id="rId68" Type="http://schemas.openxmlformats.org/officeDocument/2006/relationships/slide" Target="slides/slide10.xml"/><Relationship Id="rId84" Type="http://schemas.openxmlformats.org/officeDocument/2006/relationships/notesMaster" Target="notesMasters/notesMaster1.xml"/><Relationship Id="rId89" Type="http://schemas.openxmlformats.org/officeDocument/2006/relationships/theme" Target="theme/theme1.xml"/><Relationship Id="rId16" Type="http://schemas.openxmlformats.org/officeDocument/2006/relationships/customXml" Target="../customXml/item16.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slideMaster" Target="slideMasters/slideMaster2.xml"/><Relationship Id="rId74" Type="http://schemas.openxmlformats.org/officeDocument/2006/relationships/slide" Target="slides/slide16.xml"/><Relationship Id="rId79" Type="http://schemas.openxmlformats.org/officeDocument/2006/relationships/slide" Target="slides/slide21.xml"/><Relationship Id="rId5" Type="http://schemas.openxmlformats.org/officeDocument/2006/relationships/customXml" Target="../customXml/item5.xml"/><Relationship Id="rId90" Type="http://schemas.openxmlformats.org/officeDocument/2006/relationships/tableStyles" Target="tableStyles.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customXml" Target="../customXml/item35.xml"/><Relationship Id="rId43" Type="http://schemas.openxmlformats.org/officeDocument/2006/relationships/customXml" Target="../customXml/item43.xml"/><Relationship Id="rId48" Type="http://schemas.openxmlformats.org/officeDocument/2006/relationships/customXml" Target="../customXml/item48.xml"/><Relationship Id="rId56" Type="http://schemas.openxmlformats.org/officeDocument/2006/relationships/customXml" Target="../customXml/item56.xml"/><Relationship Id="rId64" Type="http://schemas.openxmlformats.org/officeDocument/2006/relationships/slide" Target="slides/slide6.xml"/><Relationship Id="rId69" Type="http://schemas.openxmlformats.org/officeDocument/2006/relationships/slide" Target="slides/slide11.xml"/><Relationship Id="rId77" Type="http://schemas.openxmlformats.org/officeDocument/2006/relationships/slide" Target="slides/slide19.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slide" Target="slides/slide14.xml"/><Relationship Id="rId80" Type="http://schemas.openxmlformats.org/officeDocument/2006/relationships/slide" Target="slides/slide22.xml"/><Relationship Id="rId85"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slide" Target="slides/slide1.xml"/><Relationship Id="rId67" Type="http://schemas.openxmlformats.org/officeDocument/2006/relationships/slide" Target="slides/slide9.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customXml" Target="../customXml/item54.xml"/><Relationship Id="rId62" Type="http://schemas.openxmlformats.org/officeDocument/2006/relationships/slide" Target="slides/slide4.xml"/><Relationship Id="rId70" Type="http://schemas.openxmlformats.org/officeDocument/2006/relationships/slide" Target="slides/slide12.xml"/><Relationship Id="rId75" Type="http://schemas.openxmlformats.org/officeDocument/2006/relationships/slide" Target="slides/slide17.xml"/><Relationship Id="rId83" Type="http://schemas.openxmlformats.org/officeDocument/2006/relationships/slide" Target="slides/slide25.xml"/><Relationship Id="rId88"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slideMaster" Target="slideMasters/slideMaster1.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slide" Target="slides/slide2.xml"/><Relationship Id="rId65" Type="http://schemas.openxmlformats.org/officeDocument/2006/relationships/slide" Target="slides/slide7.xml"/><Relationship Id="rId73" Type="http://schemas.openxmlformats.org/officeDocument/2006/relationships/slide" Target="slides/slide15.xml"/><Relationship Id="rId78" Type="http://schemas.openxmlformats.org/officeDocument/2006/relationships/slide" Target="slides/slide20.xml"/><Relationship Id="rId81" Type="http://schemas.openxmlformats.org/officeDocument/2006/relationships/slide" Target="slides/slide23.xml"/><Relationship Id="rId86"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slide" Target="slides/slide18.xml"/><Relationship Id="rId7" Type="http://schemas.openxmlformats.org/officeDocument/2006/relationships/customXml" Target="../customXml/item7.xml"/><Relationship Id="rId71" Type="http://schemas.openxmlformats.org/officeDocument/2006/relationships/slide" Target="slides/slide13.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slide" Target="slides/slide8.xml"/><Relationship Id="rId87" Type="http://schemas.openxmlformats.org/officeDocument/2006/relationships/presProps" Target="presProps.xml"/><Relationship Id="rId61" Type="http://schemas.openxmlformats.org/officeDocument/2006/relationships/slide" Target="slides/slide3.xml"/><Relationship Id="rId82" Type="http://schemas.openxmlformats.org/officeDocument/2006/relationships/slide" Target="slides/slide2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1169"/>
          </a:xfrm>
          <a:prstGeom prst="rect">
            <a:avLst/>
          </a:prstGeom>
        </p:spPr>
        <p:txBody>
          <a:bodyPr vert="horz" lIns="91440" tIns="45720" rIns="91440" bIns="45720" rtlCol="0"/>
          <a:lstStyle>
            <a:lvl1pPr algn="r">
              <a:defRPr sz="1200"/>
            </a:lvl1pPr>
          </a:lstStyle>
          <a:p>
            <a:fld id="{7FBE576A-F7D4-4B29-896E-B1B44478D8C8}" type="datetimeFigureOut">
              <a:rPr lang="en-US" smtClean="0"/>
              <a:t>7/18/2017</a:t>
            </a:fld>
            <a:endParaRPr lang="en-US"/>
          </a:p>
        </p:txBody>
      </p:sp>
      <p:sp>
        <p:nvSpPr>
          <p:cNvPr id="4" name="Footer Placeholder 3"/>
          <p:cNvSpPr>
            <a:spLocks noGrp="1"/>
          </p:cNvSpPr>
          <p:nvPr>
            <p:ph type="ftr" sz="quarter" idx="2"/>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60606"/>
            <a:ext cx="3037840" cy="461169"/>
          </a:xfrm>
          <a:prstGeom prst="rect">
            <a:avLst/>
          </a:prstGeom>
        </p:spPr>
        <p:txBody>
          <a:bodyPr vert="horz" lIns="91440" tIns="45720" rIns="91440" bIns="45720" rtlCol="0" anchor="b"/>
          <a:lstStyle>
            <a:lvl1pPr algn="r">
              <a:defRPr sz="1200"/>
            </a:lvl1pPr>
          </a:lstStyle>
          <a:p>
            <a:fld id="{C68F926B-BE7F-42A3-B1CF-C7506CF039CD}" type="slidenum">
              <a:rPr lang="en-US" smtClean="0"/>
              <a:t>‹#›</a:t>
            </a:fld>
            <a:endParaRPr lang="en-US"/>
          </a:p>
        </p:txBody>
      </p:sp>
    </p:spTree>
    <p:extLst>
      <p:ext uri="{BB962C8B-B14F-4D97-AF65-F5344CB8AC3E}">
        <p14:creationId xmlns:p14="http://schemas.microsoft.com/office/powerpoint/2010/main" val="20325977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0"/>
            <a:ext cx="3037840" cy="461169"/>
          </a:xfrm>
          <a:prstGeom prst="rect">
            <a:avLst/>
          </a:prstGeom>
        </p:spPr>
        <p:txBody>
          <a:bodyPr vert="horz" lIns="91440" tIns="45720" rIns="91440" bIns="45720" rtlCol="0"/>
          <a:lstStyle>
            <a:lvl1pPr algn="r">
              <a:defRPr sz="1200"/>
            </a:lvl1pPr>
          </a:lstStyle>
          <a:p>
            <a:fld id="{E11D7777-73A5-48F9-AE22-66ABE429695F}" type="datetimeFigureOut">
              <a:rPr lang="en-US" smtClean="0"/>
              <a:t>7/18/2017</a:t>
            </a:fld>
            <a:endParaRPr lang="en-US"/>
          </a:p>
        </p:txBody>
      </p:sp>
      <p:sp>
        <p:nvSpPr>
          <p:cNvPr id="4" name="Slide Image Placeholder 3"/>
          <p:cNvSpPr>
            <a:spLocks noGrp="1" noRot="1" noChangeAspect="1"/>
          </p:cNvSpPr>
          <p:nvPr>
            <p:ph type="sldImg" idx="2"/>
          </p:nvPr>
        </p:nvSpPr>
        <p:spPr>
          <a:xfrm>
            <a:off x="1200150" y="692150"/>
            <a:ext cx="4610100" cy="3457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0" y="4381103"/>
            <a:ext cx="5608320" cy="415051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60606"/>
            <a:ext cx="3037840" cy="461169"/>
          </a:xfrm>
          <a:prstGeom prst="rect">
            <a:avLst/>
          </a:prstGeom>
        </p:spPr>
        <p:txBody>
          <a:bodyPr vert="horz" lIns="91440" tIns="45720" rIns="91440" bIns="45720" rtlCol="0" anchor="b"/>
          <a:lstStyle>
            <a:lvl1pPr algn="r">
              <a:defRPr sz="1200"/>
            </a:lvl1pPr>
          </a:lstStyle>
          <a:p>
            <a:fld id="{6EF5D2DD-098B-4B74-BABB-171488B36A42}" type="slidenum">
              <a:rPr lang="en-US" smtClean="0"/>
              <a:t>‹#›</a:t>
            </a:fld>
            <a:endParaRPr lang="en-US"/>
          </a:p>
        </p:txBody>
      </p:sp>
    </p:spTree>
    <p:extLst>
      <p:ext uri="{BB962C8B-B14F-4D97-AF65-F5344CB8AC3E}">
        <p14:creationId xmlns:p14="http://schemas.microsoft.com/office/powerpoint/2010/main" val="3053725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749C3C3-530E-4C87-8577-0EF264AE7E52}" type="slidenum">
              <a:rPr lang="en-US" smtClean="0"/>
              <a:t>3</a:t>
            </a:fld>
            <a:endParaRPr lang="en-US"/>
          </a:p>
        </p:txBody>
      </p:sp>
    </p:spTree>
    <p:extLst>
      <p:ext uri="{BB962C8B-B14F-4D97-AF65-F5344CB8AC3E}">
        <p14:creationId xmlns:p14="http://schemas.microsoft.com/office/powerpoint/2010/main" val="35091621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gi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21842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br>
              <a:rPr lang="en-US" dirty="0"/>
            </a:br>
            <a:endParaRPr lang="en-US" dirty="0"/>
          </a:p>
        </p:txBody>
      </p:sp>
      <p:sp>
        <p:nvSpPr>
          <p:cNvPr id="6" name="Subtitle 2"/>
          <p:cNvSpPr>
            <a:spLocks noGrp="1"/>
          </p:cNvSpPr>
          <p:nvPr>
            <p:ph type="subTitle" idx="1" hasCustomPrompt="1"/>
          </p:nvPr>
        </p:nvSpPr>
        <p:spPr>
          <a:xfrm>
            <a:off x="457200" y="28903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Tree>
    <p:extLst>
      <p:ext uri="{BB962C8B-B14F-4D97-AF65-F5344CB8AC3E}">
        <p14:creationId xmlns:p14="http://schemas.microsoft.com/office/powerpoint/2010/main" val="1647830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29859580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and Content Slide</a:t>
            </a:r>
          </a:p>
        </p:txBody>
      </p:sp>
      <p:sp>
        <p:nvSpPr>
          <p:cNvPr id="9" name="Text Placeholder 8"/>
          <p:cNvSpPr>
            <a:spLocks noGrp="1"/>
          </p:cNvSpPr>
          <p:nvPr>
            <p:ph type="body" sz="quarter" idx="10"/>
          </p:nvPr>
        </p:nvSpPr>
        <p:spPr>
          <a:xfrm>
            <a:off x="457200" y="1371600"/>
            <a:ext cx="8229600" cy="2438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235912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a:t>Title and Content Slide</a:t>
            </a:r>
            <a:br>
              <a:rPr lang="en-US" dirty="0"/>
            </a:br>
            <a:br>
              <a:rPr lang="en-US" dirty="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a:solidFill>
                  <a:schemeClr val="tx1"/>
                </a:solidFill>
                <a:latin typeface="+mj-lt"/>
              </a:rPr>
              <a:t>Subtitle</a:t>
            </a:r>
          </a:p>
        </p:txBody>
      </p:sp>
    </p:spTree>
    <p:extLst>
      <p:ext uri="{BB962C8B-B14F-4D97-AF65-F5344CB8AC3E}">
        <p14:creationId xmlns:p14="http://schemas.microsoft.com/office/powerpoint/2010/main" val="18046055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a:t>Section slide</a:t>
            </a:r>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37884701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1209E44-C6BC-4F75-A957-C02067578B29}" type="datetimeFigureOut">
              <a:rPr lang="en-US" smtClean="0"/>
              <a:t>7/18/2017</a:t>
            </a:fld>
            <a:endParaRPr lang="en-US"/>
          </a:p>
        </p:txBody>
      </p:sp>
      <p:sp>
        <p:nvSpPr>
          <p:cNvPr id="6" name="Footer Placeholder 5"/>
          <p:cNvSpPr>
            <a:spLocks noGrp="1"/>
          </p:cNvSpPr>
          <p:nvPr>
            <p:ph type="ftr" sz="quarter" idx="11"/>
          </p:nvPr>
        </p:nvSpPr>
        <p:spPr>
          <a:xfrm>
            <a:off x="1676400" y="6264275"/>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944E559-FB9F-45B3-9F57-C4734B5E7B09}" type="slidenum">
              <a:rPr lang="en-US" smtClean="0"/>
              <a:t>‹#›</a:t>
            </a:fld>
            <a:endParaRPr lang="en-US"/>
          </a:p>
        </p:txBody>
      </p:sp>
    </p:spTree>
    <p:extLst>
      <p:ext uri="{BB962C8B-B14F-4D97-AF65-F5344CB8AC3E}">
        <p14:creationId xmlns:p14="http://schemas.microsoft.com/office/powerpoint/2010/main" val="2521134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20146182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a:t>Blank slide for complex graphics, large pictures, or multiple picture layouts.</a:t>
            </a:r>
          </a:p>
        </p:txBody>
      </p:sp>
    </p:spTree>
    <p:extLst>
      <p:ext uri="{BB962C8B-B14F-4D97-AF65-F5344CB8AC3E}">
        <p14:creationId xmlns:p14="http://schemas.microsoft.com/office/powerpoint/2010/main" val="7152300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a:t>This is a wonderful quote to illustrate my point, or a profound statement that should be highlighted. It also serves to break up the monotony of the usual slide progression. Be creative, but don’t clutter the page with too many words and keep roomy margins.</a:t>
            </a:r>
          </a:p>
        </p:txBody>
      </p:sp>
    </p:spTree>
    <p:extLst>
      <p:ext uri="{BB962C8B-B14F-4D97-AF65-F5344CB8AC3E}">
        <p14:creationId xmlns:p14="http://schemas.microsoft.com/office/powerpoint/2010/main" val="4142870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and Content Slide</a:t>
            </a:r>
          </a:p>
        </p:txBody>
      </p:sp>
      <p:sp>
        <p:nvSpPr>
          <p:cNvPr id="9" name="Text Placeholder 8"/>
          <p:cNvSpPr>
            <a:spLocks noGrp="1"/>
          </p:cNvSpPr>
          <p:nvPr>
            <p:ph type="body" sz="quarter" idx="10"/>
          </p:nvPr>
        </p:nvSpPr>
        <p:spPr>
          <a:xfrm>
            <a:off x="457200" y="1371600"/>
            <a:ext cx="8229600" cy="2438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46387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a:t>Title and Content Slide</a:t>
            </a:r>
            <a:br>
              <a:rPr lang="en-US" dirty="0"/>
            </a:br>
            <a:br>
              <a:rPr lang="en-US" dirty="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a:solidFill>
                  <a:schemeClr val="tx1"/>
                </a:solidFill>
                <a:latin typeface="+mj-lt"/>
              </a:rPr>
              <a:t>Subtitle</a:t>
            </a:r>
          </a:p>
        </p:txBody>
      </p:sp>
    </p:spTree>
    <p:extLst>
      <p:ext uri="{BB962C8B-B14F-4D97-AF65-F5344CB8AC3E}">
        <p14:creationId xmlns:p14="http://schemas.microsoft.com/office/powerpoint/2010/main" val="2152584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a:t>Section slide</a:t>
            </a:r>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4018711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32497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a:t>Click to edit Master title style</a:t>
            </a:r>
            <a:endParaRPr lang="en-US" dirty="0"/>
          </a:p>
        </p:txBody>
      </p:sp>
    </p:spTree>
    <p:extLst>
      <p:ext uri="{BB962C8B-B14F-4D97-AF65-F5344CB8AC3E}">
        <p14:creationId xmlns:p14="http://schemas.microsoft.com/office/powerpoint/2010/main" val="815893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a:t>Blank slide for complex graphics, large pictures, or multiple picture layouts.</a:t>
            </a:r>
          </a:p>
        </p:txBody>
      </p:sp>
    </p:spTree>
    <p:extLst>
      <p:ext uri="{BB962C8B-B14F-4D97-AF65-F5344CB8AC3E}">
        <p14:creationId xmlns:p14="http://schemas.microsoft.com/office/powerpoint/2010/main" val="3886839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a:t>This is a compelling statement, takeaway or quote to highlight that should be highlighted. It also serves to break up the visual monotony of the usual slide progression. Be creative, but don’t clutter the page with too many words and keep roomy margins.</a:t>
            </a:r>
          </a:p>
        </p:txBody>
      </p:sp>
    </p:spTree>
    <p:extLst>
      <p:ext uri="{BB962C8B-B14F-4D97-AF65-F5344CB8AC3E}">
        <p14:creationId xmlns:p14="http://schemas.microsoft.com/office/powerpoint/2010/main" val="2118543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7062216" y="1575912"/>
            <a:ext cx="2081784"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457200" y="27938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br>
              <a:rPr lang="en-US" dirty="0"/>
            </a:br>
            <a:endParaRPr lang="en-US" dirty="0"/>
          </a:p>
        </p:txBody>
      </p:sp>
      <p:sp>
        <p:nvSpPr>
          <p:cNvPr id="6" name="Subtitle 2"/>
          <p:cNvSpPr>
            <a:spLocks noGrp="1"/>
          </p:cNvSpPr>
          <p:nvPr>
            <p:ph type="subTitle" idx="1" hasCustomPrompt="1"/>
          </p:nvPr>
        </p:nvSpPr>
        <p:spPr>
          <a:xfrm>
            <a:off x="457200" y="34999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4" name="Rectangle 3"/>
          <p:cNvSpPr/>
          <p:nvPr userDrawn="1"/>
        </p:nvSpPr>
        <p:spPr>
          <a:xfrm>
            <a:off x="0" y="1575912"/>
            <a:ext cx="70866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userDrawn="1"/>
        </p:nvSpPr>
        <p:spPr>
          <a:xfrm>
            <a:off x="304800" y="1561398"/>
            <a:ext cx="3020737" cy="369332"/>
          </a:xfrm>
          <a:prstGeom prst="rect">
            <a:avLst/>
          </a:prstGeom>
          <a:noFill/>
        </p:spPr>
        <p:txBody>
          <a:bodyPr wrap="square" rtlCol="0">
            <a:spAutoFit/>
          </a:bodyPr>
          <a:lstStyle/>
          <a:p>
            <a:r>
              <a:rPr lang="en-US" sz="1800">
                <a:solidFill>
                  <a:schemeClr val="bg1"/>
                </a:solidFill>
                <a:latin typeface="Franklin Gothic Medium" panose="020B0603020102020204" pitchFamily="34" charset="0"/>
              </a:rPr>
              <a:t>QMS Quick Learning Activity</a:t>
            </a:r>
            <a:endParaRPr lang="en-US" sz="1800" dirty="0">
              <a:solidFill>
                <a:schemeClr val="bg1"/>
              </a:solidFill>
              <a:latin typeface="Franklin Gothic Medium" panose="020B0603020102020204" pitchFamily="34" charset="0"/>
            </a:endParaRPr>
          </a:p>
        </p:txBody>
      </p:sp>
      <p:pic>
        <p:nvPicPr>
          <p:cNvPr id="2050" name="Picture 2" descr="S:\Admin\Logos\APHL Logos\For Electronic\Trademarked Logos (for electronic)\logo_APHL_name_TM_PMS_2C.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943" y="457200"/>
            <a:ext cx="2156603" cy="914400"/>
          </a:xfrm>
          <a:prstGeom prst="rect">
            <a:avLst/>
          </a:prstGeom>
          <a:noFill/>
          <a:extLst>
            <a:ext uri="{909E8E84-426E-40DD-AFC4-6F175D3DCCD1}">
              <a14:hiddenFill xmlns:a14="http://schemas.microsoft.com/office/drawing/2010/main">
                <a:solidFill>
                  <a:srgbClr val="FFFFFF"/>
                </a:solidFill>
              </a14:hiddenFill>
            </a:ext>
          </a:extLst>
        </p:spPr>
      </p:pic>
      <p:sp>
        <p:nvSpPr>
          <p:cNvPr id="3" name="Chevron 2"/>
          <p:cNvSpPr/>
          <p:nvPr userDrawn="1"/>
        </p:nvSpPr>
        <p:spPr>
          <a:xfrm>
            <a:off x="6781800" y="1447800"/>
            <a:ext cx="560832"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57600" y="150893"/>
            <a:ext cx="1371600" cy="137160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120913" y="533400"/>
            <a:ext cx="2705100" cy="834073"/>
          </a:xfrm>
          <a:prstGeom prst="rect">
            <a:avLst/>
          </a:prstGeom>
        </p:spPr>
      </p:pic>
      <p:sp>
        <p:nvSpPr>
          <p:cNvPr id="12" name="TextBox 11"/>
          <p:cNvSpPr txBox="1"/>
          <p:nvPr userDrawn="1"/>
        </p:nvSpPr>
        <p:spPr>
          <a:xfrm>
            <a:off x="7391400" y="6393543"/>
            <a:ext cx="1370568" cy="338554"/>
          </a:xfrm>
          <a:prstGeom prst="rect">
            <a:avLst/>
          </a:prstGeom>
          <a:noFill/>
        </p:spPr>
        <p:txBody>
          <a:bodyPr wrap="none" rtlCol="0">
            <a:spAutoFit/>
          </a:bodyPr>
          <a:lstStyle/>
          <a:p>
            <a:r>
              <a:rPr lang="en-US" sz="1600" dirty="0">
                <a:solidFill>
                  <a:schemeClr val="tx2"/>
                </a:solidFill>
                <a:latin typeface="Franklin Gothic Medium" panose="020B0603020102020204" pitchFamily="34" charset="0"/>
              </a:rPr>
              <a:t>www.aphl.org</a:t>
            </a:r>
          </a:p>
        </p:txBody>
      </p:sp>
    </p:spTree>
    <p:extLst>
      <p:ext uri="{BB962C8B-B14F-4D97-AF65-F5344CB8AC3E}">
        <p14:creationId xmlns:p14="http://schemas.microsoft.com/office/powerpoint/2010/main" val="2048946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gi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9"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661720"/>
          </a:xfrm>
          <a:prstGeom prst="rect">
            <a:avLst/>
          </a:prstGeom>
        </p:spPr>
        <p:txBody>
          <a:bodyPr vert="horz" lIns="0" tIns="0" rIns="0" bIns="45720" rtlCol="0" anchor="t" anchorCtr="0">
            <a:spAutoFit/>
          </a:bodyPr>
          <a:lstStyle/>
          <a:p>
            <a:r>
              <a:rPr lang="en-US"/>
              <a:t>Click to edit Master title style</a:t>
            </a:r>
            <a:endParaRPr lang="en-US" dirty="0"/>
          </a:p>
        </p:txBody>
      </p:sp>
      <p:sp>
        <p:nvSpPr>
          <p:cNvPr id="3" name="Text Placeholder 2"/>
          <p:cNvSpPr>
            <a:spLocks noGrp="1"/>
          </p:cNvSpPr>
          <p:nvPr>
            <p:ph type="body" idx="1"/>
          </p:nvPr>
        </p:nvSpPr>
        <p:spPr>
          <a:xfrm>
            <a:off x="457200" y="1219200"/>
            <a:ext cx="82296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Box 3"/>
          <p:cNvSpPr txBox="1"/>
          <p:nvPr/>
        </p:nvSpPr>
        <p:spPr>
          <a:xfrm>
            <a:off x="6668102" y="6247626"/>
            <a:ext cx="2018698" cy="276999"/>
          </a:xfrm>
          <a:prstGeom prst="rect">
            <a:avLst/>
          </a:prstGeom>
          <a:noFill/>
        </p:spPr>
        <p:txBody>
          <a:bodyPr wrap="square" rtlCol="0">
            <a:spAutoFit/>
          </a:bodyPr>
          <a:lstStyle/>
          <a:p>
            <a:r>
              <a:rPr lang="en-US" sz="1200" dirty="0">
                <a:solidFill>
                  <a:srgbClr val="00A0AF"/>
                </a:solidFill>
                <a:latin typeface="Franklin Gothic Medium" panose="020B0603020102020204" pitchFamily="34" charset="0"/>
              </a:rPr>
              <a:t>QMS Quick Learning Activity</a:t>
            </a:r>
          </a:p>
        </p:txBody>
      </p:sp>
      <p:pic>
        <p:nvPicPr>
          <p:cNvPr id="5" name="Picture 4"/>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553109" y="5972492"/>
            <a:ext cx="1790700" cy="552133"/>
          </a:xfrm>
          <a:prstGeom prst="rect">
            <a:avLst/>
          </a:prstGeom>
        </p:spPr>
      </p:pic>
      <p:pic>
        <p:nvPicPr>
          <p:cNvPr id="6" name="Picture 5"/>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489971" y="5735392"/>
            <a:ext cx="921240" cy="921240"/>
          </a:xfrm>
          <a:prstGeom prst="rect">
            <a:avLst/>
          </a:prstGeom>
        </p:spPr>
      </p:pic>
      <p:pic>
        <p:nvPicPr>
          <p:cNvPr id="8" name="Picture 7"/>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57200" y="5867400"/>
            <a:ext cx="949747" cy="657225"/>
          </a:xfrm>
          <a:prstGeom prst="rect">
            <a:avLst/>
          </a:prstGeom>
        </p:spPr>
      </p:pic>
    </p:spTree>
    <p:extLst>
      <p:ext uri="{BB962C8B-B14F-4D97-AF65-F5344CB8AC3E}">
        <p14:creationId xmlns:p14="http://schemas.microsoft.com/office/powerpoint/2010/main" val="2763010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1" r:id="rId4"/>
    <p:sldLayoutId id="2147483652" r:id="rId5"/>
    <p:sldLayoutId id="2147483653" r:id="rId6"/>
    <p:sldLayoutId id="2147483655" r:id="rId7"/>
    <p:sldLayoutId id="2147483654" r:id="rId8"/>
    <p:sldLayoutId id="2147483658" r:id="rId9"/>
    <p:sldLayoutId id="2147483666" r:id="rId10"/>
  </p:sldLayoutIdLst>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456535"/>
          </a:xfrm>
          <a:prstGeom prst="rect">
            <a:avLst/>
          </a:prstGeom>
        </p:spPr>
        <p:txBody>
          <a:bodyPr vert="horz" lIns="0" tIns="0" rIns="0" bIns="45720" rtlCol="0" anchor="t" anchorCtr="0">
            <a:spAutoFit/>
          </a:bodyPr>
          <a:lstStyle/>
          <a:p>
            <a:r>
              <a:rPr lang="en-US" dirty="0"/>
              <a:t>2nd option</a:t>
            </a:r>
          </a:p>
        </p:txBody>
      </p:sp>
      <p:sp>
        <p:nvSpPr>
          <p:cNvPr id="3" name="Text Placeholder 2"/>
          <p:cNvSpPr>
            <a:spLocks noGrp="1"/>
          </p:cNvSpPr>
          <p:nvPr>
            <p:ph type="body" idx="1"/>
          </p:nvPr>
        </p:nvSpPr>
        <p:spPr>
          <a:xfrm>
            <a:off x="457200" y="1219200"/>
            <a:ext cx="8229600" cy="2554545"/>
          </a:xfrm>
          <a:prstGeom prst="rect">
            <a:avLst/>
          </a:prstGeom>
        </p:spPr>
        <p:txBody>
          <a:bodyPr vert="horz" lIns="91440" tIns="45720" rIns="91440" bIns="45720" rtlCol="0">
            <a:spAutoFit/>
          </a:bodyPr>
          <a:lstStyle/>
          <a:p>
            <a:pPr lvl="0"/>
            <a:r>
              <a:rPr lang="en-US" dirty="0"/>
              <a:t>This layout is a second option for placement of the logo block. However, choose either this or the preferred first option for your whole slide deck; do jump back and forth between options in the same deck.</a:t>
            </a:r>
          </a:p>
        </p:txBody>
      </p:sp>
      <p:sp>
        <p:nvSpPr>
          <p:cNvPr id="7" name="Rectangle 6"/>
          <p:cNvSpPr/>
          <p:nvPr/>
        </p:nvSpPr>
        <p:spPr>
          <a:xfrm>
            <a:off x="7541322" y="5467484"/>
            <a:ext cx="1143000" cy="835345"/>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S:\Admin\Logos\APHL Logos\For Electronic\Trademarked Logos (for electronic)\logo_APHL_acro_largeTM_white.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65601" y="5543685"/>
            <a:ext cx="894443" cy="60389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575512" y="4615542"/>
            <a:ext cx="973023" cy="830997"/>
          </a:xfrm>
          <a:prstGeom prst="rect">
            <a:avLst/>
          </a:prstGeom>
          <a:noFill/>
        </p:spPr>
        <p:txBody>
          <a:bodyPr wrap="none" rtlCol="0">
            <a:spAutoFit/>
          </a:bodyPr>
          <a:lstStyle/>
          <a:p>
            <a:r>
              <a:rPr lang="en-US" sz="1600" dirty="0">
                <a:solidFill>
                  <a:srgbClr val="00A0AF"/>
                </a:solidFill>
                <a:latin typeface="Franklin Gothic Medium" panose="020B0603020102020204" pitchFamily="34" charset="0"/>
              </a:rPr>
              <a:t>Analysis.</a:t>
            </a:r>
          </a:p>
          <a:p>
            <a:r>
              <a:rPr lang="en-US" sz="1600" dirty="0">
                <a:solidFill>
                  <a:srgbClr val="00A0AF"/>
                </a:solidFill>
                <a:latin typeface="Franklin Gothic Medium" panose="020B0603020102020204" pitchFamily="34" charset="0"/>
              </a:rPr>
              <a:t>Answers.</a:t>
            </a:r>
          </a:p>
          <a:p>
            <a:r>
              <a:rPr lang="en-US" sz="1600" dirty="0">
                <a:solidFill>
                  <a:srgbClr val="00A0AF"/>
                </a:solidFill>
                <a:latin typeface="Franklin Gothic Medium" panose="020B0603020102020204" pitchFamily="34" charset="0"/>
              </a:rPr>
              <a:t>Action.</a:t>
            </a:r>
          </a:p>
        </p:txBody>
      </p:sp>
      <p:sp>
        <p:nvSpPr>
          <p:cNvPr id="9" name="TextBox 8"/>
          <p:cNvSpPr txBox="1"/>
          <p:nvPr/>
        </p:nvSpPr>
        <p:spPr>
          <a:xfrm>
            <a:off x="7484415" y="6324600"/>
            <a:ext cx="1300356" cy="323165"/>
          </a:xfrm>
          <a:prstGeom prst="rect">
            <a:avLst/>
          </a:prstGeom>
          <a:noFill/>
        </p:spPr>
        <p:txBody>
          <a:bodyPr wrap="none" rtlCol="0">
            <a:spAutoFit/>
          </a:bodyPr>
          <a:lstStyle/>
          <a:p>
            <a:r>
              <a:rPr lang="en-US" sz="1500" dirty="0">
                <a:solidFill>
                  <a:schemeClr val="tx2"/>
                </a:solidFill>
                <a:latin typeface="Franklin Gothic Medium" panose="020B0603020102020204" pitchFamily="34" charset="0"/>
              </a:rPr>
              <a:t>www.aphl.org</a:t>
            </a:r>
          </a:p>
        </p:txBody>
      </p:sp>
    </p:spTree>
    <p:extLst>
      <p:ext uri="{BB962C8B-B14F-4D97-AF65-F5344CB8AC3E}">
        <p14:creationId xmlns:p14="http://schemas.microsoft.com/office/powerpoint/2010/main" val="1549608865"/>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Lst>
  <p:txStyles>
    <p:titleStyle>
      <a:lvl1pPr algn="l" defTabSz="914400" rtl="0" eaLnBrk="1" latinLnBrk="0" hangingPunct="1">
        <a:spcBef>
          <a:spcPct val="0"/>
        </a:spcBef>
        <a:buNone/>
        <a:defRPr sz="4000" kern="1200" baseline="30000">
          <a:solidFill>
            <a:schemeClr val="tx2"/>
          </a:solidFill>
          <a:latin typeface="Franklin Gothic Medium" panose="020B0603020102020204" pitchFamily="34" charset="0"/>
          <a:ea typeface="+mj-ea"/>
          <a:cs typeface="+mj-cs"/>
        </a:defRPr>
      </a:lvl1pPr>
    </p:titleStyle>
    <p:bodyStyle>
      <a:lvl1pPr marL="0" indent="0" algn="l" defTabSz="914400" rtl="0" eaLnBrk="1" latinLnBrk="0" hangingPunct="1">
        <a:spcBef>
          <a:spcPct val="20000"/>
        </a:spcBef>
        <a:buFontTx/>
        <a:buNone/>
        <a:defRPr sz="3200" kern="1200" baseline="0">
          <a:solidFill>
            <a:srgbClr val="FF0000"/>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hyperlink" Target="https://www.iso.org/standard/39883.html" TargetMode="Externa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7200" y="2793886"/>
            <a:ext cx="7772400" cy="1277273"/>
          </a:xfrm>
        </p:spPr>
        <p:txBody>
          <a:bodyPr/>
          <a:lstStyle/>
          <a:p>
            <a:r>
              <a:rPr lang="en-US" altLang="en-US" dirty="0"/>
              <a:t>Data Review and Reporting in</a:t>
            </a:r>
            <a:br>
              <a:rPr lang="en-US" altLang="en-US" dirty="0"/>
            </a:br>
            <a:r>
              <a:rPr lang="en-US" altLang="en-US" dirty="0"/>
              <a:t>ISO/IEC 17025:2005</a:t>
            </a:r>
            <a:endParaRPr lang="en-US" dirty="0"/>
          </a:p>
        </p:txBody>
      </p:sp>
      <p:sp>
        <p:nvSpPr>
          <p:cNvPr id="4" name="Subtitle 3"/>
          <p:cNvSpPr>
            <a:spLocks noGrp="1"/>
          </p:cNvSpPr>
          <p:nvPr>
            <p:ph type="subTitle" idx="1"/>
          </p:nvPr>
        </p:nvSpPr>
        <p:spPr>
          <a:xfrm>
            <a:off x="457200" y="4191000"/>
            <a:ext cx="6400800" cy="1031051"/>
          </a:xfrm>
        </p:spPr>
        <p:txBody>
          <a:bodyPr/>
          <a:lstStyle/>
          <a:p>
            <a:r>
              <a:rPr lang="en-US" altLang="en-US" dirty="0"/>
              <a:t>Section 5.10 with guest </a:t>
            </a:r>
            <a:br>
              <a:rPr lang="en-US" altLang="en-US" dirty="0"/>
            </a:br>
            <a:r>
              <a:rPr lang="en-US" altLang="en-US" dirty="0"/>
              <a:t>appearances from 4.7.2 &amp; 5.4.7</a:t>
            </a:r>
            <a:endParaRPr lang="en-US" dirty="0"/>
          </a:p>
        </p:txBody>
      </p:sp>
    </p:spTree>
    <p:extLst>
      <p:ext uri="{BB962C8B-B14F-4D97-AF65-F5344CB8AC3E}">
        <p14:creationId xmlns:p14="http://schemas.microsoft.com/office/powerpoint/2010/main" val="185501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noChangeArrowheads="1"/>
          </p:cNvSpPr>
          <p:nvPr>
            <p:ph type="title" idx="4294967295"/>
          </p:nvPr>
        </p:nvSpPr>
        <p:spPr bwMode="auto">
          <a:xfrm>
            <a:off x="304800" y="326093"/>
            <a:ext cx="8229600" cy="66172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5.10.4 – Calibration certificates</a:t>
            </a:r>
          </a:p>
        </p:txBody>
      </p:sp>
      <p:sp>
        <p:nvSpPr>
          <p:cNvPr id="10243" name="Content Placeholder 2"/>
          <p:cNvSpPr>
            <a:spLocks noGrp="1" noChangeArrowheads="1"/>
          </p:cNvSpPr>
          <p:nvPr>
            <p:ph idx="4294967295"/>
          </p:nvPr>
        </p:nvSpPr>
        <p:spPr bwMode="auto">
          <a:xfrm>
            <a:off x="533400" y="1469783"/>
            <a:ext cx="8229600" cy="465973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2800" dirty="0"/>
              <a:t>YES!  Reporting is not just for outgoing reports from us, but for reports coming in, especially calibration reports!</a:t>
            </a:r>
          </a:p>
          <a:p>
            <a:r>
              <a:rPr lang="en-US" altLang="en-US" sz="2800" dirty="0"/>
              <a:t>Important step in protecting ISO/IEC 17025 Accreditation is to scrutinizing calibration reports for calibrations performed for us.</a:t>
            </a:r>
          </a:p>
          <a:p>
            <a:pPr lvl="1"/>
            <a:r>
              <a:rPr lang="en-US" altLang="en-US" dirty="0"/>
              <a:t>Calibration reports need have required information. Our laboratory is customer</a:t>
            </a:r>
            <a:br>
              <a:rPr lang="en-US" altLang="en-US" dirty="0"/>
            </a:br>
            <a:r>
              <a:rPr lang="en-US" altLang="en-US" dirty="0"/>
              <a:t>for the calibration laboratories!</a:t>
            </a:r>
          </a:p>
          <a:p>
            <a:pPr lvl="1"/>
            <a:endParaRPr lang="en-US" altLang="en-US" dirty="0"/>
          </a:p>
        </p:txBody>
      </p:sp>
      <p:sp>
        <p:nvSpPr>
          <p:cNvPr id="2" name="TextBox 1"/>
          <p:cNvSpPr txBox="1"/>
          <p:nvPr/>
        </p:nvSpPr>
        <p:spPr>
          <a:xfrm>
            <a:off x="152400" y="838200"/>
            <a:ext cx="8808720" cy="584775"/>
          </a:xfrm>
          <a:prstGeom prst="rect">
            <a:avLst/>
          </a:prstGeom>
          <a:noFill/>
        </p:spPr>
        <p:txBody>
          <a:bodyPr wrap="square" rtlCol="0">
            <a:spAutoFit/>
          </a:bodyPr>
          <a:lstStyle/>
          <a:p>
            <a:pPr algn="ctr"/>
            <a:r>
              <a:rPr lang="en-US" sz="3200" b="1" dirty="0"/>
              <a:t>Does this section apply to our Laboratory?</a:t>
            </a:r>
            <a:endParaRPr lang="en-US" sz="3200" b="1" dirty="0">
              <a:solidFill>
                <a:schemeClr val="tx1">
                  <a:lumMod val="50000"/>
                </a:schemeClr>
              </a:solidFill>
            </a:endParaRPr>
          </a:p>
        </p:txBody>
      </p:sp>
      <p:pic>
        <p:nvPicPr>
          <p:cNvPr id="5122" name="Picture 2" descr="http://www.wccl.com/images/exciter-cer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428023">
            <a:off x="7534389" y="4627253"/>
            <a:ext cx="1031725" cy="1351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0139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p:cNvPicPr>
            <a:picLocks noChangeAspect="1" noChangeArrowheads="1"/>
          </p:cNvPicPr>
          <p:nvPr/>
        </p:nvPicPr>
        <p:blipFill>
          <a:blip r:embed="rId2">
            <a:extLst>
              <a:ext uri="{28A0092B-C50C-407E-A947-70E740481C1C}">
                <a14:useLocalDpi xmlns:a14="http://schemas.microsoft.com/office/drawing/2010/main" val="0"/>
              </a:ext>
            </a:extLst>
          </a:blip>
          <a:srcRect b="42670"/>
          <a:stretch>
            <a:fillRect/>
          </a:stretch>
        </p:blipFill>
        <p:spPr bwMode="auto">
          <a:xfrm>
            <a:off x="19050" y="0"/>
            <a:ext cx="91249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bevel/>
                <a:headEnd/>
                <a:tailEnd/>
              </a14:hiddenLine>
            </a:ext>
          </a:extLst>
        </p:spPr>
      </p:pic>
      <p:sp>
        <p:nvSpPr>
          <p:cNvPr id="4" name="Rectangle 3"/>
          <p:cNvSpPr/>
          <p:nvPr/>
        </p:nvSpPr>
        <p:spPr bwMode="auto">
          <a:xfrm>
            <a:off x="-76078" y="-76108"/>
            <a:ext cx="9296156" cy="7010216"/>
          </a:xfrm>
          <a:prstGeom prst="rect">
            <a:avLst/>
          </a:prstGeom>
          <a:solidFill>
            <a:schemeClr val="bg1">
              <a:lumMod val="95000"/>
              <a:alpha val="7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n-US" sz="1800" b="0" i="0" u="none" strike="noStrike" cap="none" normalizeH="0" baseline="0">
              <a:ln>
                <a:noFill/>
              </a:ln>
              <a:solidFill>
                <a:schemeClr val="tx1"/>
              </a:solidFill>
              <a:effectLst/>
              <a:latin typeface="Arial" pitchFamily="34" charset="0"/>
              <a:ea typeface="SimSun" pitchFamily="2" charset="-122"/>
            </a:endParaRPr>
          </a:p>
        </p:txBody>
      </p:sp>
      <p:sp>
        <p:nvSpPr>
          <p:cNvPr id="3" name="TextBox 2"/>
          <p:cNvSpPr txBox="1"/>
          <p:nvPr/>
        </p:nvSpPr>
        <p:spPr>
          <a:xfrm>
            <a:off x="47950" y="2667020"/>
            <a:ext cx="4933940" cy="1754326"/>
          </a:xfrm>
          <a:prstGeom prst="rect">
            <a:avLst/>
          </a:prstGeom>
          <a:solidFill>
            <a:schemeClr val="bg1">
              <a:lumMod val="95000"/>
            </a:schemeClr>
          </a:solidFill>
          <a:ln w="38100">
            <a:solidFill>
              <a:schemeClr val="tx1"/>
            </a:solidFill>
          </a:ln>
        </p:spPr>
        <p:txBody>
          <a:bodyPr wrap="square" rtlCol="0">
            <a:spAutoFit/>
          </a:bodyPr>
          <a:lstStyle/>
          <a:p>
            <a:r>
              <a:rPr lang="en-US" b="1" dirty="0"/>
              <a:t>5.10.4.4     A calibration certificate ... shall not contain any recommendation on the calibration interval except where this has been agreed with the customer.  This requirement may be superseded by legal regulations.</a:t>
            </a:r>
          </a:p>
        </p:txBody>
      </p:sp>
      <p:pic>
        <p:nvPicPr>
          <p:cNvPr id="6"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80793" t="24371" r="5764" b="69218"/>
          <a:stretch/>
        </p:blipFill>
        <p:spPr bwMode="auto">
          <a:xfrm>
            <a:off x="7391326" y="2895614"/>
            <a:ext cx="1226652" cy="766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bevel/>
                <a:headEnd/>
                <a:tailEnd/>
              </a14:hiddenLine>
            </a:ext>
          </a:extLst>
        </p:spPr>
      </p:pic>
      <p:sp>
        <p:nvSpPr>
          <p:cNvPr id="2" name="Right Arrow 1"/>
          <p:cNvSpPr/>
          <p:nvPr/>
        </p:nvSpPr>
        <p:spPr bwMode="auto">
          <a:xfrm>
            <a:off x="5105386" y="2971812"/>
            <a:ext cx="2438336" cy="761980"/>
          </a:xfrm>
          <a:prstGeom prst="rightArrow">
            <a:avLst>
              <a:gd name="adj1" fmla="val 50000"/>
              <a:gd name="adj2" fmla="val 91685"/>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n-US" sz="1800" b="0" i="0" u="none" strike="noStrike" cap="none" normalizeH="0" baseline="0">
              <a:ln>
                <a:noFill/>
              </a:ln>
              <a:solidFill>
                <a:schemeClr val="tx1"/>
              </a:solidFill>
              <a:effectLst/>
              <a:latin typeface="Arial" pitchFamily="34" charset="0"/>
              <a:ea typeface="SimSun" pitchFamily="2" charset="-122"/>
            </a:endParaRPr>
          </a:p>
        </p:txBody>
      </p:sp>
    </p:spTree>
    <p:extLst>
      <p:ext uri="{BB962C8B-B14F-4D97-AF65-F5344CB8AC3E}">
        <p14:creationId xmlns:p14="http://schemas.microsoft.com/office/powerpoint/2010/main" val="2305461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par>
                          <p:cTn id="14" fill="hold">
                            <p:stCondLst>
                              <p:cond delay="500"/>
                            </p:stCondLst>
                            <p:childTnLst>
                              <p:par>
                                <p:cTn id="15" presetID="14" presetClass="entr" presetSubtype="10"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randombar(horizont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noChangeArrowheads="1"/>
          </p:cNvSpPr>
          <p:nvPr>
            <p:ph type="title" idx="4294967295"/>
          </p:nvPr>
        </p:nvSpPr>
        <p:spPr bwMode="auto">
          <a:xfrm>
            <a:off x="457200" y="274638"/>
            <a:ext cx="8229600" cy="11430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5.10.5 Opinions &amp; Interpretations</a:t>
            </a:r>
          </a:p>
        </p:txBody>
      </p:sp>
      <p:sp>
        <p:nvSpPr>
          <p:cNvPr id="12291" name="Content Placeholder 2"/>
          <p:cNvSpPr>
            <a:spLocks noGrp="1" noChangeArrowheads="1"/>
          </p:cNvSpPr>
          <p:nvPr>
            <p:ph idx="4294967295"/>
          </p:nvPr>
        </p:nvSpPr>
        <p:spPr bwMode="auto">
          <a:xfrm>
            <a:off x="457200" y="1219200"/>
            <a:ext cx="8229600" cy="414267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2800" dirty="0"/>
              <a:t>Not to be confused with tests requiring qualitative RESULTS (e.g. feed microscopy / filth)</a:t>
            </a:r>
          </a:p>
          <a:p>
            <a:r>
              <a:rPr lang="en-US" altLang="en-US" sz="2800" dirty="0"/>
              <a:t>Opinions and Interpretations are strictly controlled if they are included in the report itself.</a:t>
            </a:r>
          </a:p>
          <a:p>
            <a:r>
              <a:rPr lang="en-US" altLang="en-US" sz="2800" dirty="0"/>
              <a:t>Opinions and interpretations may be given informally through e-mail, non-reporting letters, and according to NOTE 3 of ISO/IEC 17025, should be documented.</a:t>
            </a:r>
          </a:p>
        </p:txBody>
      </p:sp>
      <p:pic>
        <p:nvPicPr>
          <p:cNvPr id="6146" name="Picture 2" descr="http://images.clipartpanda.com/report-clipart-report-icon-clipart-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450722">
            <a:off x="6833545" y="4978793"/>
            <a:ext cx="914400" cy="1192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94533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noChangeArrowheads="1"/>
          </p:cNvSpPr>
          <p:nvPr>
            <p:ph type="title" idx="4294967295"/>
          </p:nvPr>
        </p:nvSpPr>
        <p:spPr bwMode="auto">
          <a:xfrm>
            <a:off x="457200" y="274638"/>
            <a:ext cx="8229600" cy="11430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5.10.5 Opinions &amp; Interpretations</a:t>
            </a:r>
          </a:p>
        </p:txBody>
      </p:sp>
      <p:sp>
        <p:nvSpPr>
          <p:cNvPr id="12291" name="Content Placeholder 2"/>
          <p:cNvSpPr>
            <a:spLocks noGrp="1" noChangeArrowheads="1"/>
          </p:cNvSpPr>
          <p:nvPr>
            <p:ph idx="4294967295"/>
          </p:nvPr>
        </p:nvSpPr>
        <p:spPr bwMode="auto">
          <a:xfrm>
            <a:off x="435077" y="1295400"/>
            <a:ext cx="8229600" cy="363791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In order for a report with opinions and interpretations to be included in an accredited report, the basis of how opinions and interpretations have been made must be documented.</a:t>
            </a:r>
          </a:p>
          <a:p>
            <a:r>
              <a:rPr lang="en-US" altLang="en-US" dirty="0"/>
              <a:t>Opinions clearly marked</a:t>
            </a:r>
          </a:p>
          <a:p>
            <a:pPr marL="0" indent="0">
              <a:spcBef>
                <a:spcPts val="0"/>
              </a:spcBef>
              <a:buNone/>
            </a:pPr>
            <a:r>
              <a:rPr lang="en-US" altLang="en-US" dirty="0"/>
              <a:t>   as such on test report.</a:t>
            </a:r>
          </a:p>
        </p:txBody>
      </p:sp>
      <p:pic>
        <p:nvPicPr>
          <p:cNvPr id="1026" name="Picture 2" descr="http://previews.123rf.com/images/kchung/kchung1403/kchung140300573/26782812-stamp-opinion-with-red-text-over-white-background-Stock-Vecto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57800" y="4161478"/>
            <a:ext cx="2153281" cy="2153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7115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noChangeArrowheads="1"/>
          </p:cNvSpPr>
          <p:nvPr>
            <p:ph type="title" idx="4294967295"/>
          </p:nvPr>
        </p:nvSpPr>
        <p:spPr bwMode="auto">
          <a:xfrm>
            <a:off x="457200" y="274638"/>
            <a:ext cx="8229600" cy="11430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5.10.6 - Subcontractors</a:t>
            </a:r>
          </a:p>
        </p:txBody>
      </p:sp>
      <p:sp>
        <p:nvSpPr>
          <p:cNvPr id="13315" name="Content Placeholder 2"/>
          <p:cNvSpPr>
            <a:spLocks noGrp="1" noChangeArrowheads="1"/>
          </p:cNvSpPr>
          <p:nvPr>
            <p:ph idx="4294967295"/>
          </p:nvPr>
        </p:nvSpPr>
        <p:spPr bwMode="auto">
          <a:xfrm>
            <a:off x="457200" y="1001171"/>
            <a:ext cx="8077200" cy="373640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gn="ctr">
              <a:buNone/>
            </a:pPr>
            <a:r>
              <a:rPr lang="en-US" altLang="en-US" dirty="0"/>
              <a:t>Customer --&gt; Laboratory --&gt; Subcontracting </a:t>
            </a:r>
          </a:p>
          <a:p>
            <a:r>
              <a:rPr lang="en-US" altLang="en-US" dirty="0"/>
              <a:t>Results reported by subcontracting laboratories shall be recorded in writing or electronically by the laboratory</a:t>
            </a:r>
          </a:p>
          <a:p>
            <a:r>
              <a:rPr lang="en-US" altLang="en-US" dirty="0"/>
              <a:t>Must be clearly identified as coming from the subcontractor laboratory</a:t>
            </a:r>
            <a:br>
              <a:rPr lang="en-US" altLang="en-US" dirty="0"/>
            </a:br>
            <a:r>
              <a:rPr lang="en-US" altLang="en-US" dirty="0"/>
              <a:t>for the customer to see</a:t>
            </a:r>
          </a:p>
        </p:txBody>
      </p:sp>
      <p:pic>
        <p:nvPicPr>
          <p:cNvPr id="7170" name="Picture 2" descr="http://images.clipartpanda.com/report-clipart-cliparti1_report-clipart_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4455059"/>
            <a:ext cx="1552575" cy="1599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88685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noChangeArrowheads="1"/>
          </p:cNvSpPr>
          <p:nvPr>
            <p:ph type="title" idx="4294967295"/>
          </p:nvPr>
        </p:nvSpPr>
        <p:spPr bwMode="auto">
          <a:xfrm>
            <a:off x="457200" y="274638"/>
            <a:ext cx="8229600" cy="11430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5.10.7 – Electronic Reports</a:t>
            </a:r>
          </a:p>
        </p:txBody>
      </p:sp>
      <p:sp>
        <p:nvSpPr>
          <p:cNvPr id="14339" name="Content Placeholder 2"/>
          <p:cNvSpPr>
            <a:spLocks noGrp="1" noChangeArrowheads="1"/>
          </p:cNvSpPr>
          <p:nvPr>
            <p:ph idx="4294967295"/>
          </p:nvPr>
        </p:nvSpPr>
        <p:spPr bwMode="auto">
          <a:xfrm>
            <a:off x="609600" y="1219200"/>
            <a:ext cx="8229600" cy="419191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Should meet requirements of section 5.4.7, Control of Data</a:t>
            </a:r>
          </a:p>
          <a:p>
            <a:r>
              <a:rPr lang="en-US" altLang="en-US" dirty="0"/>
              <a:t>Reporting can be simplified according to a contract, memorandum of understanding, or similar document </a:t>
            </a:r>
          </a:p>
          <a:p>
            <a:pPr lvl="1"/>
            <a:r>
              <a:rPr lang="en-US" altLang="en-US" dirty="0"/>
              <a:t>e.g. automatic database dumping into agency's electronic database</a:t>
            </a:r>
          </a:p>
          <a:p>
            <a:endParaRPr lang="en-US" altLang="en-US" dirty="0"/>
          </a:p>
        </p:txBody>
      </p:sp>
      <p:pic>
        <p:nvPicPr>
          <p:cNvPr id="8194" name="Picture 2" descr="Image result for database clipart fre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4648200"/>
            <a:ext cx="1447800" cy="1230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71119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noChangeArrowheads="1"/>
          </p:cNvSpPr>
          <p:nvPr>
            <p:ph type="title" idx="4294967295"/>
          </p:nvPr>
        </p:nvSpPr>
        <p:spPr bwMode="auto">
          <a:xfrm>
            <a:off x="457200" y="274638"/>
            <a:ext cx="8229600" cy="11430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5.10.8 – Reporting Formats</a:t>
            </a:r>
          </a:p>
        </p:txBody>
      </p:sp>
      <p:sp>
        <p:nvSpPr>
          <p:cNvPr id="15363" name="Content Placeholder 2"/>
          <p:cNvSpPr>
            <a:spLocks noGrp="1" noChangeArrowheads="1"/>
          </p:cNvSpPr>
          <p:nvPr>
            <p:ph idx="1"/>
          </p:nvPr>
        </p:nvSpPr>
        <p:spPr bwMode="auto">
          <a:xfrm>
            <a:off x="457200" y="1600200"/>
            <a:ext cx="8229600" cy="166814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a:r>
              <a:rPr lang="en-US" altLang="en-US" dirty="0"/>
              <a:t>Reports formatted in a way to minimize the possibility of misunderstanding or misuse.</a:t>
            </a:r>
          </a:p>
          <a:p>
            <a:pPr marL="457200" indent="-457200" algn="l">
              <a:buFont typeface="Arial" panose="020B0604020202020204" pitchFamily="34" charset="0"/>
              <a:buChar char="•"/>
            </a:pPr>
            <a:endParaRPr lang="en-US" altLang="en-US" dirty="0"/>
          </a:p>
        </p:txBody>
      </p:sp>
      <p:pic>
        <p:nvPicPr>
          <p:cNvPr id="9220" name="Picture 4" descr="http://www.nanoscience.ch/nccr/study/allabout/faq/faqim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9154" y="2718107"/>
            <a:ext cx="2525709" cy="2525710"/>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http://images.clipartpanda.com/report-clipart-reports-free-clipart-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928749">
            <a:off x="4245324" y="3187998"/>
            <a:ext cx="653352" cy="670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58088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noChangeArrowheads="1"/>
          </p:cNvSpPr>
          <p:nvPr>
            <p:ph type="title" idx="4294967295"/>
          </p:nvPr>
        </p:nvSpPr>
        <p:spPr bwMode="auto">
          <a:xfrm>
            <a:off x="457200" y="274638"/>
            <a:ext cx="8229600" cy="11430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5.10.8 – Reporting Formats</a:t>
            </a:r>
          </a:p>
        </p:txBody>
      </p:sp>
      <p:pic>
        <p:nvPicPr>
          <p:cNvPr id="163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846138"/>
            <a:ext cx="5943600" cy="49897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3274051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noChangeArrowheads="1"/>
          </p:cNvSpPr>
          <p:nvPr>
            <p:ph type="title" idx="4294967295"/>
          </p:nvPr>
        </p:nvSpPr>
        <p:spPr bwMode="auto">
          <a:xfrm>
            <a:off x="914400" y="262732"/>
            <a:ext cx="8229600" cy="11430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5.10.9 – Amendments</a:t>
            </a:r>
          </a:p>
        </p:txBody>
      </p:sp>
      <p:sp>
        <p:nvSpPr>
          <p:cNvPr id="17411" name="Content Placeholder 2"/>
          <p:cNvSpPr>
            <a:spLocks noGrp="1" noChangeArrowheads="1"/>
          </p:cNvSpPr>
          <p:nvPr>
            <p:ph idx="4294967295"/>
          </p:nvPr>
        </p:nvSpPr>
        <p:spPr bwMode="auto">
          <a:xfrm>
            <a:off x="457200" y="1066800"/>
            <a:ext cx="82296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Differentiating between an amendment (also a re-issue) and a new report</a:t>
            </a:r>
          </a:p>
          <a:p>
            <a:pPr lvl="1"/>
            <a:r>
              <a:rPr lang="en-US" altLang="en-US" dirty="0"/>
              <a:t>Typos?  Mistakes? Complaints?</a:t>
            </a:r>
          </a:p>
          <a:p>
            <a:pPr lvl="1"/>
            <a:r>
              <a:rPr lang="en-US" altLang="en-US" dirty="0"/>
              <a:t>Request from customer to retest a sample?</a:t>
            </a:r>
          </a:p>
          <a:p>
            <a:pPr lvl="1"/>
            <a:r>
              <a:rPr lang="en-US" altLang="en-US" dirty="0"/>
              <a:t>Reissuing a Report?</a:t>
            </a:r>
          </a:p>
          <a:p>
            <a:pPr lvl="1"/>
            <a:endParaRPr lang="en-US" altLang="en-US" dirty="0"/>
          </a:p>
        </p:txBody>
      </p:sp>
      <p:pic>
        <p:nvPicPr>
          <p:cNvPr id="10242" name="Picture 2" descr="https://jeanellealemar.files.wordpress.com/2015/01/special_report.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99039" y="3352800"/>
            <a:ext cx="2895600" cy="2324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42824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61720"/>
          </a:xfrm>
        </p:spPr>
        <p:txBody>
          <a:bodyPr/>
          <a:lstStyle/>
          <a:p>
            <a:r>
              <a:rPr lang="en-US" altLang="en-US" dirty="0"/>
              <a:t>5.10.9 – Amendments</a:t>
            </a:r>
            <a:endParaRPr lang="en-US" dirty="0"/>
          </a:p>
        </p:txBody>
      </p:sp>
      <p:sp>
        <p:nvSpPr>
          <p:cNvPr id="3" name="Content Placeholder 2"/>
          <p:cNvSpPr txBox="1">
            <a:spLocks noChangeArrowheads="1"/>
          </p:cNvSpPr>
          <p:nvPr/>
        </p:nvSpPr>
        <p:spPr bwMode="auto">
          <a:xfrm>
            <a:off x="457200" y="1143000"/>
            <a:ext cx="8229600" cy="421653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ltLang="en-US" dirty="0"/>
              <a:t>Amendments made only in the form of a further document, or data transfer</a:t>
            </a:r>
          </a:p>
          <a:p>
            <a:r>
              <a:rPr lang="en-US" altLang="en-US" dirty="0"/>
              <a:t>Includes a statement similar to:</a:t>
            </a:r>
          </a:p>
          <a:p>
            <a:pPr marL="457200" lvl="1" indent="0">
              <a:buNone/>
            </a:pPr>
            <a:r>
              <a:rPr lang="en-US" altLang="en-US" dirty="0"/>
              <a:t>“</a:t>
            </a:r>
            <a:r>
              <a:rPr lang="en-US" altLang="en-US" i="1" dirty="0"/>
              <a:t>Supplement to Test Report, serial number (or otherwise identified)”</a:t>
            </a:r>
          </a:p>
          <a:p>
            <a:r>
              <a:rPr lang="en-US" altLang="en-US" dirty="0"/>
              <a:t>Amendments meet all of the reporting requirements</a:t>
            </a:r>
          </a:p>
          <a:p>
            <a:pPr marL="457200" lvl="1" indent="0">
              <a:buNone/>
            </a:pPr>
            <a:endParaRPr lang="en-US" altLang="en-US" dirty="0"/>
          </a:p>
        </p:txBody>
      </p:sp>
      <p:pic>
        <p:nvPicPr>
          <p:cNvPr id="12290" name="Picture 2" descr="http://www.trafalgar.co.za/wp-content/uploads/2014/01/Act-Amendmen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4479645"/>
            <a:ext cx="2054225" cy="1759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083678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noChangeArrowheads="1"/>
          </p:cNvSpPr>
          <p:nvPr>
            <p:ph type="title" idx="4294967295"/>
          </p:nvPr>
        </p:nvSpPr>
        <p:spPr bwMode="auto">
          <a:xfrm>
            <a:off x="457200" y="274638"/>
            <a:ext cx="8229600" cy="11430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What does the standard say?</a:t>
            </a:r>
          </a:p>
        </p:txBody>
      </p:sp>
      <p:sp>
        <p:nvSpPr>
          <p:cNvPr id="4099" name="Content Placeholder 2"/>
          <p:cNvSpPr>
            <a:spLocks noGrp="1" noChangeArrowheads="1"/>
          </p:cNvSpPr>
          <p:nvPr>
            <p:ph idx="4294967295"/>
          </p:nvPr>
        </p:nvSpPr>
        <p:spPr bwMode="auto">
          <a:xfrm>
            <a:off x="228600" y="990600"/>
            <a:ext cx="8839200" cy="443813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Wingdings" pitchFamily="2" charset="2"/>
              <a:buNone/>
            </a:pPr>
            <a:r>
              <a:rPr lang="en-US" altLang="en-US" dirty="0"/>
              <a:t>5.10.1 - basic guidance for reporting values</a:t>
            </a:r>
          </a:p>
          <a:p>
            <a:pPr lvl="1">
              <a:buFont typeface="Arial" panose="020B0604020202020204" pitchFamily="34" charset="0"/>
              <a:buChar char="•"/>
            </a:pPr>
            <a:r>
              <a:rPr lang="en-US" altLang="en-US" sz="2400" dirty="0"/>
              <a:t>Results of each test shall be reported</a:t>
            </a:r>
          </a:p>
          <a:p>
            <a:pPr lvl="2">
              <a:spcBef>
                <a:spcPts val="0"/>
              </a:spcBef>
            </a:pPr>
            <a:r>
              <a:rPr lang="en-US" altLang="en-US" sz="2000" dirty="0"/>
              <a:t>accurately</a:t>
            </a:r>
          </a:p>
          <a:p>
            <a:pPr lvl="2">
              <a:spcBef>
                <a:spcPts val="0"/>
              </a:spcBef>
            </a:pPr>
            <a:r>
              <a:rPr lang="en-US" altLang="en-US" sz="2000" dirty="0"/>
              <a:t>clearly</a:t>
            </a:r>
          </a:p>
          <a:p>
            <a:pPr lvl="2">
              <a:spcBef>
                <a:spcPts val="0"/>
              </a:spcBef>
            </a:pPr>
            <a:r>
              <a:rPr lang="en-US" altLang="en-US" sz="2000" dirty="0"/>
              <a:t>unambiguously and objectively</a:t>
            </a:r>
          </a:p>
          <a:p>
            <a:pPr lvl="2">
              <a:spcBef>
                <a:spcPts val="0"/>
              </a:spcBef>
            </a:pPr>
            <a:r>
              <a:rPr lang="en-US" altLang="en-US" sz="2000" dirty="0"/>
              <a:t>in accordance with any specific instructions in the test or calibration methods.</a:t>
            </a:r>
          </a:p>
          <a:p>
            <a:pPr lvl="1">
              <a:buFont typeface="Arial" panose="020B0604020202020204" pitchFamily="34" charset="0"/>
              <a:buChar char="•"/>
            </a:pPr>
            <a:r>
              <a:rPr lang="en-US" altLang="en-US" sz="2400" dirty="0"/>
              <a:t>Reports shall include</a:t>
            </a:r>
          </a:p>
          <a:p>
            <a:pPr lvl="2">
              <a:spcBef>
                <a:spcPts val="0"/>
              </a:spcBef>
            </a:pPr>
            <a:r>
              <a:rPr lang="en-US" altLang="en-US" sz="2000" dirty="0"/>
              <a:t>all the information requested by the customer </a:t>
            </a:r>
          </a:p>
          <a:p>
            <a:pPr lvl="2">
              <a:spcBef>
                <a:spcPts val="0"/>
              </a:spcBef>
            </a:pPr>
            <a:r>
              <a:rPr lang="en-US" altLang="en-US" sz="2000" dirty="0"/>
              <a:t>necessary for the interpretation of the test or calibration results.</a:t>
            </a:r>
          </a:p>
          <a:p>
            <a:pPr lvl="1">
              <a:buFont typeface="Arial" panose="020B0604020202020204" pitchFamily="34" charset="0"/>
              <a:buChar char="•"/>
            </a:pPr>
            <a:r>
              <a:rPr lang="en-US" altLang="en-US" sz="2400" dirty="0"/>
              <a:t>Internal customers (or when there is a written agreement with customer) results may be reported in a simplified way. </a:t>
            </a:r>
          </a:p>
        </p:txBody>
      </p:sp>
    </p:spTree>
    <p:extLst>
      <p:ext uri="{BB962C8B-B14F-4D97-AF65-F5344CB8AC3E}">
        <p14:creationId xmlns:p14="http://schemas.microsoft.com/office/powerpoint/2010/main" val="14824776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61720"/>
          </a:xfrm>
        </p:spPr>
        <p:txBody>
          <a:bodyPr/>
          <a:lstStyle/>
          <a:p>
            <a:r>
              <a:rPr lang="en-US" altLang="en-US" dirty="0"/>
              <a:t>5.10.9 – Amendments</a:t>
            </a:r>
            <a:endParaRPr lang="en-US" dirty="0"/>
          </a:p>
        </p:txBody>
      </p:sp>
      <p:sp>
        <p:nvSpPr>
          <p:cNvPr id="3" name="Content Placeholder 2"/>
          <p:cNvSpPr txBox="1">
            <a:spLocks noChangeArrowheads="1"/>
          </p:cNvSpPr>
          <p:nvPr/>
        </p:nvSpPr>
        <p:spPr bwMode="auto">
          <a:xfrm>
            <a:off x="457200" y="1066800"/>
            <a:ext cx="8229600" cy="26284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ltLang="en-US" dirty="0"/>
              <a:t>If new test reports need to be issued, they shall </a:t>
            </a:r>
          </a:p>
          <a:p>
            <a:pPr lvl="1"/>
            <a:r>
              <a:rPr lang="en-US" altLang="en-US" dirty="0"/>
              <a:t>Be uniquely identified</a:t>
            </a:r>
          </a:p>
          <a:p>
            <a:pPr lvl="1"/>
            <a:r>
              <a:rPr lang="en-US" altLang="en-US" dirty="0"/>
              <a:t>Contain reference to original report</a:t>
            </a:r>
          </a:p>
          <a:p>
            <a:pPr lvl="1"/>
            <a:endParaRPr lang="en-US" altLang="en-US" dirty="0"/>
          </a:p>
        </p:txBody>
      </p:sp>
      <p:pic>
        <p:nvPicPr>
          <p:cNvPr id="5" name="Picture 2" descr="http://www.clipartbest.com/cliparts/dT6/Myj/dT6MyjEEc.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3048000"/>
            <a:ext cx="2743200" cy="2905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1382105"/>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noChangeArrowheads="1"/>
          </p:cNvSpPr>
          <p:nvPr>
            <p:ph type="title" idx="4294967295"/>
          </p:nvPr>
        </p:nvSpPr>
        <p:spPr bwMode="auto">
          <a:xfrm>
            <a:off x="457200" y="274638"/>
            <a:ext cx="8229600" cy="11430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4.7.2 - Feedback</a:t>
            </a:r>
          </a:p>
        </p:txBody>
      </p:sp>
      <p:sp>
        <p:nvSpPr>
          <p:cNvPr id="17411" name="Content Placeholder 2"/>
          <p:cNvSpPr>
            <a:spLocks noGrp="1" noChangeArrowheads="1"/>
          </p:cNvSpPr>
          <p:nvPr>
            <p:ph idx="4294967295"/>
          </p:nvPr>
        </p:nvSpPr>
        <p:spPr bwMode="auto">
          <a:xfrm>
            <a:off x="457200" y="990600"/>
            <a:ext cx="8229600" cy="211134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Customer can provide feedback on reporting and how it can be improved.</a:t>
            </a:r>
          </a:p>
          <a:p>
            <a:pPr marL="457200" lvl="1" indent="0">
              <a:buNone/>
            </a:pPr>
            <a:endParaRPr lang="en-US" altLang="en-US" dirty="0"/>
          </a:p>
          <a:p>
            <a:pPr lvl="1"/>
            <a:endParaRPr lang="en-US" altLang="en-US" dirty="0"/>
          </a:p>
        </p:txBody>
      </p:sp>
      <p:pic>
        <p:nvPicPr>
          <p:cNvPr id="13314" name="Picture 2" descr="http://www.testocreams.com/blog/wp-content/uploads/2016/01/customer-opin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438400"/>
            <a:ext cx="4572000" cy="2481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72395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661720"/>
          </a:xfrm>
        </p:spPr>
        <p:txBody>
          <a:bodyPr/>
          <a:lstStyle/>
          <a:p>
            <a:r>
              <a:rPr lang="en-US" dirty="0"/>
              <a:t>Data Review – section 5.4.7</a:t>
            </a:r>
          </a:p>
        </p:txBody>
      </p:sp>
      <p:pic>
        <p:nvPicPr>
          <p:cNvPr id="14338" name="Picture 2" descr="http://worldartsme.com/images/medication-review-clipart-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3276600"/>
            <a:ext cx="2895600" cy="28956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p:cNvSpPr txBox="1">
            <a:spLocks noChangeArrowheads="1"/>
          </p:cNvSpPr>
          <p:nvPr/>
        </p:nvSpPr>
        <p:spPr bwMode="auto">
          <a:xfrm>
            <a:off x="457200" y="1219200"/>
            <a:ext cx="8229600" cy="30469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ltLang="en-US" dirty="0"/>
              <a:t>Calculations/data transfers subject to checks in a systematic manner.</a:t>
            </a:r>
          </a:p>
          <a:p>
            <a:pPr marL="0" indent="0">
              <a:buNone/>
            </a:pPr>
            <a:endParaRPr lang="en-US" altLang="en-US" sz="2000" dirty="0"/>
          </a:p>
          <a:p>
            <a:r>
              <a:rPr lang="en-US" altLang="en-US" dirty="0"/>
              <a:t>Quality management system procedures document how this is done </a:t>
            </a:r>
          </a:p>
          <a:p>
            <a:pPr marL="457200" lvl="1" indent="0">
              <a:buNone/>
            </a:pPr>
            <a:endParaRPr lang="en-US" altLang="en-US" dirty="0"/>
          </a:p>
        </p:txBody>
      </p:sp>
    </p:spTree>
    <p:extLst>
      <p:ext uri="{BB962C8B-B14F-4D97-AF65-F5344CB8AC3E}">
        <p14:creationId xmlns:p14="http://schemas.microsoft.com/office/powerpoint/2010/main" val="3080694137"/>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61720"/>
          </a:xfrm>
        </p:spPr>
        <p:txBody>
          <a:bodyPr/>
          <a:lstStyle/>
          <a:p>
            <a:r>
              <a:rPr lang="en-US" dirty="0"/>
              <a:t>Records of reviews</a:t>
            </a:r>
          </a:p>
        </p:txBody>
      </p:sp>
      <p:sp>
        <p:nvSpPr>
          <p:cNvPr id="3" name="Content Placeholder 2"/>
          <p:cNvSpPr>
            <a:spLocks noGrp="1"/>
          </p:cNvSpPr>
          <p:nvPr>
            <p:ph idx="1"/>
          </p:nvPr>
        </p:nvSpPr>
        <p:spPr>
          <a:xfrm>
            <a:off x="457200" y="1678698"/>
            <a:ext cx="8229600" cy="2062103"/>
          </a:xfrm>
        </p:spPr>
        <p:txBody>
          <a:bodyPr/>
          <a:lstStyle/>
          <a:p>
            <a:r>
              <a:rPr lang="en-US" dirty="0"/>
              <a:t>The records shall include the identity of personnel responsible for the sampling, performance of each test and/or calibration and </a:t>
            </a:r>
            <a:r>
              <a:rPr lang="en-US" i="1" dirty="0"/>
              <a:t>checking of results</a:t>
            </a:r>
            <a:r>
              <a:rPr lang="en-US" dirty="0"/>
              <a:t>.</a:t>
            </a:r>
          </a:p>
        </p:txBody>
      </p:sp>
      <p:sp>
        <p:nvSpPr>
          <p:cNvPr id="4" name="Text Placeholder 3"/>
          <p:cNvSpPr>
            <a:spLocks noGrp="1"/>
          </p:cNvSpPr>
          <p:nvPr>
            <p:ph type="body" sz="quarter" idx="10"/>
          </p:nvPr>
        </p:nvSpPr>
        <p:spPr>
          <a:xfrm>
            <a:off x="457200" y="990600"/>
            <a:ext cx="8077200" cy="477054"/>
          </a:xfrm>
        </p:spPr>
        <p:txBody>
          <a:bodyPr/>
          <a:lstStyle/>
          <a:p>
            <a:r>
              <a:rPr lang="en-US"/>
              <a:t>4.13.2.1</a:t>
            </a:r>
            <a:endParaRPr lang="en-US" dirty="0"/>
          </a:p>
        </p:txBody>
      </p:sp>
    </p:spTree>
    <p:extLst>
      <p:ext uri="{BB962C8B-B14F-4D97-AF65-F5344CB8AC3E}">
        <p14:creationId xmlns:p14="http://schemas.microsoft.com/office/powerpoint/2010/main" val="38938306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661720"/>
          </a:xfrm>
        </p:spPr>
        <p:txBody>
          <a:bodyPr/>
          <a:lstStyle/>
          <a:p>
            <a:r>
              <a:rPr lang="en-US" dirty="0"/>
              <a:t>In Conclusion: Reporting</a:t>
            </a:r>
          </a:p>
        </p:txBody>
      </p:sp>
      <p:sp>
        <p:nvSpPr>
          <p:cNvPr id="4" name="Content Placeholder 2"/>
          <p:cNvSpPr txBox="1">
            <a:spLocks noChangeArrowheads="1"/>
          </p:cNvSpPr>
          <p:nvPr/>
        </p:nvSpPr>
        <p:spPr bwMode="auto">
          <a:xfrm>
            <a:off x="381000" y="966520"/>
            <a:ext cx="8229600" cy="480747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ltLang="en-US" dirty="0"/>
              <a:t>ISO/IEC 17025 has specific requirements for generating reports</a:t>
            </a:r>
          </a:p>
          <a:p>
            <a:pPr lvl="1">
              <a:spcBef>
                <a:spcPts val="0"/>
              </a:spcBef>
            </a:pPr>
            <a:r>
              <a:rPr lang="en-US" altLang="en-US" dirty="0"/>
              <a:t>Objective</a:t>
            </a:r>
          </a:p>
          <a:p>
            <a:pPr lvl="1">
              <a:spcBef>
                <a:spcPts val="0"/>
              </a:spcBef>
            </a:pPr>
            <a:r>
              <a:rPr lang="en-US" altLang="en-US" dirty="0"/>
              <a:t>Meets needs of customer</a:t>
            </a:r>
          </a:p>
          <a:p>
            <a:pPr lvl="1">
              <a:spcBef>
                <a:spcPts val="0"/>
              </a:spcBef>
            </a:pPr>
            <a:r>
              <a:rPr lang="en-US" altLang="en-US" dirty="0"/>
              <a:t>Includes additional information required needed for interpretation of results</a:t>
            </a:r>
          </a:p>
          <a:p>
            <a:pPr lvl="1">
              <a:spcBef>
                <a:spcPts val="0"/>
              </a:spcBef>
            </a:pPr>
            <a:r>
              <a:rPr lang="en-US" altLang="en-US" dirty="0"/>
              <a:t>Easy to understand/follow</a:t>
            </a:r>
          </a:p>
          <a:p>
            <a:pPr marL="461963" indent="-461963"/>
            <a:r>
              <a:rPr lang="en-US" altLang="en-US" dirty="0"/>
              <a:t>Reports may be simplified if reporting to an internal customer or if there is an written agreement with customer in place.</a:t>
            </a:r>
          </a:p>
        </p:txBody>
      </p:sp>
    </p:spTree>
    <p:extLst>
      <p:ext uri="{BB962C8B-B14F-4D97-AF65-F5344CB8AC3E}">
        <p14:creationId xmlns:p14="http://schemas.microsoft.com/office/powerpoint/2010/main" val="3432562022"/>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4FED7-E5C7-4023-A1F7-8F6FE40DFB89}"/>
              </a:ext>
            </a:extLst>
          </p:cNvPr>
          <p:cNvSpPr>
            <a:spLocks noGrp="1"/>
          </p:cNvSpPr>
          <p:nvPr>
            <p:ph type="title"/>
          </p:nvPr>
        </p:nvSpPr>
        <p:spPr>
          <a:xfrm>
            <a:off x="457200" y="274638"/>
            <a:ext cx="8229600" cy="661720"/>
          </a:xfrm>
        </p:spPr>
        <p:txBody>
          <a:bodyPr/>
          <a:lstStyle/>
          <a:p>
            <a:r>
              <a:rPr lang="en-US" dirty="0"/>
              <a:t>References</a:t>
            </a:r>
          </a:p>
        </p:txBody>
      </p:sp>
      <p:sp>
        <p:nvSpPr>
          <p:cNvPr id="3" name="Rectangle 2">
            <a:extLst>
              <a:ext uri="{FF2B5EF4-FFF2-40B4-BE49-F238E27FC236}">
                <a16:creationId xmlns:a16="http://schemas.microsoft.com/office/drawing/2014/main" id="{56BF9576-49F7-45E3-9ED4-DB63CC796453}"/>
              </a:ext>
            </a:extLst>
          </p:cNvPr>
          <p:cNvSpPr/>
          <p:nvPr/>
        </p:nvSpPr>
        <p:spPr>
          <a:xfrm>
            <a:off x="449126" y="990600"/>
            <a:ext cx="8077200" cy="2160591"/>
          </a:xfrm>
          <a:prstGeom prst="rect">
            <a:avLst/>
          </a:prstGeom>
        </p:spPr>
        <p:txBody>
          <a:bodyPr wrap="square">
            <a:spAutoFit/>
          </a:bodyPr>
          <a:lstStyle/>
          <a:p>
            <a:pPr lvl="0">
              <a:spcBef>
                <a:spcPct val="20000"/>
              </a:spcBef>
            </a:pPr>
            <a:r>
              <a:rPr lang="en-US" sz="3200" dirty="0">
                <a:solidFill>
                  <a:srgbClr val="3F3F3F"/>
                </a:solidFill>
                <a:latin typeface="Arial" panose="020B0604020202020204" pitchFamily="34" charset="0"/>
                <a:cs typeface="Arial" panose="020B0604020202020204" pitchFamily="34" charset="0"/>
              </a:rPr>
              <a:t>ISO/IEC 17025:2005 </a:t>
            </a:r>
            <a:r>
              <a:rPr lang="en-US" sz="3200" i="1" dirty="0">
                <a:solidFill>
                  <a:srgbClr val="3F3F3F"/>
                </a:solidFill>
                <a:latin typeface="Arial" panose="020B0604020202020204" pitchFamily="34" charset="0"/>
                <a:cs typeface="Arial" panose="020B0604020202020204" pitchFamily="34" charset="0"/>
              </a:rPr>
              <a:t>General requirements for the competence of testing and calibration laboratories</a:t>
            </a:r>
          </a:p>
          <a:p>
            <a:pPr marL="342900" lvl="0" indent="-342900">
              <a:spcBef>
                <a:spcPct val="20000"/>
              </a:spcBef>
              <a:buFontTx/>
              <a:buChar char="-"/>
            </a:pPr>
            <a:r>
              <a:rPr lang="en-US" sz="3200" dirty="0">
                <a:solidFill>
                  <a:srgbClr val="3F3F3F"/>
                </a:solidFill>
                <a:latin typeface="Arial" panose="020B0604020202020204" pitchFamily="34" charset="0"/>
                <a:cs typeface="Arial" panose="020B0604020202020204" pitchFamily="34" charset="0"/>
                <a:hlinkClick r:id="rId2"/>
              </a:rPr>
              <a:t>https://www.iso.org/standard/39883.html</a:t>
            </a:r>
            <a:endParaRPr lang="en-US" sz="3200" dirty="0">
              <a:solidFill>
                <a:srgbClr val="3F3F3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594699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noChangeArrowheads="1"/>
          </p:cNvSpPr>
          <p:nvPr>
            <p:ph type="title" idx="4294967295"/>
          </p:nvPr>
        </p:nvSpPr>
        <p:spPr bwMode="auto">
          <a:xfrm>
            <a:off x="457200" y="274638"/>
            <a:ext cx="8229600" cy="11430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5.10.1 - Your Customer</a:t>
            </a:r>
          </a:p>
        </p:txBody>
      </p:sp>
      <p:sp>
        <p:nvSpPr>
          <p:cNvPr id="5123" name="Content Placeholder 2"/>
          <p:cNvSpPr>
            <a:spLocks noGrp="1" noChangeArrowheads="1"/>
          </p:cNvSpPr>
          <p:nvPr>
            <p:ph idx="4294967295"/>
          </p:nvPr>
        </p:nvSpPr>
        <p:spPr bwMode="auto">
          <a:xfrm>
            <a:off x="228600" y="1063624"/>
            <a:ext cx="8229600" cy="477053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Customer agreements can be used to make the report as simple as possible.</a:t>
            </a:r>
          </a:p>
          <a:p>
            <a:r>
              <a:rPr lang="en-US" altLang="en-US" dirty="0"/>
              <a:t>Information may be necessary, but not required for reporting.</a:t>
            </a:r>
          </a:p>
          <a:p>
            <a:r>
              <a:rPr lang="en-US" altLang="en-US" dirty="0"/>
              <a:t>Section 4.4 (Review of Requests, Tenders, and Contracts) clarifies reporting beforehand</a:t>
            </a:r>
          </a:p>
          <a:p>
            <a:pPr lvl="1"/>
            <a:r>
              <a:rPr lang="en-US" altLang="en-US" dirty="0"/>
              <a:t>Measurement Uncertainty</a:t>
            </a:r>
          </a:p>
          <a:p>
            <a:pPr lvl="1"/>
            <a:r>
              <a:rPr lang="en-US" altLang="en-US" dirty="0"/>
              <a:t>Reports with subcontractors</a:t>
            </a:r>
          </a:p>
        </p:txBody>
      </p:sp>
      <p:pic>
        <p:nvPicPr>
          <p:cNvPr id="1028" name="Picture 4" descr="https://encrypted-tbn3.gstatic.com/images?q=tbn:ANd9GcTOEBR3L7RIZ9EEb2kQGoMyTDrGM07Atchb3LlU1a0aGmJWVeUrI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4343400"/>
            <a:ext cx="1520825" cy="1070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7004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304800" y="1286463"/>
            <a:ext cx="8229600" cy="45259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147" name="Title 1"/>
          <p:cNvSpPr>
            <a:spLocks noGrp="1" noChangeArrowheads="1"/>
          </p:cNvSpPr>
          <p:nvPr>
            <p:ph type="title" idx="4294967295"/>
          </p:nvPr>
        </p:nvSpPr>
        <p:spPr bwMode="auto">
          <a:xfrm>
            <a:off x="457200" y="274638"/>
            <a:ext cx="8229600" cy="66172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n-US" altLang="en-US" dirty="0"/>
              <a:t>       5.10.2  Reporting Requirements</a:t>
            </a:r>
          </a:p>
        </p:txBody>
      </p:sp>
      <p:sp>
        <p:nvSpPr>
          <p:cNvPr id="13" name="TextBox 12"/>
          <p:cNvSpPr txBox="1"/>
          <p:nvPr/>
        </p:nvSpPr>
        <p:spPr>
          <a:xfrm>
            <a:off x="3481309" y="1344503"/>
            <a:ext cx="3054655" cy="830997"/>
          </a:xfrm>
          <a:prstGeom prst="rect">
            <a:avLst/>
          </a:prstGeom>
          <a:solidFill>
            <a:schemeClr val="bg1"/>
          </a:solidFill>
        </p:spPr>
        <p:txBody>
          <a:bodyPr wrap="square" rtlCol="0">
            <a:spAutoFit/>
          </a:bodyPr>
          <a:lstStyle/>
          <a:p>
            <a:pPr algn="ctr"/>
            <a:r>
              <a:rPr lang="en-US" sz="1200" dirty="0">
                <a:solidFill>
                  <a:schemeClr val="tx1">
                    <a:lumMod val="50000"/>
                  </a:schemeClr>
                </a:solidFill>
                <a:latin typeface="Times New Roman" panose="02020603050405020304" pitchFamily="18" charset="0"/>
                <a:cs typeface="Times New Roman" panose="02020603050405020304" pitchFamily="18" charset="0"/>
              </a:rPr>
              <a:t>Feed First Laboratory</a:t>
            </a:r>
          </a:p>
          <a:p>
            <a:pPr algn="ctr"/>
            <a:r>
              <a:rPr lang="en-US" sz="1200" dirty="0">
                <a:solidFill>
                  <a:schemeClr val="tx1">
                    <a:lumMod val="50000"/>
                  </a:schemeClr>
                </a:solidFill>
                <a:latin typeface="Times New Roman" panose="02020603050405020304" pitchFamily="18" charset="0"/>
                <a:cs typeface="Times New Roman" panose="02020603050405020304" pitchFamily="18" charset="0"/>
              </a:rPr>
              <a:t>126 Animal Way</a:t>
            </a:r>
          </a:p>
          <a:p>
            <a:pPr algn="ctr"/>
            <a:r>
              <a:rPr lang="en-US" sz="1200" dirty="0">
                <a:solidFill>
                  <a:schemeClr val="tx1">
                    <a:lumMod val="50000"/>
                  </a:schemeClr>
                </a:solidFill>
                <a:latin typeface="Times New Roman" panose="02020603050405020304" pitchFamily="18" charset="0"/>
                <a:cs typeface="Times New Roman" panose="02020603050405020304" pitchFamily="18" charset="0"/>
              </a:rPr>
              <a:t>Best Friend City,</a:t>
            </a:r>
          </a:p>
          <a:p>
            <a:pPr algn="ctr"/>
            <a:r>
              <a:rPr lang="en-US" sz="1200" dirty="0">
                <a:solidFill>
                  <a:schemeClr val="tx1">
                    <a:lumMod val="50000"/>
                  </a:schemeClr>
                </a:solidFill>
                <a:latin typeface="Times New Roman" panose="02020603050405020304" pitchFamily="18" charset="0"/>
                <a:cs typeface="Times New Roman" panose="02020603050405020304" pitchFamily="18" charset="0"/>
              </a:rPr>
              <a:t>Oklahoma, NB 12345</a:t>
            </a:r>
            <a:endParaRPr lang="en-US" sz="1600" dirty="0">
              <a:latin typeface="Times New Roman" panose="02020603050405020304" pitchFamily="18" charset="0"/>
              <a:cs typeface="Times New Roman" panose="02020603050405020304" pitchFamily="18" charset="0"/>
            </a:endParaRPr>
          </a:p>
        </p:txBody>
      </p:sp>
      <p:grpSp>
        <p:nvGrpSpPr>
          <p:cNvPr id="14" name="Group 13"/>
          <p:cNvGrpSpPr/>
          <p:nvPr/>
        </p:nvGrpSpPr>
        <p:grpSpPr>
          <a:xfrm rot="19927698">
            <a:off x="5570122" y="973519"/>
            <a:ext cx="1943090" cy="990574"/>
            <a:chOff x="2857510" y="2857489"/>
            <a:chExt cx="1943090" cy="990574"/>
          </a:xfrm>
        </p:grpSpPr>
        <p:sp>
          <p:nvSpPr>
            <p:cNvPr id="15" name="Up Arrow 14"/>
            <p:cNvSpPr/>
            <p:nvPr/>
          </p:nvSpPr>
          <p:spPr bwMode="auto">
            <a:xfrm rot="16200000">
              <a:off x="3333768" y="2381231"/>
              <a:ext cx="990574" cy="1943089"/>
            </a:xfrm>
            <a:prstGeom prst="upArrow">
              <a:avLst/>
            </a:prstGeom>
            <a:solidFill>
              <a:schemeClr val="accent2"/>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n-US" sz="1800" b="0" i="0" u="none" strike="noStrike" cap="none" normalizeH="0" baseline="0">
                <a:ln>
                  <a:noFill/>
                </a:ln>
                <a:solidFill>
                  <a:schemeClr val="tx1"/>
                </a:solidFill>
                <a:effectLst/>
                <a:latin typeface="Arial" pitchFamily="34" charset="0"/>
                <a:ea typeface="SimSun" pitchFamily="2" charset="-122"/>
              </a:endParaRPr>
            </a:p>
          </p:txBody>
        </p:sp>
        <p:sp>
          <p:nvSpPr>
            <p:cNvPr id="16" name="TextBox 15"/>
            <p:cNvSpPr txBox="1"/>
            <p:nvPr/>
          </p:nvSpPr>
          <p:spPr>
            <a:xfrm>
              <a:off x="3048000" y="3214275"/>
              <a:ext cx="1752600" cy="276999"/>
            </a:xfrm>
            <a:prstGeom prst="rect">
              <a:avLst/>
            </a:prstGeom>
            <a:solidFill>
              <a:srgbClr val="EF7521"/>
            </a:solidFill>
          </p:spPr>
          <p:txBody>
            <a:bodyPr wrap="square" rtlCol="0">
              <a:spAutoFit/>
            </a:bodyPr>
            <a:lstStyle/>
            <a:p>
              <a:r>
                <a:rPr lang="en-US" sz="1200" dirty="0"/>
                <a:t>Name/Address of Lab</a:t>
              </a:r>
            </a:p>
          </p:txBody>
        </p:sp>
      </p:grpSp>
      <p:grpSp>
        <p:nvGrpSpPr>
          <p:cNvPr id="17" name="Group 16"/>
          <p:cNvGrpSpPr/>
          <p:nvPr/>
        </p:nvGrpSpPr>
        <p:grpSpPr>
          <a:xfrm rot="2651550">
            <a:off x="6329321" y="4173681"/>
            <a:ext cx="1943090" cy="1071690"/>
            <a:chOff x="2781310" y="2538814"/>
            <a:chExt cx="1943090" cy="990574"/>
          </a:xfrm>
        </p:grpSpPr>
        <p:sp>
          <p:nvSpPr>
            <p:cNvPr id="18" name="Up Arrow 17"/>
            <p:cNvSpPr/>
            <p:nvPr/>
          </p:nvSpPr>
          <p:spPr bwMode="auto">
            <a:xfrm rot="16200000">
              <a:off x="3257568" y="2062556"/>
              <a:ext cx="990574" cy="1943089"/>
            </a:xfrm>
            <a:prstGeom prst="upArrow">
              <a:avLst/>
            </a:prstGeom>
            <a:solidFill>
              <a:schemeClr val="accent2"/>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n-US" sz="1800" b="0" i="0" u="none" strike="noStrike" cap="none" normalizeH="0" baseline="0">
                <a:ln>
                  <a:noFill/>
                </a:ln>
                <a:solidFill>
                  <a:schemeClr val="tx1"/>
                </a:solidFill>
                <a:effectLst/>
                <a:latin typeface="Arial" pitchFamily="34" charset="0"/>
                <a:ea typeface="SimSun" pitchFamily="2" charset="-122"/>
              </a:endParaRPr>
            </a:p>
          </p:txBody>
        </p:sp>
        <p:sp>
          <p:nvSpPr>
            <p:cNvPr id="19" name="TextBox 18"/>
            <p:cNvSpPr txBox="1"/>
            <p:nvPr/>
          </p:nvSpPr>
          <p:spPr>
            <a:xfrm>
              <a:off x="2971800" y="2895600"/>
              <a:ext cx="1752600" cy="276999"/>
            </a:xfrm>
            <a:prstGeom prst="rect">
              <a:avLst/>
            </a:prstGeom>
            <a:solidFill>
              <a:srgbClr val="EF7521"/>
            </a:solidFill>
          </p:spPr>
          <p:txBody>
            <a:bodyPr wrap="square" rtlCol="0">
              <a:spAutoFit/>
            </a:bodyPr>
            <a:lstStyle/>
            <a:p>
              <a:r>
                <a:rPr lang="en-US" sz="1200" dirty="0"/>
                <a:t>Method Identification</a:t>
              </a:r>
            </a:p>
          </p:txBody>
        </p:sp>
      </p:grpSp>
      <p:sp>
        <p:nvSpPr>
          <p:cNvPr id="27" name="TextBox 26"/>
          <p:cNvSpPr txBox="1"/>
          <p:nvPr/>
        </p:nvSpPr>
        <p:spPr>
          <a:xfrm>
            <a:off x="518218" y="1433272"/>
            <a:ext cx="2775123" cy="830997"/>
          </a:xfrm>
          <a:prstGeom prst="rect">
            <a:avLst/>
          </a:prstGeom>
          <a:solidFill>
            <a:schemeClr val="bg1"/>
          </a:solidFill>
        </p:spPr>
        <p:txBody>
          <a:bodyPr wrap="square" rtlCol="0">
            <a:spAutoFit/>
          </a:bodyPr>
          <a:lstStyle/>
          <a:p>
            <a:r>
              <a:rPr lang="en-US" sz="1200" dirty="0"/>
              <a:t>ABC Feed Corporation</a:t>
            </a:r>
          </a:p>
          <a:p>
            <a:r>
              <a:rPr lang="en-US" sz="1200" dirty="0"/>
              <a:t>123 Main Street </a:t>
            </a:r>
          </a:p>
          <a:p>
            <a:r>
              <a:rPr lang="en-US" sz="1200" dirty="0"/>
              <a:t>Hometown, OK 12345</a:t>
            </a:r>
          </a:p>
          <a:p>
            <a:endParaRPr lang="en-US" sz="1200" dirty="0"/>
          </a:p>
        </p:txBody>
      </p:sp>
      <p:grpSp>
        <p:nvGrpSpPr>
          <p:cNvPr id="23" name="Group 22"/>
          <p:cNvGrpSpPr/>
          <p:nvPr/>
        </p:nvGrpSpPr>
        <p:grpSpPr>
          <a:xfrm rot="2036936">
            <a:off x="5033075" y="5159314"/>
            <a:ext cx="1913203" cy="990574"/>
            <a:chOff x="2781311" y="2538814"/>
            <a:chExt cx="2019289" cy="990574"/>
          </a:xfrm>
        </p:grpSpPr>
        <p:sp>
          <p:nvSpPr>
            <p:cNvPr id="24" name="Up Arrow 23"/>
            <p:cNvSpPr/>
            <p:nvPr/>
          </p:nvSpPr>
          <p:spPr bwMode="auto">
            <a:xfrm rot="16200000">
              <a:off x="3295669" y="2024456"/>
              <a:ext cx="990574" cy="2019289"/>
            </a:xfrm>
            <a:prstGeom prst="upArrow">
              <a:avLst/>
            </a:prstGeom>
            <a:solidFill>
              <a:schemeClr val="accent2"/>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n-US" sz="1800" b="0" i="0" u="none" strike="noStrike" cap="none" normalizeH="0" baseline="0">
                <a:ln>
                  <a:noFill/>
                </a:ln>
                <a:solidFill>
                  <a:schemeClr val="tx1"/>
                </a:solidFill>
                <a:effectLst/>
                <a:latin typeface="Arial" pitchFamily="34" charset="0"/>
                <a:ea typeface="SimSun" pitchFamily="2" charset="-122"/>
              </a:endParaRPr>
            </a:p>
          </p:txBody>
        </p:sp>
        <p:sp>
          <p:nvSpPr>
            <p:cNvPr id="25" name="TextBox 24"/>
            <p:cNvSpPr txBox="1"/>
            <p:nvPr/>
          </p:nvSpPr>
          <p:spPr>
            <a:xfrm rot="99748">
              <a:off x="3091438" y="2796218"/>
              <a:ext cx="1689321" cy="461665"/>
            </a:xfrm>
            <a:prstGeom prst="rect">
              <a:avLst/>
            </a:prstGeom>
            <a:solidFill>
              <a:srgbClr val="EF7521"/>
            </a:solidFill>
          </p:spPr>
          <p:txBody>
            <a:bodyPr wrap="square" rtlCol="0">
              <a:spAutoFit/>
            </a:bodyPr>
            <a:lstStyle/>
            <a:p>
              <a:r>
                <a:rPr lang="en-US" sz="1200" dirty="0"/>
                <a:t>Test results/Units of measurement</a:t>
              </a:r>
            </a:p>
          </p:txBody>
        </p:sp>
      </p:grpSp>
      <p:sp>
        <p:nvSpPr>
          <p:cNvPr id="29" name="Right Arrow 28"/>
          <p:cNvSpPr/>
          <p:nvPr/>
        </p:nvSpPr>
        <p:spPr>
          <a:xfrm rot="2654576">
            <a:off x="312603" y="560309"/>
            <a:ext cx="1479535" cy="820202"/>
          </a:xfrm>
          <a:prstGeom prst="rightArrow">
            <a:avLst>
              <a:gd name="adj1" fmla="val 50000"/>
              <a:gd name="adj2" fmla="val 60710"/>
            </a:avLst>
          </a:prstGeom>
          <a:solidFill>
            <a:srgbClr val="EF75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Customer name/address </a:t>
            </a:r>
          </a:p>
        </p:txBody>
      </p:sp>
      <p:grpSp>
        <p:nvGrpSpPr>
          <p:cNvPr id="6" name="Group 5"/>
          <p:cNvGrpSpPr/>
          <p:nvPr/>
        </p:nvGrpSpPr>
        <p:grpSpPr>
          <a:xfrm rot="1408190">
            <a:off x="1525955" y="1771590"/>
            <a:ext cx="2034725" cy="1030826"/>
            <a:chOff x="1253228" y="2432685"/>
            <a:chExt cx="2034725" cy="1030826"/>
          </a:xfrm>
        </p:grpSpPr>
        <p:sp>
          <p:nvSpPr>
            <p:cNvPr id="7" name="Up Arrow 6"/>
            <p:cNvSpPr/>
            <p:nvPr/>
          </p:nvSpPr>
          <p:spPr bwMode="auto">
            <a:xfrm rot="14070788">
              <a:off x="1755178" y="1930735"/>
              <a:ext cx="1030826" cy="2034725"/>
            </a:xfrm>
            <a:prstGeom prst="upArrow">
              <a:avLst/>
            </a:prstGeom>
            <a:solidFill>
              <a:srgbClr val="EF752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n-US" sz="1800" b="0" i="0" u="none" strike="noStrike" cap="none" normalizeH="0" baseline="0">
                <a:ln>
                  <a:noFill/>
                </a:ln>
                <a:solidFill>
                  <a:schemeClr val="tx1"/>
                </a:solidFill>
                <a:effectLst/>
                <a:latin typeface="Arial" pitchFamily="34" charset="0"/>
                <a:ea typeface="SimSun" pitchFamily="2" charset="-122"/>
              </a:endParaRPr>
            </a:p>
          </p:txBody>
        </p:sp>
        <p:sp>
          <p:nvSpPr>
            <p:cNvPr id="8" name="TextBox 7"/>
            <p:cNvSpPr txBox="1"/>
            <p:nvPr/>
          </p:nvSpPr>
          <p:spPr>
            <a:xfrm rot="19476485">
              <a:off x="1665464" y="2586915"/>
              <a:ext cx="1589794" cy="492443"/>
            </a:xfrm>
            <a:prstGeom prst="rect">
              <a:avLst/>
            </a:prstGeom>
            <a:solidFill>
              <a:srgbClr val="EF7521"/>
            </a:solidFill>
            <a:ln>
              <a:noFill/>
            </a:ln>
          </p:spPr>
          <p:txBody>
            <a:bodyPr wrap="square" rtlCol="0">
              <a:spAutoFit/>
            </a:bodyPr>
            <a:lstStyle/>
            <a:p>
              <a:r>
                <a:rPr lang="en-US" sz="1300" dirty="0"/>
                <a:t>Unique identifier</a:t>
              </a:r>
            </a:p>
            <a:p>
              <a:pPr algn="ctr"/>
              <a:r>
                <a:rPr lang="en-US" sz="1300" dirty="0"/>
                <a:t> of test report</a:t>
              </a:r>
            </a:p>
          </p:txBody>
        </p:sp>
      </p:grpSp>
      <p:sp>
        <p:nvSpPr>
          <p:cNvPr id="2" name="TextBox 1"/>
          <p:cNvSpPr txBox="1"/>
          <p:nvPr/>
        </p:nvSpPr>
        <p:spPr>
          <a:xfrm>
            <a:off x="508942" y="2750044"/>
            <a:ext cx="907539" cy="276999"/>
          </a:xfrm>
          <a:prstGeom prst="rect">
            <a:avLst/>
          </a:prstGeom>
          <a:solidFill>
            <a:schemeClr val="bg1"/>
          </a:solidFill>
        </p:spPr>
        <p:txBody>
          <a:bodyPr wrap="square" rtlCol="0">
            <a:spAutoFit/>
          </a:bodyPr>
          <a:lstStyle/>
          <a:p>
            <a:r>
              <a:rPr lang="en-US" sz="1200" dirty="0"/>
              <a:t>456</a:t>
            </a:r>
            <a:endParaRPr lang="en-US" sz="3600" dirty="0"/>
          </a:p>
        </p:txBody>
      </p:sp>
      <p:sp>
        <p:nvSpPr>
          <p:cNvPr id="26" name="TextBox 25"/>
          <p:cNvSpPr txBox="1"/>
          <p:nvPr/>
        </p:nvSpPr>
        <p:spPr>
          <a:xfrm>
            <a:off x="5922452" y="2741711"/>
            <a:ext cx="1542805" cy="276999"/>
          </a:xfrm>
          <a:prstGeom prst="rect">
            <a:avLst/>
          </a:prstGeom>
          <a:solidFill>
            <a:schemeClr val="bg1"/>
          </a:solidFill>
        </p:spPr>
        <p:txBody>
          <a:bodyPr wrap="square" rtlCol="0">
            <a:spAutoFit/>
          </a:bodyPr>
          <a:lstStyle/>
          <a:p>
            <a:r>
              <a:rPr lang="en-US" sz="1200" dirty="0"/>
              <a:t>ACE Rabbit Feed</a:t>
            </a:r>
            <a:endParaRPr lang="en-US" sz="3600" dirty="0"/>
          </a:p>
        </p:txBody>
      </p:sp>
      <p:sp>
        <p:nvSpPr>
          <p:cNvPr id="28" name="TextBox 27"/>
          <p:cNvSpPr txBox="1"/>
          <p:nvPr/>
        </p:nvSpPr>
        <p:spPr>
          <a:xfrm>
            <a:off x="2367526" y="2793049"/>
            <a:ext cx="907539" cy="276999"/>
          </a:xfrm>
          <a:prstGeom prst="rect">
            <a:avLst/>
          </a:prstGeom>
          <a:solidFill>
            <a:schemeClr val="bg1"/>
          </a:solidFill>
        </p:spPr>
        <p:txBody>
          <a:bodyPr wrap="square" rtlCol="0">
            <a:spAutoFit/>
          </a:bodyPr>
          <a:lstStyle/>
          <a:p>
            <a:r>
              <a:rPr lang="en-US" sz="1200" dirty="0"/>
              <a:t>D. Martyn</a:t>
            </a:r>
            <a:endParaRPr lang="en-US" sz="3600" dirty="0"/>
          </a:p>
        </p:txBody>
      </p:sp>
      <p:grpSp>
        <p:nvGrpSpPr>
          <p:cNvPr id="9" name="Group 8"/>
          <p:cNvGrpSpPr/>
          <p:nvPr/>
        </p:nvGrpSpPr>
        <p:grpSpPr>
          <a:xfrm rot="8000905">
            <a:off x="2324265" y="2678955"/>
            <a:ext cx="1828752" cy="990574"/>
            <a:chOff x="3618544" y="2510901"/>
            <a:chExt cx="1828752" cy="990574"/>
          </a:xfrm>
        </p:grpSpPr>
        <p:sp>
          <p:nvSpPr>
            <p:cNvPr id="10" name="Up Arrow 9"/>
            <p:cNvSpPr/>
            <p:nvPr/>
          </p:nvSpPr>
          <p:spPr bwMode="auto">
            <a:xfrm rot="16200000">
              <a:off x="4037633" y="2091812"/>
              <a:ext cx="990574" cy="1828752"/>
            </a:xfrm>
            <a:prstGeom prst="upArrow">
              <a:avLst/>
            </a:prstGeom>
            <a:solidFill>
              <a:schemeClr val="accent2"/>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n-US" sz="1800" b="0" i="0" u="none" strike="noStrike" cap="none" normalizeH="0" baseline="0">
                <a:ln>
                  <a:noFill/>
                </a:ln>
                <a:solidFill>
                  <a:schemeClr val="tx1"/>
                </a:solidFill>
                <a:effectLst/>
                <a:latin typeface="Arial" pitchFamily="34" charset="0"/>
                <a:ea typeface="SimSun" pitchFamily="2" charset="-122"/>
              </a:endParaRPr>
            </a:p>
          </p:txBody>
        </p:sp>
        <p:sp>
          <p:nvSpPr>
            <p:cNvPr id="11" name="TextBox 10"/>
            <p:cNvSpPr txBox="1"/>
            <p:nvPr/>
          </p:nvSpPr>
          <p:spPr>
            <a:xfrm rot="10800000">
              <a:off x="4075699" y="2836910"/>
              <a:ext cx="1286462" cy="338554"/>
            </a:xfrm>
            <a:prstGeom prst="rect">
              <a:avLst/>
            </a:prstGeom>
            <a:solidFill>
              <a:srgbClr val="EF7521"/>
            </a:solidFill>
          </p:spPr>
          <p:txBody>
            <a:bodyPr wrap="square" rtlCol="0">
              <a:spAutoFit/>
            </a:bodyPr>
            <a:lstStyle/>
            <a:p>
              <a:r>
                <a:rPr lang="en-US" sz="1600" dirty="0"/>
                <a:t>Report Title</a:t>
              </a:r>
              <a:endParaRPr lang="en-US" sz="1600" dirty="0">
                <a:solidFill>
                  <a:schemeClr val="bg1"/>
                </a:solidFill>
              </a:endParaRPr>
            </a:p>
          </p:txBody>
        </p:sp>
      </p:grpSp>
      <p:sp>
        <p:nvSpPr>
          <p:cNvPr id="30" name="TextBox 29"/>
          <p:cNvSpPr txBox="1"/>
          <p:nvPr/>
        </p:nvSpPr>
        <p:spPr>
          <a:xfrm>
            <a:off x="7300866" y="2326444"/>
            <a:ext cx="907539" cy="276999"/>
          </a:xfrm>
          <a:prstGeom prst="rect">
            <a:avLst/>
          </a:prstGeom>
          <a:solidFill>
            <a:schemeClr val="bg1"/>
          </a:solidFill>
        </p:spPr>
        <p:txBody>
          <a:bodyPr wrap="square" rtlCol="0">
            <a:spAutoFit/>
          </a:bodyPr>
          <a:lstStyle/>
          <a:p>
            <a:r>
              <a:rPr lang="en-US" sz="1200" dirty="0"/>
              <a:t>16C01235</a:t>
            </a:r>
            <a:endParaRPr lang="en-US" sz="3600" dirty="0"/>
          </a:p>
        </p:txBody>
      </p:sp>
      <p:grpSp>
        <p:nvGrpSpPr>
          <p:cNvPr id="20" name="Group 19"/>
          <p:cNvGrpSpPr/>
          <p:nvPr/>
        </p:nvGrpSpPr>
        <p:grpSpPr>
          <a:xfrm rot="3855106">
            <a:off x="7287712" y="2854144"/>
            <a:ext cx="1717399" cy="990574"/>
            <a:chOff x="2781311" y="2538814"/>
            <a:chExt cx="2019289" cy="990574"/>
          </a:xfrm>
        </p:grpSpPr>
        <p:sp>
          <p:nvSpPr>
            <p:cNvPr id="21" name="Up Arrow 20"/>
            <p:cNvSpPr/>
            <p:nvPr/>
          </p:nvSpPr>
          <p:spPr bwMode="auto">
            <a:xfrm rot="16200000">
              <a:off x="3295669" y="2024456"/>
              <a:ext cx="990574" cy="2019289"/>
            </a:xfrm>
            <a:prstGeom prst="upArrow">
              <a:avLst/>
            </a:prstGeom>
            <a:solidFill>
              <a:schemeClr val="accent2"/>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n-US" sz="1800" b="0" i="0" u="none" strike="noStrike" cap="none" normalizeH="0" baseline="0">
                <a:ln>
                  <a:noFill/>
                </a:ln>
                <a:solidFill>
                  <a:schemeClr val="tx1"/>
                </a:solidFill>
                <a:effectLst/>
                <a:latin typeface="Arial" pitchFamily="34" charset="0"/>
                <a:ea typeface="SimSun" pitchFamily="2" charset="-122"/>
              </a:endParaRPr>
            </a:p>
          </p:txBody>
        </p:sp>
        <p:sp>
          <p:nvSpPr>
            <p:cNvPr id="22" name="TextBox 21"/>
            <p:cNvSpPr txBox="1"/>
            <p:nvPr/>
          </p:nvSpPr>
          <p:spPr>
            <a:xfrm>
              <a:off x="3320220" y="2803267"/>
              <a:ext cx="1357276" cy="461665"/>
            </a:xfrm>
            <a:prstGeom prst="rect">
              <a:avLst/>
            </a:prstGeom>
            <a:solidFill>
              <a:srgbClr val="EF7521"/>
            </a:solidFill>
          </p:spPr>
          <p:txBody>
            <a:bodyPr wrap="square" rtlCol="0">
              <a:spAutoFit/>
            </a:bodyPr>
            <a:lstStyle/>
            <a:p>
              <a:r>
                <a:rPr lang="en-US" sz="1200" dirty="0"/>
                <a:t>Unambiguous Identification</a:t>
              </a:r>
            </a:p>
          </p:txBody>
        </p:sp>
      </p:grpSp>
    </p:spTree>
    <p:extLst>
      <p:ext uri="{BB962C8B-B14F-4D97-AF65-F5344CB8AC3E}">
        <p14:creationId xmlns:p14="http://schemas.microsoft.com/office/powerpoint/2010/main" val="561975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304800"/>
            <a:ext cx="8229600" cy="710451"/>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0">
                <a:solidFill>
                  <a:srgbClr val="000000"/>
                </a:solidFill>
                <a:miter lim="800000"/>
                <a:headEnd/>
                <a:tailEnd/>
              </a14:hiddenLine>
            </a:ext>
          </a:extLst>
        </p:spPr>
        <p:txBody>
          <a:bodyPr vert="horz" wrap="square" lIns="90170" tIns="46990" rIns="90170" bIns="46990" numCol="1" anchor="t" anchorCtr="0" compatLnSpc="1">
            <a:prstTxWarp prst="textNoShape">
              <a:avLst/>
            </a:prstTxWarp>
          </a:bodyPr>
          <a:lstStyle/>
          <a:p>
            <a:r>
              <a:rPr lang="en-US" altLang="en-US" dirty="0"/>
              <a:t>Reporting Requirements</a:t>
            </a:r>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70063"/>
            <a:ext cx="9144000" cy="1030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7" name="Group 6"/>
          <p:cNvGrpSpPr/>
          <p:nvPr/>
        </p:nvGrpSpPr>
        <p:grpSpPr>
          <a:xfrm rot="2651550">
            <a:off x="544891" y="2911721"/>
            <a:ext cx="1943089" cy="1071690"/>
            <a:chOff x="2781310" y="2538814"/>
            <a:chExt cx="1943089" cy="990574"/>
          </a:xfrm>
        </p:grpSpPr>
        <p:sp>
          <p:nvSpPr>
            <p:cNvPr id="8" name="Up Arrow 7"/>
            <p:cNvSpPr/>
            <p:nvPr/>
          </p:nvSpPr>
          <p:spPr bwMode="auto">
            <a:xfrm rot="16200000">
              <a:off x="3257568" y="2062556"/>
              <a:ext cx="990574" cy="1943089"/>
            </a:xfrm>
            <a:prstGeom prst="upArrow">
              <a:avLst/>
            </a:prstGeom>
            <a:solidFill>
              <a:schemeClr val="accent2"/>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n-US" sz="1800" b="0" i="0" u="none" strike="noStrike" cap="none" normalizeH="0" baseline="0">
                <a:ln>
                  <a:noFill/>
                </a:ln>
                <a:solidFill>
                  <a:schemeClr val="tx1"/>
                </a:solidFill>
                <a:effectLst/>
                <a:latin typeface="Arial" pitchFamily="34" charset="0"/>
                <a:ea typeface="SimSun" pitchFamily="2" charset="-122"/>
              </a:endParaRPr>
            </a:p>
          </p:txBody>
        </p:sp>
        <p:sp>
          <p:nvSpPr>
            <p:cNvPr id="9" name="TextBox 8"/>
            <p:cNvSpPr txBox="1"/>
            <p:nvPr/>
          </p:nvSpPr>
          <p:spPr>
            <a:xfrm>
              <a:off x="2971799" y="2891857"/>
              <a:ext cx="1752600" cy="284481"/>
            </a:xfrm>
            <a:prstGeom prst="rect">
              <a:avLst/>
            </a:prstGeom>
            <a:solidFill>
              <a:srgbClr val="EF7521"/>
            </a:solidFill>
          </p:spPr>
          <p:txBody>
            <a:bodyPr wrap="square" rtlCol="0">
              <a:spAutoFit/>
            </a:bodyPr>
            <a:lstStyle/>
            <a:p>
              <a:r>
                <a:rPr lang="en-US" sz="1400" dirty="0"/>
                <a:t>Page </a:t>
              </a:r>
              <a:r>
                <a:rPr lang="en-US" sz="1400" dirty="0" err="1"/>
                <a:t>Identificaton</a:t>
              </a:r>
              <a:endParaRPr lang="en-US" sz="1400" dirty="0"/>
            </a:p>
          </p:txBody>
        </p:sp>
      </p:grpSp>
      <p:grpSp>
        <p:nvGrpSpPr>
          <p:cNvPr id="10" name="Group 9"/>
          <p:cNvGrpSpPr/>
          <p:nvPr/>
        </p:nvGrpSpPr>
        <p:grpSpPr>
          <a:xfrm rot="2651550">
            <a:off x="6140756" y="2911723"/>
            <a:ext cx="1943089" cy="1071690"/>
            <a:chOff x="2781310" y="2538814"/>
            <a:chExt cx="1943089" cy="990574"/>
          </a:xfrm>
        </p:grpSpPr>
        <p:sp>
          <p:nvSpPr>
            <p:cNvPr id="11" name="Up Arrow 10"/>
            <p:cNvSpPr/>
            <p:nvPr/>
          </p:nvSpPr>
          <p:spPr bwMode="auto">
            <a:xfrm rot="16200000">
              <a:off x="3257568" y="2062556"/>
              <a:ext cx="990574" cy="1943089"/>
            </a:xfrm>
            <a:prstGeom prst="upArrow">
              <a:avLst/>
            </a:prstGeom>
            <a:solidFill>
              <a:schemeClr val="accent2"/>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n-US" sz="1800" b="0" i="0" u="none" strike="noStrike" cap="none" normalizeH="0" baseline="0">
                <a:ln>
                  <a:noFill/>
                </a:ln>
                <a:solidFill>
                  <a:schemeClr val="tx1"/>
                </a:solidFill>
                <a:effectLst/>
                <a:latin typeface="Arial" pitchFamily="34" charset="0"/>
                <a:ea typeface="SimSun" pitchFamily="2" charset="-122"/>
              </a:endParaRPr>
            </a:p>
          </p:txBody>
        </p:sp>
        <p:sp>
          <p:nvSpPr>
            <p:cNvPr id="12" name="TextBox 11"/>
            <p:cNvSpPr txBox="1"/>
            <p:nvPr/>
          </p:nvSpPr>
          <p:spPr>
            <a:xfrm>
              <a:off x="3267384" y="2800615"/>
              <a:ext cx="1252588" cy="483618"/>
            </a:xfrm>
            <a:prstGeom prst="rect">
              <a:avLst/>
            </a:prstGeom>
            <a:solidFill>
              <a:srgbClr val="EF7521"/>
            </a:solidFill>
          </p:spPr>
          <p:txBody>
            <a:bodyPr wrap="square" rtlCol="0">
              <a:spAutoFit/>
            </a:bodyPr>
            <a:lstStyle/>
            <a:p>
              <a:r>
                <a:rPr lang="en-US" sz="1400" dirty="0"/>
                <a:t>Authorizing Signature</a:t>
              </a:r>
            </a:p>
          </p:txBody>
        </p:sp>
      </p:grpSp>
    </p:spTree>
    <p:extLst>
      <p:ext uri="{BB962C8B-B14F-4D97-AF65-F5344CB8AC3E}">
        <p14:creationId xmlns:p14="http://schemas.microsoft.com/office/powerpoint/2010/main" val="3657329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noChangeArrowheads="1"/>
          </p:cNvSpPr>
          <p:nvPr>
            <p:ph type="title" idx="4294967295"/>
          </p:nvPr>
        </p:nvSpPr>
        <p:spPr bwMode="auto">
          <a:xfrm>
            <a:off x="457200" y="274638"/>
            <a:ext cx="8229600" cy="11430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5.10.2 – Minimum Reporting</a:t>
            </a:r>
          </a:p>
        </p:txBody>
      </p:sp>
      <p:sp>
        <p:nvSpPr>
          <p:cNvPr id="9219" name="Content Placeholder 2"/>
          <p:cNvSpPr>
            <a:spLocks noGrp="1" noChangeArrowheads="1"/>
          </p:cNvSpPr>
          <p:nvPr>
            <p:ph idx="4294967295"/>
          </p:nvPr>
        </p:nvSpPr>
        <p:spPr bwMode="auto">
          <a:xfrm>
            <a:off x="304800" y="990600"/>
            <a:ext cx="8229600" cy="477053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altLang="en-US" sz="2800" dirty="0"/>
              <a:t>e) Methods require identification.</a:t>
            </a:r>
          </a:p>
          <a:p>
            <a:pPr marL="0" indent="0">
              <a:buNone/>
            </a:pPr>
            <a:r>
              <a:rPr lang="en-US" altLang="en-US" sz="2800" dirty="0"/>
              <a:t>f)  Descriptions of items can be a simple </a:t>
            </a:r>
          </a:p>
          <a:p>
            <a:pPr lvl="1"/>
            <a:r>
              <a:rPr lang="en-US" altLang="en-US" sz="2400" dirty="0"/>
              <a:t>“acceptable” condition unless required to go into</a:t>
            </a:r>
            <a:br>
              <a:rPr lang="en-US" altLang="en-US" sz="2400" dirty="0"/>
            </a:br>
            <a:r>
              <a:rPr lang="en-US" altLang="en-US" sz="2400" dirty="0"/>
              <a:t> detail per 5.10.5, Opinions and Interpretations.</a:t>
            </a:r>
          </a:p>
          <a:p>
            <a:pPr marL="403225" indent="-403225">
              <a:buNone/>
            </a:pPr>
            <a:r>
              <a:rPr lang="en-US" altLang="en-US" sz="2800" dirty="0"/>
              <a:t>j)  Electronic / mechanized signatures are acceptable if protected from unauthorized use and is identifiable.  The signature must be traceable!  </a:t>
            </a:r>
          </a:p>
          <a:p>
            <a:pPr lvl="1"/>
            <a:r>
              <a:rPr lang="en-US" altLang="en-US" sz="2400" dirty="0"/>
              <a:t>There is no specified format.</a:t>
            </a:r>
          </a:p>
          <a:p>
            <a:endParaRPr lang="en-US" altLang="en-US" dirty="0"/>
          </a:p>
        </p:txBody>
      </p:sp>
      <p:pic>
        <p:nvPicPr>
          <p:cNvPr id="2050" name="Picture 2" descr="http://www.clipartbest.com/cliparts/dT6/Myj/dT6MyjEEc.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8266" y="4191000"/>
            <a:ext cx="1905000" cy="20177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8222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noChangeArrowheads="1"/>
          </p:cNvSpPr>
          <p:nvPr>
            <p:ph type="title" idx="4294967295"/>
          </p:nvPr>
        </p:nvSpPr>
        <p:spPr bwMode="auto">
          <a:xfrm>
            <a:off x="457200" y="274638"/>
            <a:ext cx="8229600" cy="11430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5.10.2 – Minimum Reporting</a:t>
            </a:r>
          </a:p>
        </p:txBody>
      </p:sp>
      <p:sp>
        <p:nvSpPr>
          <p:cNvPr id="8195" name="Content Placeholder 2"/>
          <p:cNvSpPr>
            <a:spLocks noGrp="1" noChangeArrowheads="1"/>
          </p:cNvSpPr>
          <p:nvPr>
            <p:ph idx="4294967295"/>
          </p:nvPr>
        </p:nvSpPr>
        <p:spPr bwMode="auto">
          <a:xfrm>
            <a:off x="235131" y="1022728"/>
            <a:ext cx="8229600" cy="156966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altLang="en-US" dirty="0"/>
              <a:t>k) Where relevant, a statement to the effect that the results relate only to the items tested or calibrated.</a:t>
            </a:r>
          </a:p>
        </p:txBody>
      </p:sp>
      <p:pic>
        <p:nvPicPr>
          <p:cNvPr id="819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592388"/>
            <a:ext cx="8458200" cy="4254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Right Arrow 1"/>
          <p:cNvSpPr/>
          <p:nvPr/>
        </p:nvSpPr>
        <p:spPr>
          <a:xfrm>
            <a:off x="914400" y="6248400"/>
            <a:ext cx="978408" cy="484632"/>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814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noChangeArrowheads="1"/>
          </p:cNvSpPr>
          <p:nvPr>
            <p:ph type="title" idx="4294967295"/>
          </p:nvPr>
        </p:nvSpPr>
        <p:spPr bwMode="auto">
          <a:xfrm>
            <a:off x="457200" y="274638"/>
            <a:ext cx="8229600" cy="11430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5.10.3 – “where necessary”</a:t>
            </a:r>
          </a:p>
        </p:txBody>
      </p:sp>
      <p:sp>
        <p:nvSpPr>
          <p:cNvPr id="9219" name="Content Placeholder 2"/>
          <p:cNvSpPr>
            <a:spLocks noGrp="1" noChangeArrowheads="1"/>
          </p:cNvSpPr>
          <p:nvPr>
            <p:ph idx="4294967295"/>
          </p:nvPr>
        </p:nvSpPr>
        <p:spPr bwMode="auto">
          <a:xfrm>
            <a:off x="457200" y="870719"/>
            <a:ext cx="8991600" cy="446276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for the interpretation of test results</a:t>
            </a:r>
          </a:p>
          <a:p>
            <a:pPr lvl="1">
              <a:spcBef>
                <a:spcPts val="0"/>
              </a:spcBef>
            </a:pPr>
            <a:r>
              <a:rPr lang="en-US" altLang="en-US" dirty="0"/>
              <a:t>Deviations, additions or exclusions from test method</a:t>
            </a:r>
          </a:p>
          <a:p>
            <a:pPr lvl="1">
              <a:spcBef>
                <a:spcPts val="0"/>
              </a:spcBef>
            </a:pPr>
            <a:r>
              <a:rPr lang="en-US" altLang="en-US" dirty="0"/>
              <a:t>Information of specific test conditions (environmental conditions)</a:t>
            </a:r>
          </a:p>
          <a:p>
            <a:pPr lvl="1">
              <a:spcBef>
                <a:spcPts val="0"/>
              </a:spcBef>
            </a:pPr>
            <a:r>
              <a:rPr lang="en-US" altLang="en-US" dirty="0"/>
              <a:t>Statement on compliance/non-compliance with requirements and/or specifications</a:t>
            </a:r>
          </a:p>
          <a:p>
            <a:pPr lvl="1">
              <a:spcBef>
                <a:spcPts val="0"/>
              </a:spcBef>
            </a:pPr>
            <a:r>
              <a:rPr lang="en-US" altLang="en-US" dirty="0"/>
              <a:t>Statement on estimated uncertainty</a:t>
            </a:r>
          </a:p>
          <a:p>
            <a:pPr lvl="1">
              <a:spcBef>
                <a:spcPts val="0"/>
              </a:spcBef>
            </a:pPr>
            <a:r>
              <a:rPr lang="en-US" altLang="en-US" dirty="0"/>
              <a:t>Opinions and Interpretations</a:t>
            </a:r>
          </a:p>
          <a:p>
            <a:pPr lvl="1">
              <a:spcBef>
                <a:spcPts val="0"/>
              </a:spcBef>
            </a:pPr>
            <a:r>
              <a:rPr lang="en-US" altLang="en-US" dirty="0"/>
              <a:t>Program-specific requirements</a:t>
            </a:r>
            <a:endParaRPr lang="en-US" altLang="en-US" sz="3200" dirty="0"/>
          </a:p>
        </p:txBody>
      </p:sp>
      <p:pic>
        <p:nvPicPr>
          <p:cNvPr id="3076" name="Picture 4" descr="https://encrypted-tbn2.gstatic.com/images?q=tbn:ANd9GcSVCrFmXeWrRIjJkMVMFVRC-koHCrAQEnLZ0GQzBYsYs3v_PL3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7375" y="4648200"/>
            <a:ext cx="1749425" cy="1434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28845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noChangeArrowheads="1"/>
          </p:cNvSpPr>
          <p:nvPr>
            <p:ph type="title" idx="4294967295"/>
          </p:nvPr>
        </p:nvSpPr>
        <p:spPr bwMode="auto">
          <a:xfrm>
            <a:off x="152400" y="274638"/>
            <a:ext cx="8534400" cy="66172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5.10.3 – “where necessary” -sampling</a:t>
            </a:r>
          </a:p>
        </p:txBody>
      </p:sp>
      <p:sp>
        <p:nvSpPr>
          <p:cNvPr id="9219" name="Content Placeholder 2"/>
          <p:cNvSpPr>
            <a:spLocks noGrp="1" noChangeArrowheads="1"/>
          </p:cNvSpPr>
          <p:nvPr>
            <p:ph idx="4294967295"/>
          </p:nvPr>
        </p:nvSpPr>
        <p:spPr bwMode="auto">
          <a:xfrm>
            <a:off x="152400" y="936358"/>
            <a:ext cx="8991600" cy="452431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for the interpretation of test results for reports containing results of sampling</a:t>
            </a:r>
          </a:p>
          <a:p>
            <a:pPr lvl="1">
              <a:spcBef>
                <a:spcPts val="0"/>
              </a:spcBef>
            </a:pPr>
            <a:r>
              <a:rPr lang="en-US" altLang="en-US" dirty="0"/>
              <a:t>Date of sampling</a:t>
            </a:r>
          </a:p>
          <a:p>
            <a:pPr lvl="1">
              <a:spcBef>
                <a:spcPts val="0"/>
              </a:spcBef>
            </a:pPr>
            <a:r>
              <a:rPr lang="en-US" altLang="en-US" dirty="0"/>
              <a:t>Unambiguous identification</a:t>
            </a:r>
          </a:p>
          <a:p>
            <a:pPr lvl="1">
              <a:spcBef>
                <a:spcPts val="0"/>
              </a:spcBef>
            </a:pPr>
            <a:r>
              <a:rPr lang="en-US" altLang="en-US" dirty="0"/>
              <a:t>Location of sampling</a:t>
            </a:r>
          </a:p>
          <a:p>
            <a:pPr lvl="1">
              <a:spcBef>
                <a:spcPts val="0"/>
              </a:spcBef>
            </a:pPr>
            <a:r>
              <a:rPr lang="en-US" altLang="en-US" dirty="0"/>
              <a:t>Reference to sampling plan</a:t>
            </a:r>
          </a:p>
          <a:p>
            <a:pPr lvl="1">
              <a:spcBef>
                <a:spcPts val="0"/>
              </a:spcBef>
            </a:pPr>
            <a:r>
              <a:rPr lang="en-US" altLang="en-US" dirty="0"/>
              <a:t>Environmental conditions that may effect interpretation</a:t>
            </a:r>
          </a:p>
          <a:p>
            <a:pPr lvl="1">
              <a:spcBef>
                <a:spcPts val="0"/>
              </a:spcBef>
            </a:pPr>
            <a:r>
              <a:rPr lang="en-US" altLang="en-US" dirty="0"/>
              <a:t>Sampling method and/or deviations/additions or exclusions</a:t>
            </a:r>
          </a:p>
        </p:txBody>
      </p:sp>
      <p:pic>
        <p:nvPicPr>
          <p:cNvPr id="4098" name="Picture 2" descr="http://images.clipartpanda.com/report-clipart-report-clipart-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2233296"/>
            <a:ext cx="1292225" cy="1292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7881535"/>
      </p:ext>
    </p:extLst>
  </p:cSld>
  <p:clrMapOvr>
    <a:masterClrMapping/>
  </p:clrMapOvr>
</p:sld>
</file>

<file path=ppt/theme/theme1.xml><?xml version="1.0" encoding="utf-8"?>
<a:theme xmlns:a="http://schemas.openxmlformats.org/drawingml/2006/main" name="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8A0E0DAA-FCE9-4396-9885-668F1ECBE4D5}"/>
    </a:ext>
  </a:extLst>
</a:theme>
</file>

<file path=ppt/theme/theme2.xml><?xml version="1.0" encoding="utf-8"?>
<a:theme xmlns:a="http://schemas.openxmlformats.org/drawingml/2006/main" name="1_Office Theme">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B542C3A0-12DD-45C9-A0DB-E862C8E00C8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3.xml><?xml version="1.0" encoding="utf-8"?>
<EsriMapsInfo xmlns="ESRI.ArcGIS.Mapping.OfficeIntegration.PowerPointInfo">
  <Version>Version1</Version>
  <RequiresSignIn>False</RequiresSignIn>
</EsriMapsInfo>
</file>

<file path=customXml/item14.xml><?xml version="1.0" encoding="utf-8"?>
<?mso-contentType ?>
<FormTemplates xmlns="http://schemas.microsoft.com/sharepoint/v3/contenttype/forms">
  <Display>DocumentLibraryForm</Display>
  <Edit>DocumentLibraryForm</Edit>
  <New>DocumentLibraryForm</New>
</FormTemplates>
</file>

<file path=customXml/item15.xml><?xml version="1.0" encoding="utf-8"?>
<EsriMapsInfo xmlns="ESRI.ArcGIS.Mapping.OfficeIntegration.PowerPointInfo">
  <Version>Version1</Version>
  <RequiresSignIn>False</RequiresSignIn>
</EsriMapsInfo>
</file>

<file path=customXml/item16.xml><?xml version="1.0" encoding="utf-8"?>
<EsriMapsInfo xmlns="ESRI.ArcGIS.Mapping.OfficeIntegration.PowerPointInfo">
  <Version>Version1</Version>
  <RequiresSignIn>False</RequiresSignIn>
</EsriMapsInfo>
</file>

<file path=customXml/item17.xml><?xml version="1.0" encoding="utf-8"?>
<EsriMapsInfo xmlns="ESRI.ArcGIS.Mapping.OfficeIntegration.PowerPointInfo">
  <Version>Version1</Version>
  <RequiresSignIn>False</RequiresSignIn>
</EsriMapsInfo>
</file>

<file path=customXml/item18.xml><?xml version="1.0" encoding="utf-8"?>
<EsriMapsInfo xmlns="ESRI.ArcGIS.Mapping.OfficeIntegration.PowerPointInfo">
  <Version>Version1</Version>
  <RequiresSignIn>False</RequiresSignIn>
</EsriMapsInfo>
</file>

<file path=customXml/item19.xml><?xml version="1.0" encoding="utf-8"?>
<ct:contentTypeSchema xmlns:ct="http://schemas.microsoft.com/office/2006/metadata/contentType" xmlns:ma="http://schemas.microsoft.com/office/2006/metadata/properties/metaAttributes" ct:_="" ma:_="" ma:contentTypeName="Document" ma:contentTypeID="0x010100F7BC6C7B60FF484DB3B80FE9E5C87508" ma:contentTypeVersion="2" ma:contentTypeDescription="Create a new document." ma:contentTypeScope="" ma:versionID="454abd631f34276ea95cfe9163469086">
  <xsd:schema xmlns:xsd="http://www.w3.org/2001/XMLSchema" xmlns:xs="http://www.w3.org/2001/XMLSchema" xmlns:p="http://schemas.microsoft.com/office/2006/metadata/properties" xmlns:ns2="5af08be3-da31-4ed0-bd15-c2f68cc29029" xmlns:ns3="fa1fb52d-8fe2-4f49-9882-b9b989e07643" targetNamespace="http://schemas.microsoft.com/office/2006/metadata/properties" ma:root="true" ma:fieldsID="59c33e8876c22e7b2911b317d07d6af5" ns2:_="" ns3:_="">
    <xsd:import namespace="5af08be3-da31-4ed0-bd15-c2f68cc29029"/>
    <xsd:import namespace="fa1fb52d-8fe2-4f49-9882-b9b989e07643"/>
    <xsd:element name="properties">
      <xsd:complexType>
        <xsd:sequence>
          <xsd:element name="documentManagement">
            <xsd:complexType>
              <xsd:all>
                <xsd:element ref="ns2:Description" minOccurs="0"/>
                <xsd:element ref="ns2:_dlc_DocId" minOccurs="0"/>
                <xsd:element ref="ns2:_dlc_DocIdUrl" minOccurs="0"/>
                <xsd:element ref="ns2:_dlc_DocIdPersistId" minOccurs="0"/>
                <xsd:element ref="ns3:Module"/>
                <xsd:element ref="ns3:Fina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f08be3-da31-4ed0-bd15-c2f68cc29029" elementFormDefault="qualified">
    <xsd:import namespace="http://schemas.microsoft.com/office/2006/documentManagement/types"/>
    <xsd:import namespace="http://schemas.microsoft.com/office/infopath/2007/PartnerControls"/>
    <xsd:element name="Description" ma:index="8" nillable="true" ma:displayName="Description" ma:internalName="Description">
      <xsd:simpleType>
        <xsd:restriction base="dms:Note">
          <xsd:maxLength value="255"/>
        </xsd:restriction>
      </xsd:simpleType>
    </xsd:element>
    <xsd:element name="_dlc_DocId" ma:index="9" nillable="true" ma:displayName="Document ID Value" ma:description="The value of the document ID assigned to this item." ma:internalName="_dlc_DocId" ma:readOnly="true">
      <xsd:simpleType>
        <xsd:restriction base="dms:Text"/>
      </xsd:simpleType>
    </xsd:element>
    <xsd:element name="_dlc_DocIdUrl" ma:index="1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1"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fa1fb52d-8fe2-4f49-9882-b9b989e07643" elementFormDefault="qualified">
    <xsd:import namespace="http://schemas.microsoft.com/office/2006/documentManagement/types"/>
    <xsd:import namespace="http://schemas.microsoft.com/office/infopath/2007/PartnerControls"/>
    <xsd:element name="Module" ma:index="12" ma:displayName="Module" ma:format="Dropdown" ma:internalName="Module">
      <xsd:simpleType>
        <xsd:union memberTypes="dms:Text">
          <xsd:simpleType>
            <xsd:restriction base="dms:Choice">
              <xsd:enumeration value="* Agendas"/>
              <xsd:enumeration value="* Meeting Summaries"/>
              <xsd:enumeration value="* Competencies documents"/>
              <xsd:enumeration value="* Quick Learning Module template"/>
              <xsd:enumeration value="* Volunteer chart"/>
              <xsd:enumeration value="00. FDA Webinars"/>
              <xsd:enumeration value="01. Welcome to ISO17025"/>
              <xsd:enumeration value="02. Quality Policies, Customers Service &amp; complaints"/>
              <xsd:enumeration value="03. Personnel, Ethics, Cont Improvement"/>
              <xsd:enumeration value="04. Records Control, Data, Data integrity"/>
              <xsd:enumeration value="05. Traceability"/>
              <xsd:enumeration value="06. Sampling: Measurement of Uncertainty"/>
              <xsd:enumeration value="07. Sample Handling"/>
              <xsd:enumeration value="08. Proficiency testing"/>
              <xsd:enumeration value="09. Equipment and Calibration"/>
              <xsd:enumeration value="10. Test methods, validation, verification"/>
              <xsd:enumeration value="11. Document Control"/>
              <xsd:enumeration value="12. Controls and control charting"/>
              <xsd:enumeration value="13. Control of Nonconforming work ; Internal audits"/>
              <xsd:enumeration value="14. Corrective &amp; Preventive Actions; Root Cause Analysis"/>
              <xsd:enumeration value="15. Data Review &amp; Reporting"/>
              <xsd:enumeration value="16. Purchasing"/>
              <xsd:enumeration value="17, ALACC"/>
              <xsd:enumeration value="18, AAFCO"/>
              <xsd:enumeration value="19. AFDO"/>
              <xsd:enumeration value="20. Accrediting Bodies"/>
            </xsd:restriction>
          </xsd:simpleType>
        </xsd:union>
      </xsd:simpleType>
    </xsd:element>
    <xsd:element name="Final" ma:index="13" nillable="true" ma:displayName="Status" ma:format="Dropdown" ma:internalName="Final">
      <xsd:simpleType>
        <xsd:restriction base="dms:Choice">
          <xsd:enumeration value="Ready for Production"/>
          <xsd:enumeration value="In Development"/>
          <xsd:enumeration value="In Review"/>
          <xsd:enumeration value="Posted to Web"/>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EsriMapsInfo xmlns="ESRI.ArcGIS.Mapping.OfficeIntegration.PowerPointInfo">
  <Version>Version1</Version>
  <RequiresSignIn>False</RequiresSignIn>
</EsriMapsInfo>
</file>

<file path=customXml/item20.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1.xml><?xml version="1.0" encoding="utf-8"?>
<EsriMapsInfo xmlns="ESRI.ArcGIS.Mapping.OfficeIntegration.PowerPointInfo">
  <Version>Version1</Version>
  <RequiresSignIn>False</RequiresSignIn>
</EsriMapsInfo>
</file>

<file path=customXml/item22.xml><?xml version="1.0" encoding="utf-8"?>
<EsriMapsInfo xmlns="ESRI.ArcGIS.Mapping.OfficeIntegration.PowerPointInfo">
  <Version>Version1</Version>
  <RequiresSignIn>False</RequiresSignIn>
</EsriMapsInfo>
</file>

<file path=customXml/item23.xml><?xml version="1.0" encoding="utf-8"?>
<EsriMapsInfo xmlns="ESRI.ArcGIS.Mapping.OfficeIntegration.PowerPointInfo">
  <Version>Version1</Version>
  <RequiresSignIn>False</RequiresSignIn>
</EsriMapsInfo>
</file>

<file path=customXml/item24.xml><?xml version="1.0" encoding="utf-8"?>
<EsriMapsInfo xmlns="ESRI.ArcGIS.Mapping.OfficeIntegration.PowerPointInfo">
  <Version>Version1</Version>
  <RequiresSignIn>False</RequiresSignIn>
</EsriMapsInfo>
</file>

<file path=customXml/item25.xml><?xml version="1.0" encoding="utf-8"?>
<EsriMapsInfo xmlns="ESRI.ArcGIS.Mapping.OfficeIntegration.PowerPointInfo">
  <Version>Version1</Version>
  <RequiresSignIn>False</RequiresSignIn>
</EsriMapsInfo>
</file>

<file path=customXml/item26.xml><?xml version="1.0" encoding="utf-8"?>
<EsriMapsInfo xmlns="ESRI.ArcGIS.Mapping.OfficeIntegration.PowerPointInfo">
  <Version>Version1</Version>
  <RequiresSignIn>False</RequiresSignIn>
</EsriMapsInfo>
</file>

<file path=customXml/item27.xml><?xml version="1.0" encoding="utf-8"?>
<EsriMapsInfo xmlns="ESRI.ArcGIS.Mapping.OfficeIntegration.PowerPointInfo">
  <Version>Version1</Version>
  <RequiresSignIn>False</RequiresSignIn>
</EsriMapsInfo>
</file>

<file path=customXml/item28.xml><?xml version="1.0" encoding="utf-8"?>
<EsriMapsInfo xmlns="ESRI.ArcGIS.Mapping.OfficeIntegration.PowerPointInfo">
  <Version>Version1</Version>
  <RequiresSignIn>False</RequiresSignIn>
</EsriMapsInfo>
</file>

<file path=customXml/item29.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30.xml><?xml version="1.0" encoding="utf-8"?>
<EsriMapsInfo xmlns="ESRI.ArcGIS.Mapping.OfficeIntegration.PowerPointInfo">
  <Version>Version1</Version>
  <RequiresSignIn>False</RequiresSignIn>
</EsriMapsInfo>
</file>

<file path=customXml/item31.xml><?xml version="1.0" encoding="utf-8"?>
<EsriMapsInfo xmlns="ESRI.ArcGIS.Mapping.OfficeIntegration.PowerPointInfo">
  <Version>Version1</Version>
  <RequiresSignIn>False</RequiresSignIn>
</EsriMapsInfo>
</file>

<file path=customXml/item32.xml><?xml version="1.0" encoding="utf-8"?>
<EsriMapsInfo xmlns="ESRI.ArcGIS.Mapping.OfficeIntegration.PowerPointInfo">
  <Version>Version1</Version>
  <RequiresSignIn>False</RequiresSignIn>
</EsriMapsInfo>
</file>

<file path=customXml/item33.xml><?xml version="1.0" encoding="utf-8"?>
<EsriMapsInfo xmlns="ESRI.ArcGIS.Mapping.OfficeIntegration.PowerPointInfo">
  <Version>Version1</Version>
  <RequiresSignIn>False</RequiresSignIn>
</EsriMapsInfo>
</file>

<file path=customXml/item34.xml><?xml version="1.0" encoding="utf-8"?>
<EsriMapsInfo xmlns="ESRI.ArcGIS.Mapping.OfficeIntegration.PowerPointInfo">
  <Version>Version1</Version>
  <RequiresSignIn>False</RequiresSignIn>
</EsriMapsInfo>
</file>

<file path=customXml/item35.xml><?xml version="1.0" encoding="utf-8"?>
<EsriMapsInfo xmlns="ESRI.ArcGIS.Mapping.OfficeIntegration.PowerPointInfo">
  <Version>Version1</Version>
  <RequiresSignIn>False</RequiresSignIn>
</EsriMapsInfo>
</file>

<file path=customXml/item36.xml><?xml version="1.0" encoding="utf-8"?>
<EsriMapsInfo xmlns="ESRI.ArcGIS.Mapping.OfficeIntegration.PowerPointInfo">
  <Version>Version1</Version>
  <RequiresSignIn>False</RequiresSignIn>
</EsriMapsInfo>
</file>

<file path=customXml/item37.xml><?xml version="1.0" encoding="utf-8"?>
<EsriMapsInfo xmlns="ESRI.ArcGIS.Mapping.OfficeIntegration.PowerPointInfo">
  <Version>Version1</Version>
  <RequiresSignIn>False</RequiresSignIn>
</EsriMapsInfo>
</file>

<file path=customXml/item38.xml><?xml version="1.0" encoding="utf-8"?>
<EsriMapsInfo xmlns="ESRI.ArcGIS.Mapping.OfficeIntegration.PowerPointInfo">
  <Version>Version1</Version>
  <RequiresSignIn>False</RequiresSignIn>
</EsriMapsInfo>
</file>

<file path=customXml/item39.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40.xml><?xml version="1.0" encoding="utf-8"?>
<EsriMapsInfo xmlns="ESRI.ArcGIS.Mapping.OfficeIntegration.PowerPointInfo">
  <Version>Version1</Version>
  <RequiresSignIn>False</RequiresSignIn>
</EsriMapsInfo>
</file>

<file path=customXml/item41.xml><?xml version="1.0" encoding="utf-8"?>
<EsriMapsInfo xmlns="ESRI.ArcGIS.Mapping.OfficeIntegration.PowerPointInfo">
  <Version>Version1</Version>
  <RequiresSignIn>False</RequiresSignIn>
</EsriMapsInfo>
</file>

<file path=customXml/item42.xml><?xml version="1.0" encoding="utf-8"?>
<EsriMapsInfo xmlns="ESRI.ArcGIS.Mapping.OfficeIntegration.PowerPointInfo">
  <Version>Version1</Version>
  <RequiresSignIn>False</RequiresSignIn>
</EsriMapsInfo>
</file>

<file path=customXml/item43.xml><?xml version="1.0" encoding="utf-8"?>
<EsriMapsInfo xmlns="ESRI.ArcGIS.Mapping.OfficeIntegration.PowerPointInfo">
  <Version>Version1</Version>
  <RequiresSignIn>False</RequiresSignIn>
</EsriMapsInfo>
</file>

<file path=customXml/item44.xml><?xml version="1.0" encoding="utf-8"?>
<EsriMapsInfo xmlns="ESRI.ArcGIS.Mapping.OfficeIntegration.PowerPointInfo">
  <Version>Version1</Version>
  <RequiresSignIn>False</RequiresSignIn>
</EsriMapsInfo>
</file>

<file path=customXml/item45.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6.xml><?xml version="1.0" encoding="utf-8"?>
<EsriMapsInfo xmlns="ESRI.ArcGIS.Mapping.OfficeIntegration.PowerPointInfo">
  <Version>Version1</Version>
  <RequiresSignIn>False</RequiresSignIn>
</EsriMapsInfo>
</file>

<file path=customXml/item47.xml><?xml version="1.0" encoding="utf-8"?>
<EsriMapsInfo xmlns="ESRI.ArcGIS.Mapping.OfficeIntegration.PowerPointInfo">
  <Version>Version1</Version>
  <RequiresSignIn>False</RequiresSignIn>
</EsriMapsInfo>
</file>

<file path=customXml/item48.xml><?xml version="1.0" encoding="utf-8"?>
<EsriMapsInfo xmlns="ESRI.ArcGIS.Mapping.OfficeIntegration.PowerPointInfo">
  <Version>Version1</Version>
  <RequiresSignIn>False</RequiresSignIn>
</EsriMapsInfo>
</file>

<file path=customXml/item49.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50.xml><?xml version="1.0" encoding="utf-8"?>
<EsriMapsInfo xmlns="ESRI.ArcGIS.Mapping.OfficeIntegration.PowerPointInfo">
  <Version>Version1</Version>
  <RequiresSignIn>False</RequiresSignIn>
</EsriMapsInfo>
</file>

<file path=customXml/item51.xml><?xml version="1.0" encoding="utf-8"?>
<EsriMapsInfo xmlns="ESRI.ArcGIS.Mapping.OfficeIntegration.PowerPointInfo">
  <Version>Version1</Version>
  <RequiresSignIn>False</RequiresSignIn>
</EsriMapsInfo>
</file>

<file path=customXml/item52.xml><?xml version="1.0" encoding="utf-8"?>
<EsriMapsInfo xmlns="ESRI.ArcGIS.Mapping.OfficeIntegration.PowerPointInfo">
  <Version>Version1</Version>
  <RequiresSignIn>False</RequiresSignIn>
</EsriMapsInfo>
</file>

<file path=customXml/item53.xml><?xml version="1.0" encoding="utf-8"?>
<EsriMapsInfo xmlns="ESRI.ArcGIS.Mapping.OfficeIntegration.PowerPointInfo">
  <Version>Version1</Version>
  <RequiresSignIn>False</RequiresSignIn>
</EsriMapsInfo>
</file>

<file path=customXml/item54.xml><?xml version="1.0" encoding="utf-8"?>
<EsriMapsInfo xmlns="ESRI.ArcGIS.Mapping.OfficeIntegration.PowerPointInfo">
  <Version>Version1</Version>
  <RequiresSignIn>False</RequiresSignIn>
</EsriMapsInfo>
</file>

<file path=customXml/item55.xml><?xml version="1.0" encoding="utf-8"?>
<EsriMapsInfo xmlns="ESRI.ArcGIS.Mapping.OfficeIntegration.PowerPointInfo">
  <Version>Version1</Version>
  <RequiresSignIn>False</RequiresSignIn>
</EsriMapsInfo>
</file>

<file path=customXml/item56.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5C0B2EBB-69AC-406D-A210-DDACA6AEB0C7}"/>
</file>

<file path=customXml/itemProps10.xml><?xml version="1.0" encoding="utf-8"?>
<ds:datastoreItem xmlns:ds="http://schemas.openxmlformats.org/officeDocument/2006/customXml" ds:itemID="{3CB14718-F86C-48F9-B5ED-2FF913F5F8EA}"/>
</file>

<file path=customXml/itemProps11.xml><?xml version="1.0" encoding="utf-8"?>
<ds:datastoreItem xmlns:ds="http://schemas.openxmlformats.org/officeDocument/2006/customXml" ds:itemID="{F290B368-66FD-4A15-A16F-8EAB723F7314}"/>
</file>

<file path=customXml/itemProps12.xml><?xml version="1.0" encoding="utf-8"?>
<ds:datastoreItem xmlns:ds="http://schemas.openxmlformats.org/officeDocument/2006/customXml" ds:itemID="{EE76ECA5-5EA3-4DDF-8604-A0C5EDCA5D73}"/>
</file>

<file path=customXml/itemProps13.xml><?xml version="1.0" encoding="utf-8"?>
<ds:datastoreItem xmlns:ds="http://schemas.openxmlformats.org/officeDocument/2006/customXml" ds:itemID="{C94CADE6-0054-4362-BA1C-78A07FCA4D23}"/>
</file>

<file path=customXml/itemProps14.xml><?xml version="1.0" encoding="utf-8"?>
<ds:datastoreItem xmlns:ds="http://schemas.openxmlformats.org/officeDocument/2006/customXml" ds:itemID="{548DD95C-E66F-4510-849A-0B00A5CEED56}"/>
</file>

<file path=customXml/itemProps15.xml><?xml version="1.0" encoding="utf-8"?>
<ds:datastoreItem xmlns:ds="http://schemas.openxmlformats.org/officeDocument/2006/customXml" ds:itemID="{5FA0AA7B-E49A-4DB6-B0C4-5318F946CCD8}"/>
</file>

<file path=customXml/itemProps16.xml><?xml version="1.0" encoding="utf-8"?>
<ds:datastoreItem xmlns:ds="http://schemas.openxmlformats.org/officeDocument/2006/customXml" ds:itemID="{466DEDA0-8176-4123-B8D8-46C15ECA40C3}"/>
</file>

<file path=customXml/itemProps17.xml><?xml version="1.0" encoding="utf-8"?>
<ds:datastoreItem xmlns:ds="http://schemas.openxmlformats.org/officeDocument/2006/customXml" ds:itemID="{9FE70074-89FE-4E5F-9BE6-82EC1B3E3A56}"/>
</file>

<file path=customXml/itemProps18.xml><?xml version="1.0" encoding="utf-8"?>
<ds:datastoreItem xmlns:ds="http://schemas.openxmlformats.org/officeDocument/2006/customXml" ds:itemID="{915EE810-39ED-415F-B64D-619A22BE726E}"/>
</file>

<file path=customXml/itemProps19.xml><?xml version="1.0" encoding="utf-8"?>
<ds:datastoreItem xmlns:ds="http://schemas.openxmlformats.org/officeDocument/2006/customXml" ds:itemID="{CAF2B186-F751-4C05-8EB1-3DA09FB9109F}"/>
</file>

<file path=customXml/itemProps2.xml><?xml version="1.0" encoding="utf-8"?>
<ds:datastoreItem xmlns:ds="http://schemas.openxmlformats.org/officeDocument/2006/customXml" ds:itemID="{4E7AFAD3-A568-4CEF-8A43-ECA5A58E7B69}"/>
</file>

<file path=customXml/itemProps20.xml><?xml version="1.0" encoding="utf-8"?>
<ds:datastoreItem xmlns:ds="http://schemas.openxmlformats.org/officeDocument/2006/customXml" ds:itemID="{A9BA46EC-EF08-47BD-A556-54312EED9EC1}"/>
</file>

<file path=customXml/itemProps21.xml><?xml version="1.0" encoding="utf-8"?>
<ds:datastoreItem xmlns:ds="http://schemas.openxmlformats.org/officeDocument/2006/customXml" ds:itemID="{5826FE81-E538-4589-9520-3E93D2160F89}"/>
</file>

<file path=customXml/itemProps22.xml><?xml version="1.0" encoding="utf-8"?>
<ds:datastoreItem xmlns:ds="http://schemas.openxmlformats.org/officeDocument/2006/customXml" ds:itemID="{54D4EB55-8D22-409B-A9F4-4C1494405F9F}"/>
</file>

<file path=customXml/itemProps23.xml><?xml version="1.0" encoding="utf-8"?>
<ds:datastoreItem xmlns:ds="http://schemas.openxmlformats.org/officeDocument/2006/customXml" ds:itemID="{3E902DBD-76DD-4186-AD13-C85D9B7AB902}"/>
</file>

<file path=customXml/itemProps24.xml><?xml version="1.0" encoding="utf-8"?>
<ds:datastoreItem xmlns:ds="http://schemas.openxmlformats.org/officeDocument/2006/customXml" ds:itemID="{BFA85535-6ABA-417B-96E9-5BC318D0E645}"/>
</file>

<file path=customXml/itemProps25.xml><?xml version="1.0" encoding="utf-8"?>
<ds:datastoreItem xmlns:ds="http://schemas.openxmlformats.org/officeDocument/2006/customXml" ds:itemID="{54227F77-8CE9-4A4F-9AA0-58EE46410DA5}"/>
</file>

<file path=customXml/itemProps26.xml><?xml version="1.0" encoding="utf-8"?>
<ds:datastoreItem xmlns:ds="http://schemas.openxmlformats.org/officeDocument/2006/customXml" ds:itemID="{FDFFBCD2-D2F7-49AC-9C79-DEF8F80ABD06}"/>
</file>

<file path=customXml/itemProps27.xml><?xml version="1.0" encoding="utf-8"?>
<ds:datastoreItem xmlns:ds="http://schemas.openxmlformats.org/officeDocument/2006/customXml" ds:itemID="{4455359C-A82F-4796-BA4B-2B882485F4BC}"/>
</file>

<file path=customXml/itemProps28.xml><?xml version="1.0" encoding="utf-8"?>
<ds:datastoreItem xmlns:ds="http://schemas.openxmlformats.org/officeDocument/2006/customXml" ds:itemID="{F5272A79-3F55-4CAB-A107-46B417E97E84}"/>
</file>

<file path=customXml/itemProps29.xml><?xml version="1.0" encoding="utf-8"?>
<ds:datastoreItem xmlns:ds="http://schemas.openxmlformats.org/officeDocument/2006/customXml" ds:itemID="{EF5FE898-CD85-4A5B-9F20-CEE135BE7203}"/>
</file>

<file path=customXml/itemProps3.xml><?xml version="1.0" encoding="utf-8"?>
<ds:datastoreItem xmlns:ds="http://schemas.openxmlformats.org/officeDocument/2006/customXml" ds:itemID="{C98DF059-8A46-41C2-80A2-18A6A24010E6}"/>
</file>

<file path=customXml/itemProps30.xml><?xml version="1.0" encoding="utf-8"?>
<ds:datastoreItem xmlns:ds="http://schemas.openxmlformats.org/officeDocument/2006/customXml" ds:itemID="{D149EFD1-3D7E-49DA-88FB-306E508F7142}"/>
</file>

<file path=customXml/itemProps31.xml><?xml version="1.0" encoding="utf-8"?>
<ds:datastoreItem xmlns:ds="http://schemas.openxmlformats.org/officeDocument/2006/customXml" ds:itemID="{7544C62A-92D9-496F-953A-73B578701840}"/>
</file>

<file path=customXml/itemProps32.xml><?xml version="1.0" encoding="utf-8"?>
<ds:datastoreItem xmlns:ds="http://schemas.openxmlformats.org/officeDocument/2006/customXml" ds:itemID="{25048C94-B5FB-45DD-8DFC-33F00E6FB842}"/>
</file>

<file path=customXml/itemProps33.xml><?xml version="1.0" encoding="utf-8"?>
<ds:datastoreItem xmlns:ds="http://schemas.openxmlformats.org/officeDocument/2006/customXml" ds:itemID="{D0F91A8E-917D-4C48-8932-3E1403E153B8}"/>
</file>

<file path=customXml/itemProps34.xml><?xml version="1.0" encoding="utf-8"?>
<ds:datastoreItem xmlns:ds="http://schemas.openxmlformats.org/officeDocument/2006/customXml" ds:itemID="{A7A014C6-604F-41C7-8CD6-EFAEC12486BE}"/>
</file>

<file path=customXml/itemProps35.xml><?xml version="1.0" encoding="utf-8"?>
<ds:datastoreItem xmlns:ds="http://schemas.openxmlformats.org/officeDocument/2006/customXml" ds:itemID="{5C43F66C-07F1-463A-B875-242A50107928}"/>
</file>

<file path=customXml/itemProps36.xml><?xml version="1.0" encoding="utf-8"?>
<ds:datastoreItem xmlns:ds="http://schemas.openxmlformats.org/officeDocument/2006/customXml" ds:itemID="{DCFFE37A-0F73-435F-98C3-A5BF08CD7535}"/>
</file>

<file path=customXml/itemProps37.xml><?xml version="1.0" encoding="utf-8"?>
<ds:datastoreItem xmlns:ds="http://schemas.openxmlformats.org/officeDocument/2006/customXml" ds:itemID="{BD9B836E-7942-4168-84ED-DB04C52DD171}"/>
</file>

<file path=customXml/itemProps38.xml><?xml version="1.0" encoding="utf-8"?>
<ds:datastoreItem xmlns:ds="http://schemas.openxmlformats.org/officeDocument/2006/customXml" ds:itemID="{98331C9F-0C9C-4DF9-A2D5-D23182DF5BF1}"/>
</file>

<file path=customXml/itemProps39.xml><?xml version="1.0" encoding="utf-8"?>
<ds:datastoreItem xmlns:ds="http://schemas.openxmlformats.org/officeDocument/2006/customXml" ds:itemID="{3E617227-2BD4-4881-8D44-1187655793C0}"/>
</file>

<file path=customXml/itemProps4.xml><?xml version="1.0" encoding="utf-8"?>
<ds:datastoreItem xmlns:ds="http://schemas.openxmlformats.org/officeDocument/2006/customXml" ds:itemID="{0B0D479A-D420-44BF-A32E-A7DCD8D7A6C9}"/>
</file>

<file path=customXml/itemProps40.xml><?xml version="1.0" encoding="utf-8"?>
<ds:datastoreItem xmlns:ds="http://schemas.openxmlformats.org/officeDocument/2006/customXml" ds:itemID="{6EAB6CF9-6967-427E-B0B8-23EC865871FC}"/>
</file>

<file path=customXml/itemProps41.xml><?xml version="1.0" encoding="utf-8"?>
<ds:datastoreItem xmlns:ds="http://schemas.openxmlformats.org/officeDocument/2006/customXml" ds:itemID="{2D3941FC-5EC8-4A52-AB39-876A21E402B2}"/>
</file>

<file path=customXml/itemProps42.xml><?xml version="1.0" encoding="utf-8"?>
<ds:datastoreItem xmlns:ds="http://schemas.openxmlformats.org/officeDocument/2006/customXml" ds:itemID="{11E68E8E-F173-4F8E-B312-6E3A15FF825E}"/>
</file>

<file path=customXml/itemProps43.xml><?xml version="1.0" encoding="utf-8"?>
<ds:datastoreItem xmlns:ds="http://schemas.openxmlformats.org/officeDocument/2006/customXml" ds:itemID="{D2E303A4-EB9B-45D4-8040-42CB668899F1}"/>
</file>

<file path=customXml/itemProps44.xml><?xml version="1.0" encoding="utf-8"?>
<ds:datastoreItem xmlns:ds="http://schemas.openxmlformats.org/officeDocument/2006/customXml" ds:itemID="{A9B464D0-39D1-4FDD-B688-D9DCB651DCAD}"/>
</file>

<file path=customXml/itemProps45.xml><?xml version="1.0" encoding="utf-8"?>
<ds:datastoreItem xmlns:ds="http://schemas.openxmlformats.org/officeDocument/2006/customXml" ds:itemID="{E8CF9C3D-83E1-4F5F-B04A-D6A2C34BA585}"/>
</file>

<file path=customXml/itemProps46.xml><?xml version="1.0" encoding="utf-8"?>
<ds:datastoreItem xmlns:ds="http://schemas.openxmlformats.org/officeDocument/2006/customXml" ds:itemID="{C29AAC04-E94B-48E5-817F-6E95EE7A5B76}"/>
</file>

<file path=customXml/itemProps47.xml><?xml version="1.0" encoding="utf-8"?>
<ds:datastoreItem xmlns:ds="http://schemas.openxmlformats.org/officeDocument/2006/customXml" ds:itemID="{A619B994-DBE2-4316-94C7-08C753354DED}"/>
</file>

<file path=customXml/itemProps48.xml><?xml version="1.0" encoding="utf-8"?>
<ds:datastoreItem xmlns:ds="http://schemas.openxmlformats.org/officeDocument/2006/customXml" ds:itemID="{5230ECC0-8BA5-4A0D-A931-8BD398517947}"/>
</file>

<file path=customXml/itemProps49.xml><?xml version="1.0" encoding="utf-8"?>
<ds:datastoreItem xmlns:ds="http://schemas.openxmlformats.org/officeDocument/2006/customXml" ds:itemID="{518F09DD-610E-4075-BC56-B7DF243660DD}"/>
</file>

<file path=customXml/itemProps5.xml><?xml version="1.0" encoding="utf-8"?>
<ds:datastoreItem xmlns:ds="http://schemas.openxmlformats.org/officeDocument/2006/customXml" ds:itemID="{5EC94A90-11B6-4B01-85D7-835C3C610EA7}"/>
</file>

<file path=customXml/itemProps50.xml><?xml version="1.0" encoding="utf-8"?>
<ds:datastoreItem xmlns:ds="http://schemas.openxmlformats.org/officeDocument/2006/customXml" ds:itemID="{03FF03D1-528E-45AF-9922-1A0BBBA909CB}"/>
</file>

<file path=customXml/itemProps51.xml><?xml version="1.0" encoding="utf-8"?>
<ds:datastoreItem xmlns:ds="http://schemas.openxmlformats.org/officeDocument/2006/customXml" ds:itemID="{F188959C-0977-4BAA-A936-57ECB52BB7A1}"/>
</file>

<file path=customXml/itemProps52.xml><?xml version="1.0" encoding="utf-8"?>
<ds:datastoreItem xmlns:ds="http://schemas.openxmlformats.org/officeDocument/2006/customXml" ds:itemID="{0DBB0A8D-48BF-4250-8ADA-8C4E4DF96553}"/>
</file>

<file path=customXml/itemProps53.xml><?xml version="1.0" encoding="utf-8"?>
<ds:datastoreItem xmlns:ds="http://schemas.openxmlformats.org/officeDocument/2006/customXml" ds:itemID="{3E2B29F9-6B81-4B70-89D0-42AB53245CB6}"/>
</file>

<file path=customXml/itemProps54.xml><?xml version="1.0" encoding="utf-8"?>
<ds:datastoreItem xmlns:ds="http://schemas.openxmlformats.org/officeDocument/2006/customXml" ds:itemID="{CB07F4E0-E5EC-4988-AD39-AD761E4B0FF4}"/>
</file>

<file path=customXml/itemProps55.xml><?xml version="1.0" encoding="utf-8"?>
<ds:datastoreItem xmlns:ds="http://schemas.openxmlformats.org/officeDocument/2006/customXml" ds:itemID="{FB4A3A52-1DCF-4C99-BC00-3441BEA399AA}"/>
</file>

<file path=customXml/itemProps56.xml><?xml version="1.0" encoding="utf-8"?>
<ds:datastoreItem xmlns:ds="http://schemas.openxmlformats.org/officeDocument/2006/customXml" ds:itemID="{9C5C8FE0-9DF5-4A87-84C8-6EA4B11258FD}"/>
</file>

<file path=customXml/itemProps6.xml><?xml version="1.0" encoding="utf-8"?>
<ds:datastoreItem xmlns:ds="http://schemas.openxmlformats.org/officeDocument/2006/customXml" ds:itemID="{196FA939-82E4-432E-A989-B60D1079997C}"/>
</file>

<file path=customXml/itemProps7.xml><?xml version="1.0" encoding="utf-8"?>
<ds:datastoreItem xmlns:ds="http://schemas.openxmlformats.org/officeDocument/2006/customXml" ds:itemID="{9E738231-2982-4EDA-A09B-0758772A5F1D}"/>
</file>

<file path=customXml/itemProps8.xml><?xml version="1.0" encoding="utf-8"?>
<ds:datastoreItem xmlns:ds="http://schemas.openxmlformats.org/officeDocument/2006/customXml" ds:itemID="{A2BBC639-DA30-49A7-ADC6-2980953B3F63}"/>
</file>

<file path=customXml/itemProps9.xml><?xml version="1.0" encoding="utf-8"?>
<ds:datastoreItem xmlns:ds="http://schemas.openxmlformats.org/officeDocument/2006/customXml" ds:itemID="{5396F036-39EC-4113-AE70-71B49CCB4F26}"/>
</file>

<file path=docProps/app.xml><?xml version="1.0" encoding="utf-8"?>
<Properties xmlns="http://schemas.openxmlformats.org/officeDocument/2006/extended-properties" xmlns:vt="http://schemas.openxmlformats.org/officeDocument/2006/docPropsVTypes">
  <Template>APHL PPT Template_121014</Template>
  <TotalTime>721</TotalTime>
  <Words>919</Words>
  <Application>Microsoft Office PowerPoint</Application>
  <PresentationFormat>On-screen Show (4:3)</PresentationFormat>
  <Paragraphs>125</Paragraphs>
  <Slides>25</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25</vt:i4>
      </vt:variant>
    </vt:vector>
  </HeadingPairs>
  <TitlesOfParts>
    <vt:vector size="34" baseType="lpstr">
      <vt:lpstr>SimSun</vt:lpstr>
      <vt:lpstr>Arial</vt:lpstr>
      <vt:lpstr>Calibri</vt:lpstr>
      <vt:lpstr>Franklin Gothic Demi</vt:lpstr>
      <vt:lpstr>Franklin Gothic Medium</vt:lpstr>
      <vt:lpstr>Times New Roman</vt:lpstr>
      <vt:lpstr>Wingdings</vt:lpstr>
      <vt:lpstr>APHL_PPTTemp_120814</vt:lpstr>
      <vt:lpstr>1_Office Theme</vt:lpstr>
      <vt:lpstr>Data Review and Reporting in ISO/IEC 17025:2005</vt:lpstr>
      <vt:lpstr>What does the standard say?</vt:lpstr>
      <vt:lpstr>5.10.1 - Your Customer</vt:lpstr>
      <vt:lpstr>       5.10.2  Reporting Requirements</vt:lpstr>
      <vt:lpstr>Reporting Requirements</vt:lpstr>
      <vt:lpstr>5.10.2 – Minimum Reporting</vt:lpstr>
      <vt:lpstr>5.10.2 – Minimum Reporting</vt:lpstr>
      <vt:lpstr>5.10.3 – “where necessary”</vt:lpstr>
      <vt:lpstr>5.10.3 – “where necessary” -sampling</vt:lpstr>
      <vt:lpstr>5.10.4 – Calibration certificates</vt:lpstr>
      <vt:lpstr>PowerPoint Presentation</vt:lpstr>
      <vt:lpstr>5.10.5 Opinions &amp; Interpretations</vt:lpstr>
      <vt:lpstr>5.10.5 Opinions &amp; Interpretations</vt:lpstr>
      <vt:lpstr>5.10.6 - Subcontractors</vt:lpstr>
      <vt:lpstr>5.10.7 – Electronic Reports</vt:lpstr>
      <vt:lpstr>5.10.8 – Reporting Formats</vt:lpstr>
      <vt:lpstr>5.10.8 – Reporting Formats</vt:lpstr>
      <vt:lpstr>5.10.9 – Amendments</vt:lpstr>
      <vt:lpstr>5.10.9 – Amendments</vt:lpstr>
      <vt:lpstr>5.10.9 – Amendments</vt:lpstr>
      <vt:lpstr>4.7.2 - Feedback</vt:lpstr>
      <vt:lpstr>Data Review – section 5.4.7</vt:lpstr>
      <vt:lpstr>Records of reviews</vt:lpstr>
      <vt:lpstr>In Conclusion: Reporting</vt:lpstr>
      <vt:lpstr>References</vt:lpstr>
    </vt:vector>
  </TitlesOfParts>
  <Company>APHLOPS3</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Smith,  Alexandra | APHL</dc:creator>
  <cp:lastModifiedBy>Yvonne</cp:lastModifiedBy>
  <cp:revision>43</cp:revision>
  <cp:lastPrinted>2014-11-25T16:01:43Z</cp:lastPrinted>
  <dcterms:created xsi:type="dcterms:W3CDTF">2015-09-04T12:24:31Z</dcterms:created>
  <dcterms:modified xsi:type="dcterms:W3CDTF">2017-07-18T20:29:23Z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y fmtid="{D5CDD505-2E9C-101B-9397-08002B2CF9AE}" pid="3" name="_dlc_DocIdItemGuid">
    <vt:lpwstr>c2a91c70-6e80-46c1-ad6d-9ed34f727b7f</vt:lpwstr>
  </property>
</Properties>
</file>