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84"/>
  </p:notesMasterIdLst>
  <p:handoutMasterIdLst>
    <p:handoutMasterId r:id="rId85"/>
  </p:handoutMasterIdLst>
  <p:sldIdLst>
    <p:sldId id="268" r:id="rId59"/>
    <p:sldId id="269" r:id="rId60"/>
    <p:sldId id="270" r:id="rId61"/>
    <p:sldId id="301" r:id="rId62"/>
    <p:sldId id="272" r:id="rId63"/>
    <p:sldId id="273" r:id="rId64"/>
    <p:sldId id="275" r:id="rId65"/>
    <p:sldId id="276" r:id="rId66"/>
    <p:sldId id="296" r:id="rId67"/>
    <p:sldId id="277" r:id="rId68"/>
    <p:sldId id="278" r:id="rId69"/>
    <p:sldId id="279" r:id="rId70"/>
    <p:sldId id="280" r:id="rId71"/>
    <p:sldId id="281" r:id="rId72"/>
    <p:sldId id="282" r:id="rId73"/>
    <p:sldId id="283" r:id="rId74"/>
    <p:sldId id="284" r:id="rId75"/>
    <p:sldId id="285" r:id="rId76"/>
    <p:sldId id="297" r:id="rId77"/>
    <p:sldId id="298" r:id="rId78"/>
    <p:sldId id="287" r:id="rId79"/>
    <p:sldId id="299" r:id="rId80"/>
    <p:sldId id="302" r:id="rId81"/>
    <p:sldId id="300" r:id="rId82"/>
    <p:sldId id="303" r:id="rId83"/>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ynthia Mangione" initials="CM" lastIdx="1" clrIdx="0">
    <p:extLst>
      <p:ext uri="{19B8F6BF-5375-455C-9EA6-DF929625EA0E}">
        <p15:presenceInfo xmlns:p15="http://schemas.microsoft.com/office/powerpoint/2012/main" userId="S-1-5-21-1630996816-1294209513-1542849698-22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521"/>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94660"/>
  </p:normalViewPr>
  <p:slideViewPr>
    <p:cSldViewPr>
      <p:cViewPr varScale="1">
        <p:scale>
          <a:sx n="63" d="100"/>
          <a:sy n="63" d="100"/>
        </p:scale>
        <p:origin x="1282" y="24"/>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slide" Target="slides/slide18.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slide" Target="slides/slide21.xml"/><Relationship Id="rId87"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 Target="slides/slide3.xml"/><Relationship Id="rId82" Type="http://schemas.openxmlformats.org/officeDocument/2006/relationships/slide" Target="slides/slide24.xml"/><Relationship Id="rId90" Type="http://schemas.openxmlformats.org/officeDocument/2006/relationships/tableStyles" Target="tableStyles.xml"/><Relationship Id="rId19" Type="http://schemas.openxmlformats.org/officeDocument/2006/relationships/customXml" Target="../customXml/item19.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slide" Target="slides/slide1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slide" Target="slides/slide22.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slide" Target="slides/slide17.xml"/><Relationship Id="rId83" Type="http://schemas.openxmlformats.org/officeDocument/2006/relationships/slide" Target="slides/slide25.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slide" Target="slides/slide20.xml"/><Relationship Id="rId81" Type="http://schemas.openxmlformats.org/officeDocument/2006/relationships/slide" Target="slides/slide23.xml"/><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7/18/2017</a:t>
            </a:fld>
            <a:endParaRPr lang="en-US"/>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7/18/2017</a:t>
            </a:fld>
            <a:endParaRPr lang="en-US"/>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49C3C3-530E-4C87-8577-0EF264AE7E52}" type="slidenum">
              <a:rPr lang="en-US" smtClean="0"/>
              <a:t>3</a:t>
            </a:fld>
            <a:endParaRPr lang="en-US"/>
          </a:p>
        </p:txBody>
      </p:sp>
    </p:spTree>
    <p:extLst>
      <p:ext uri="{BB962C8B-B14F-4D97-AF65-F5344CB8AC3E}">
        <p14:creationId xmlns:p14="http://schemas.microsoft.com/office/powerpoint/2010/main" val="3509162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29859580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7/18/2017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gi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 id="2147483666" r:id="rId10"/>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altLang="en-US" dirty="0"/>
              <a:t>Data Review and Reporting in</a:t>
            </a:r>
            <a:br>
              <a:rPr lang="en-US" altLang="en-US" dirty="0"/>
            </a:br>
            <a:r>
              <a:rPr lang="en-US" altLang="en-US" dirty="0"/>
              <a:t>ISO/IEC 17025:2005</a:t>
            </a:r>
            <a:endParaRPr lang="en-US" dirty="0"/>
          </a:p>
        </p:txBody>
      </p:sp>
      <p:sp>
        <p:nvSpPr>
          <p:cNvPr id="4" name="Subtitle 3"/>
          <p:cNvSpPr>
            <a:spLocks noGrp="1"/>
          </p:cNvSpPr>
          <p:nvPr>
            <p:ph type="subTitle" idx="1"/>
          </p:nvPr>
        </p:nvSpPr>
        <p:spPr>
          <a:xfrm>
            <a:off x="457200" y="4191000"/>
            <a:ext cx="6400800" cy="1031051"/>
          </a:xfrm>
        </p:spPr>
        <p:txBody>
          <a:bodyPr/>
          <a:lstStyle/>
          <a:p>
            <a:r>
              <a:rPr lang="en-US" altLang="en-US" dirty="0"/>
              <a:t>Section 5.10 with guest </a:t>
            </a:r>
            <a:br>
              <a:rPr lang="en-US" altLang="en-US" dirty="0"/>
            </a:br>
            <a:r>
              <a:rPr lang="en-US" altLang="en-US" dirty="0"/>
              <a:t>appearances from 4.7.2 &amp; 5.4.7</a:t>
            </a:r>
            <a:endParaRPr lang="en-US" dirty="0"/>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idx="4294967295"/>
          </p:nvPr>
        </p:nvSpPr>
        <p:spPr bwMode="auto">
          <a:xfrm>
            <a:off x="304800" y="326093"/>
            <a:ext cx="8229600" cy="6617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5.10.4 – Calibration certificates</a:t>
            </a:r>
          </a:p>
        </p:txBody>
      </p:sp>
      <p:sp>
        <p:nvSpPr>
          <p:cNvPr id="10243" name="Content Placeholder 2"/>
          <p:cNvSpPr>
            <a:spLocks noGrp="1" noChangeArrowheads="1"/>
          </p:cNvSpPr>
          <p:nvPr>
            <p:ph idx="4294967295"/>
          </p:nvPr>
        </p:nvSpPr>
        <p:spPr bwMode="auto">
          <a:xfrm>
            <a:off x="533400" y="1469783"/>
            <a:ext cx="8229600" cy="465973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800" dirty="0"/>
              <a:t>YES!  Reporting is not just for outgoing reports from us, but for reports coming in, especially calibration reports!</a:t>
            </a:r>
          </a:p>
          <a:p>
            <a:r>
              <a:rPr lang="en-US" altLang="en-US" sz="2800" dirty="0"/>
              <a:t>Important step in protecting ISO/IEC 17025 Accreditation is to scrutinizing calibration reports for calibrations performed for us.</a:t>
            </a:r>
          </a:p>
          <a:p>
            <a:pPr lvl="1"/>
            <a:r>
              <a:rPr lang="en-US" altLang="en-US" dirty="0"/>
              <a:t>Calibration reports need have required information. Our laboratory is customer</a:t>
            </a:r>
            <a:br>
              <a:rPr lang="en-US" altLang="en-US" dirty="0"/>
            </a:br>
            <a:r>
              <a:rPr lang="en-US" altLang="en-US" dirty="0"/>
              <a:t>for the calibration laboratories!</a:t>
            </a:r>
          </a:p>
          <a:p>
            <a:pPr lvl="1"/>
            <a:endParaRPr lang="en-US" altLang="en-US" dirty="0"/>
          </a:p>
        </p:txBody>
      </p:sp>
      <p:sp>
        <p:nvSpPr>
          <p:cNvPr id="2" name="TextBox 1"/>
          <p:cNvSpPr txBox="1"/>
          <p:nvPr/>
        </p:nvSpPr>
        <p:spPr>
          <a:xfrm>
            <a:off x="152400" y="838200"/>
            <a:ext cx="8808720" cy="584775"/>
          </a:xfrm>
          <a:prstGeom prst="rect">
            <a:avLst/>
          </a:prstGeom>
          <a:noFill/>
        </p:spPr>
        <p:txBody>
          <a:bodyPr wrap="square" rtlCol="0">
            <a:spAutoFit/>
          </a:bodyPr>
          <a:lstStyle/>
          <a:p>
            <a:pPr algn="ctr"/>
            <a:r>
              <a:rPr lang="en-US" sz="3200" b="1" dirty="0"/>
              <a:t>Does this section apply to our Laboratory?</a:t>
            </a:r>
            <a:endParaRPr lang="en-US" sz="3200" b="1" dirty="0">
              <a:solidFill>
                <a:schemeClr val="tx1">
                  <a:lumMod val="50000"/>
                </a:schemeClr>
              </a:solidFill>
            </a:endParaRPr>
          </a:p>
        </p:txBody>
      </p:sp>
      <p:pic>
        <p:nvPicPr>
          <p:cNvPr id="5122" name="Picture 2" descr="http://www.wccl.com/images/exciter-cer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28023">
            <a:off x="7534389" y="4627253"/>
            <a:ext cx="1031725" cy="1351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139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extLst>
              <a:ext uri="{28A0092B-C50C-407E-A947-70E740481C1C}">
                <a14:useLocalDpi xmlns:a14="http://schemas.microsoft.com/office/drawing/2010/main" val="0"/>
              </a:ext>
            </a:extLst>
          </a:blip>
          <a:srcRect b="42670"/>
          <a:stretch>
            <a:fillRect/>
          </a:stretch>
        </p:blipFill>
        <p:spPr bwMode="auto">
          <a:xfrm>
            <a:off x="19050" y="0"/>
            <a:ext cx="9124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4" name="Rectangle 3"/>
          <p:cNvSpPr/>
          <p:nvPr/>
        </p:nvSpPr>
        <p:spPr bwMode="auto">
          <a:xfrm>
            <a:off x="-76078" y="-76108"/>
            <a:ext cx="9296156" cy="7010216"/>
          </a:xfrm>
          <a:prstGeom prst="rect">
            <a:avLst/>
          </a:prstGeom>
          <a:solidFill>
            <a:schemeClr val="bg1">
              <a:lumMod val="95000"/>
              <a:alpha val="7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3" name="TextBox 2"/>
          <p:cNvSpPr txBox="1"/>
          <p:nvPr/>
        </p:nvSpPr>
        <p:spPr>
          <a:xfrm>
            <a:off x="47950" y="2667020"/>
            <a:ext cx="4933940" cy="1754326"/>
          </a:xfrm>
          <a:prstGeom prst="rect">
            <a:avLst/>
          </a:prstGeom>
          <a:solidFill>
            <a:schemeClr val="bg1">
              <a:lumMod val="95000"/>
            </a:schemeClr>
          </a:solidFill>
          <a:ln w="38100">
            <a:solidFill>
              <a:schemeClr val="tx1"/>
            </a:solidFill>
          </a:ln>
        </p:spPr>
        <p:txBody>
          <a:bodyPr wrap="square" rtlCol="0">
            <a:spAutoFit/>
          </a:bodyPr>
          <a:lstStyle/>
          <a:p>
            <a:r>
              <a:rPr lang="en-US" b="1" dirty="0"/>
              <a:t>5.10.4.4     A calibration certificate ... shall not contain any recommendation on the calibration interval except where this has been agreed with the customer.  This requirement may be superseded by legal regulations.</a:t>
            </a:r>
          </a:p>
        </p:txBody>
      </p:sp>
      <p:pic>
        <p:nvPicPr>
          <p:cNvPr id="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80793" t="24371" r="5764" b="69218"/>
          <a:stretch/>
        </p:blipFill>
        <p:spPr bwMode="auto">
          <a:xfrm>
            <a:off x="7391326" y="2895614"/>
            <a:ext cx="1226652" cy="76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 name="Right Arrow 1"/>
          <p:cNvSpPr/>
          <p:nvPr/>
        </p:nvSpPr>
        <p:spPr bwMode="auto">
          <a:xfrm>
            <a:off x="5105386" y="2971812"/>
            <a:ext cx="2438336" cy="761980"/>
          </a:xfrm>
          <a:prstGeom prst="rightArrow">
            <a:avLst>
              <a:gd name="adj1" fmla="val 50000"/>
              <a:gd name="adj2" fmla="val 91685"/>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Tree>
    <p:extLst>
      <p:ext uri="{BB962C8B-B14F-4D97-AF65-F5344CB8AC3E}">
        <p14:creationId xmlns:p14="http://schemas.microsoft.com/office/powerpoint/2010/main" val="2305461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5.10.5 Opinions &amp; Interpretations</a:t>
            </a:r>
          </a:p>
        </p:txBody>
      </p:sp>
      <p:sp>
        <p:nvSpPr>
          <p:cNvPr id="12291" name="Content Placeholder 2"/>
          <p:cNvSpPr>
            <a:spLocks noGrp="1" noChangeArrowheads="1"/>
          </p:cNvSpPr>
          <p:nvPr>
            <p:ph idx="4294967295"/>
          </p:nvPr>
        </p:nvSpPr>
        <p:spPr bwMode="auto">
          <a:xfrm>
            <a:off x="457200" y="1219200"/>
            <a:ext cx="8229600" cy="414267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800" dirty="0"/>
              <a:t>Not to be confused with tests requiring qualitative RESULTS (e.g. feed microscopy / filth)</a:t>
            </a:r>
          </a:p>
          <a:p>
            <a:r>
              <a:rPr lang="en-US" altLang="en-US" sz="2800" dirty="0"/>
              <a:t>Opinions and Interpretations are strictly controlled if they are included in the report itself.</a:t>
            </a:r>
          </a:p>
          <a:p>
            <a:r>
              <a:rPr lang="en-US" altLang="en-US" sz="2800" dirty="0"/>
              <a:t>Opinions and interpretations may be given informally through e-mail, non-reporting letters, and according to NOTE 3 of ISO/IEC 17025, should be documented.</a:t>
            </a:r>
          </a:p>
        </p:txBody>
      </p:sp>
      <p:pic>
        <p:nvPicPr>
          <p:cNvPr id="6146" name="Picture 2" descr="http://images.clipartpanda.com/report-clipart-report-icon-clipart-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50722">
            <a:off x="6833545" y="4978793"/>
            <a:ext cx="914400" cy="1192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453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5.10.5 Opinions &amp; Interpretations</a:t>
            </a:r>
          </a:p>
        </p:txBody>
      </p:sp>
      <p:sp>
        <p:nvSpPr>
          <p:cNvPr id="12291" name="Content Placeholder 2"/>
          <p:cNvSpPr>
            <a:spLocks noGrp="1" noChangeArrowheads="1"/>
          </p:cNvSpPr>
          <p:nvPr>
            <p:ph idx="4294967295"/>
          </p:nvPr>
        </p:nvSpPr>
        <p:spPr bwMode="auto">
          <a:xfrm>
            <a:off x="435077" y="1295400"/>
            <a:ext cx="8229600" cy="363791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 order for a report with opinions and interpretations to be included in an accredited report, the basis of how opinions and interpretations have been made must be documented.</a:t>
            </a:r>
          </a:p>
          <a:p>
            <a:r>
              <a:rPr lang="en-US" altLang="en-US" dirty="0"/>
              <a:t>Opinions clearly marked</a:t>
            </a:r>
          </a:p>
          <a:p>
            <a:pPr marL="0" indent="0">
              <a:spcBef>
                <a:spcPts val="0"/>
              </a:spcBef>
              <a:buNone/>
            </a:pPr>
            <a:r>
              <a:rPr lang="en-US" altLang="en-US" dirty="0"/>
              <a:t>   as such on test report.</a:t>
            </a:r>
          </a:p>
        </p:txBody>
      </p:sp>
      <p:pic>
        <p:nvPicPr>
          <p:cNvPr id="1026" name="Picture 2" descr="http://previews.123rf.com/images/kchung/kchung1403/kchung140300573/26782812-stamp-opinion-with-red-text-over-white-background-Stock-Vec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4161478"/>
            <a:ext cx="2153281" cy="2153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1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5.10.6 - Subcontractors</a:t>
            </a:r>
          </a:p>
        </p:txBody>
      </p:sp>
      <p:sp>
        <p:nvSpPr>
          <p:cNvPr id="13315" name="Content Placeholder 2"/>
          <p:cNvSpPr>
            <a:spLocks noGrp="1" noChangeArrowheads="1"/>
          </p:cNvSpPr>
          <p:nvPr>
            <p:ph idx="4294967295"/>
          </p:nvPr>
        </p:nvSpPr>
        <p:spPr bwMode="auto">
          <a:xfrm>
            <a:off x="457200" y="1001171"/>
            <a:ext cx="8077200" cy="373640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a:buNone/>
            </a:pPr>
            <a:r>
              <a:rPr lang="en-US" altLang="en-US" dirty="0"/>
              <a:t>Customer --&gt; Laboratory --&gt; Subcontracting </a:t>
            </a:r>
          </a:p>
          <a:p>
            <a:r>
              <a:rPr lang="en-US" altLang="en-US" dirty="0"/>
              <a:t>Results reported by subcontracting laboratories shall be recorded in writing or electronically by the laboratory</a:t>
            </a:r>
          </a:p>
          <a:p>
            <a:r>
              <a:rPr lang="en-US" altLang="en-US" dirty="0"/>
              <a:t>Must be clearly identified as coming from the subcontractor laboratory</a:t>
            </a:r>
            <a:br>
              <a:rPr lang="en-US" altLang="en-US" dirty="0"/>
            </a:br>
            <a:r>
              <a:rPr lang="en-US" altLang="en-US" dirty="0"/>
              <a:t>for the customer to see</a:t>
            </a:r>
          </a:p>
        </p:txBody>
      </p:sp>
      <p:pic>
        <p:nvPicPr>
          <p:cNvPr id="7170" name="Picture 2" descr="http://images.clipartpanda.com/report-clipart-cliparti1_report-clipart_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4455059"/>
            <a:ext cx="1552575" cy="1599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868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5.10.7 – Electronic Reports</a:t>
            </a:r>
          </a:p>
        </p:txBody>
      </p:sp>
      <p:sp>
        <p:nvSpPr>
          <p:cNvPr id="14339" name="Content Placeholder 2"/>
          <p:cNvSpPr>
            <a:spLocks noGrp="1" noChangeArrowheads="1"/>
          </p:cNvSpPr>
          <p:nvPr>
            <p:ph idx="4294967295"/>
          </p:nvPr>
        </p:nvSpPr>
        <p:spPr bwMode="auto">
          <a:xfrm>
            <a:off x="609600" y="1219200"/>
            <a:ext cx="8229600" cy="419191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Should meet requirements of section 5.4.7, Control of Data</a:t>
            </a:r>
          </a:p>
          <a:p>
            <a:r>
              <a:rPr lang="en-US" altLang="en-US" dirty="0"/>
              <a:t>Reporting can be simplified according to a contract, memorandum of understanding, or similar document </a:t>
            </a:r>
          </a:p>
          <a:p>
            <a:pPr lvl="1"/>
            <a:r>
              <a:rPr lang="en-US" altLang="en-US" dirty="0"/>
              <a:t>e.g. automatic database dumping into agency's electronic database</a:t>
            </a:r>
          </a:p>
          <a:p>
            <a:endParaRPr lang="en-US" altLang="en-US" dirty="0"/>
          </a:p>
        </p:txBody>
      </p:sp>
      <p:pic>
        <p:nvPicPr>
          <p:cNvPr id="8194" name="Picture 2" descr="Image result for database clipart f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4648200"/>
            <a:ext cx="1447800" cy="1230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111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5.10.8 – Reporting Formats</a:t>
            </a:r>
          </a:p>
        </p:txBody>
      </p:sp>
      <p:sp>
        <p:nvSpPr>
          <p:cNvPr id="15363" name="Content Placeholder 2"/>
          <p:cNvSpPr>
            <a:spLocks noGrp="1" noChangeArrowheads="1"/>
          </p:cNvSpPr>
          <p:nvPr>
            <p:ph idx="1"/>
          </p:nvPr>
        </p:nvSpPr>
        <p:spPr bwMode="auto">
          <a:xfrm>
            <a:off x="457200" y="1600200"/>
            <a:ext cx="8229600" cy="16681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en-US" dirty="0"/>
              <a:t>Reports formatted in a way to minimize the possibility of misunderstanding or misuse.</a:t>
            </a:r>
          </a:p>
          <a:p>
            <a:pPr marL="457200" indent="-457200" algn="l">
              <a:buFont typeface="Arial" panose="020B0604020202020204" pitchFamily="34" charset="0"/>
              <a:buChar char="•"/>
            </a:pPr>
            <a:endParaRPr lang="en-US" altLang="en-US" dirty="0"/>
          </a:p>
        </p:txBody>
      </p:sp>
      <p:pic>
        <p:nvPicPr>
          <p:cNvPr id="9220" name="Picture 4" descr="http://www.nanoscience.ch/nccr/study/allabout/faq/faqim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154" y="2718107"/>
            <a:ext cx="2525709" cy="252571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images.clipartpanda.com/report-clipart-reports-free-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28749">
            <a:off x="4245324" y="3187998"/>
            <a:ext cx="653352" cy="670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808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5.10.8 – Reporting Formats</a:t>
            </a: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46138"/>
            <a:ext cx="5943600" cy="4989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27405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idx="4294967295"/>
          </p:nvPr>
        </p:nvSpPr>
        <p:spPr bwMode="auto">
          <a:xfrm>
            <a:off x="914400" y="262732"/>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5.10.9 – Amendments</a:t>
            </a:r>
          </a:p>
        </p:txBody>
      </p:sp>
      <p:sp>
        <p:nvSpPr>
          <p:cNvPr id="17411" name="Content Placeholder 2"/>
          <p:cNvSpPr>
            <a:spLocks noGrp="1" noChangeArrowheads="1"/>
          </p:cNvSpPr>
          <p:nvPr>
            <p:ph idx="4294967295"/>
          </p:nvPr>
        </p:nvSpPr>
        <p:spPr bwMode="auto">
          <a:xfrm>
            <a:off x="457200" y="1066800"/>
            <a:ext cx="8229600" cy="4419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Differentiating between an amendment (also a re-issue) and a new report</a:t>
            </a:r>
          </a:p>
          <a:p>
            <a:pPr lvl="1"/>
            <a:r>
              <a:rPr lang="en-US" altLang="en-US" dirty="0"/>
              <a:t>Typos?  Mistakes? Complaints?</a:t>
            </a:r>
          </a:p>
          <a:p>
            <a:pPr lvl="1"/>
            <a:r>
              <a:rPr lang="en-US" altLang="en-US" dirty="0"/>
              <a:t>Request from customer to retest a sample?</a:t>
            </a:r>
          </a:p>
          <a:p>
            <a:pPr lvl="1"/>
            <a:r>
              <a:rPr lang="en-US" altLang="en-US" dirty="0"/>
              <a:t>Reissuing a Report?</a:t>
            </a:r>
          </a:p>
          <a:p>
            <a:pPr lvl="1"/>
            <a:endParaRPr lang="en-US" altLang="en-US" dirty="0"/>
          </a:p>
        </p:txBody>
      </p:sp>
      <p:pic>
        <p:nvPicPr>
          <p:cNvPr id="10242" name="Picture 2" descr="https://jeanellealemar.files.wordpress.com/2015/01/special_report.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99039" y="3352800"/>
            <a:ext cx="2895600" cy="2324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282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61720"/>
          </a:xfrm>
        </p:spPr>
        <p:txBody>
          <a:bodyPr/>
          <a:lstStyle/>
          <a:p>
            <a:r>
              <a:rPr lang="en-US" altLang="en-US" dirty="0"/>
              <a:t>5.10.9 – Amendments</a:t>
            </a:r>
            <a:endParaRPr lang="en-US" dirty="0"/>
          </a:p>
        </p:txBody>
      </p:sp>
      <p:sp>
        <p:nvSpPr>
          <p:cNvPr id="3" name="Content Placeholder 2"/>
          <p:cNvSpPr txBox="1">
            <a:spLocks noChangeArrowheads="1"/>
          </p:cNvSpPr>
          <p:nvPr/>
        </p:nvSpPr>
        <p:spPr bwMode="auto">
          <a:xfrm>
            <a:off x="457200" y="1143000"/>
            <a:ext cx="8229600" cy="42165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dirty="0"/>
              <a:t>Amendments made only in the form of a further document, or data transfer</a:t>
            </a:r>
          </a:p>
          <a:p>
            <a:r>
              <a:rPr lang="en-US" altLang="en-US" dirty="0"/>
              <a:t>Includes a statement similar to:</a:t>
            </a:r>
          </a:p>
          <a:p>
            <a:pPr marL="457200" lvl="1" indent="0">
              <a:buNone/>
            </a:pPr>
            <a:r>
              <a:rPr lang="en-US" altLang="en-US" dirty="0"/>
              <a:t>“</a:t>
            </a:r>
            <a:r>
              <a:rPr lang="en-US" altLang="en-US" i="1" dirty="0"/>
              <a:t>Supplement to Test Report, serial number (or otherwise identified)”</a:t>
            </a:r>
          </a:p>
          <a:p>
            <a:r>
              <a:rPr lang="en-US" altLang="en-US" dirty="0"/>
              <a:t>Amendments meet all of the reporting requirements</a:t>
            </a:r>
          </a:p>
          <a:p>
            <a:pPr marL="457200" lvl="1" indent="0">
              <a:buNone/>
            </a:pPr>
            <a:endParaRPr lang="en-US" altLang="en-US" dirty="0"/>
          </a:p>
        </p:txBody>
      </p:sp>
      <p:pic>
        <p:nvPicPr>
          <p:cNvPr id="12290" name="Picture 2" descr="http://www.trafalgar.co.za/wp-content/uploads/2014/01/Act-Amendme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479645"/>
            <a:ext cx="2054225" cy="1759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83678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What does the standard say?</a:t>
            </a:r>
          </a:p>
        </p:txBody>
      </p:sp>
      <p:sp>
        <p:nvSpPr>
          <p:cNvPr id="4099" name="Content Placeholder 2"/>
          <p:cNvSpPr>
            <a:spLocks noGrp="1" noChangeArrowheads="1"/>
          </p:cNvSpPr>
          <p:nvPr>
            <p:ph idx="4294967295"/>
          </p:nvPr>
        </p:nvSpPr>
        <p:spPr bwMode="auto">
          <a:xfrm>
            <a:off x="228600" y="990600"/>
            <a:ext cx="8839200" cy="44381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Wingdings" pitchFamily="2" charset="2"/>
              <a:buNone/>
            </a:pPr>
            <a:r>
              <a:rPr lang="en-US" altLang="en-US" dirty="0"/>
              <a:t>5.10.1 - basic guidance for reporting values</a:t>
            </a:r>
          </a:p>
          <a:p>
            <a:pPr lvl="1">
              <a:buFont typeface="Arial" panose="020B0604020202020204" pitchFamily="34" charset="0"/>
              <a:buChar char="•"/>
            </a:pPr>
            <a:r>
              <a:rPr lang="en-US" altLang="en-US" sz="2400" dirty="0"/>
              <a:t>Results of each test shall be reported</a:t>
            </a:r>
          </a:p>
          <a:p>
            <a:pPr lvl="2">
              <a:spcBef>
                <a:spcPts val="0"/>
              </a:spcBef>
            </a:pPr>
            <a:r>
              <a:rPr lang="en-US" altLang="en-US" sz="2000" dirty="0"/>
              <a:t>accurately</a:t>
            </a:r>
          </a:p>
          <a:p>
            <a:pPr lvl="2">
              <a:spcBef>
                <a:spcPts val="0"/>
              </a:spcBef>
            </a:pPr>
            <a:r>
              <a:rPr lang="en-US" altLang="en-US" sz="2000" dirty="0"/>
              <a:t>clearly</a:t>
            </a:r>
          </a:p>
          <a:p>
            <a:pPr lvl="2">
              <a:spcBef>
                <a:spcPts val="0"/>
              </a:spcBef>
            </a:pPr>
            <a:r>
              <a:rPr lang="en-US" altLang="en-US" sz="2000" dirty="0"/>
              <a:t>unambiguously and objectively</a:t>
            </a:r>
          </a:p>
          <a:p>
            <a:pPr lvl="2">
              <a:spcBef>
                <a:spcPts val="0"/>
              </a:spcBef>
            </a:pPr>
            <a:r>
              <a:rPr lang="en-US" altLang="en-US" sz="2000" dirty="0"/>
              <a:t>in accordance with any specific instructions in the test or calibration methods.</a:t>
            </a:r>
          </a:p>
          <a:p>
            <a:pPr lvl="1">
              <a:buFont typeface="Arial" panose="020B0604020202020204" pitchFamily="34" charset="0"/>
              <a:buChar char="•"/>
            </a:pPr>
            <a:r>
              <a:rPr lang="en-US" altLang="en-US" sz="2400" dirty="0"/>
              <a:t>Reports shall include</a:t>
            </a:r>
          </a:p>
          <a:p>
            <a:pPr lvl="2">
              <a:spcBef>
                <a:spcPts val="0"/>
              </a:spcBef>
            </a:pPr>
            <a:r>
              <a:rPr lang="en-US" altLang="en-US" sz="2000" dirty="0"/>
              <a:t>all the information requested by the customer </a:t>
            </a:r>
          </a:p>
          <a:p>
            <a:pPr lvl="2">
              <a:spcBef>
                <a:spcPts val="0"/>
              </a:spcBef>
            </a:pPr>
            <a:r>
              <a:rPr lang="en-US" altLang="en-US" sz="2000" dirty="0"/>
              <a:t>necessary for the interpretation of the test or calibration results.</a:t>
            </a:r>
          </a:p>
          <a:p>
            <a:pPr lvl="1">
              <a:buFont typeface="Arial" panose="020B0604020202020204" pitchFamily="34" charset="0"/>
              <a:buChar char="•"/>
            </a:pPr>
            <a:r>
              <a:rPr lang="en-US" altLang="en-US" sz="2400" dirty="0"/>
              <a:t>Internal customers (or when there is a written agreement with customer) results may be reported in a simplified way. </a:t>
            </a:r>
          </a:p>
        </p:txBody>
      </p:sp>
    </p:spTree>
    <p:extLst>
      <p:ext uri="{BB962C8B-B14F-4D97-AF65-F5344CB8AC3E}">
        <p14:creationId xmlns:p14="http://schemas.microsoft.com/office/powerpoint/2010/main" val="1482477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61720"/>
          </a:xfrm>
        </p:spPr>
        <p:txBody>
          <a:bodyPr/>
          <a:lstStyle/>
          <a:p>
            <a:r>
              <a:rPr lang="en-US" altLang="en-US" dirty="0"/>
              <a:t>5.10.9 – Amendments</a:t>
            </a:r>
            <a:endParaRPr lang="en-US" dirty="0"/>
          </a:p>
        </p:txBody>
      </p:sp>
      <p:sp>
        <p:nvSpPr>
          <p:cNvPr id="3" name="Content Placeholder 2"/>
          <p:cNvSpPr txBox="1">
            <a:spLocks noChangeArrowheads="1"/>
          </p:cNvSpPr>
          <p:nvPr/>
        </p:nvSpPr>
        <p:spPr bwMode="auto">
          <a:xfrm>
            <a:off x="457200" y="1066800"/>
            <a:ext cx="8229600" cy="26284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dirty="0"/>
              <a:t>If new test reports need to be issued, they shall </a:t>
            </a:r>
          </a:p>
          <a:p>
            <a:pPr lvl="1"/>
            <a:r>
              <a:rPr lang="en-US" altLang="en-US" dirty="0"/>
              <a:t>Be uniquely identified</a:t>
            </a:r>
          </a:p>
          <a:p>
            <a:pPr lvl="1"/>
            <a:r>
              <a:rPr lang="en-US" altLang="en-US" dirty="0"/>
              <a:t>Contain reference to original report</a:t>
            </a:r>
          </a:p>
          <a:p>
            <a:pPr lvl="1"/>
            <a:endParaRPr lang="en-US" altLang="en-US" dirty="0"/>
          </a:p>
        </p:txBody>
      </p:sp>
      <p:pic>
        <p:nvPicPr>
          <p:cNvPr id="5" name="Picture 2" descr="http://www.clipartbest.com/cliparts/dT6/Myj/dT6MyjEEc.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048000"/>
            <a:ext cx="2743200" cy="2905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38210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4.7.2 - Feedback</a:t>
            </a:r>
          </a:p>
        </p:txBody>
      </p:sp>
      <p:sp>
        <p:nvSpPr>
          <p:cNvPr id="17411" name="Content Placeholder 2"/>
          <p:cNvSpPr>
            <a:spLocks noGrp="1" noChangeArrowheads="1"/>
          </p:cNvSpPr>
          <p:nvPr>
            <p:ph idx="4294967295"/>
          </p:nvPr>
        </p:nvSpPr>
        <p:spPr bwMode="auto">
          <a:xfrm>
            <a:off x="457200" y="990600"/>
            <a:ext cx="8229600" cy="211134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Customer can provide feedback on reporting and how it can be improved.</a:t>
            </a:r>
          </a:p>
          <a:p>
            <a:pPr marL="457200" lvl="1" indent="0">
              <a:buNone/>
            </a:pPr>
            <a:endParaRPr lang="en-US" altLang="en-US" dirty="0"/>
          </a:p>
          <a:p>
            <a:pPr lvl="1"/>
            <a:endParaRPr lang="en-US" altLang="en-US" dirty="0"/>
          </a:p>
        </p:txBody>
      </p:sp>
      <p:pic>
        <p:nvPicPr>
          <p:cNvPr id="13314" name="Picture 2" descr="http://www.testocreams.com/blog/wp-content/uploads/2016/01/customer-opin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438400"/>
            <a:ext cx="4572000" cy="2481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7239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661720"/>
          </a:xfrm>
        </p:spPr>
        <p:txBody>
          <a:bodyPr/>
          <a:lstStyle/>
          <a:p>
            <a:r>
              <a:rPr lang="en-US" dirty="0"/>
              <a:t>Data Review – section 5.4.7</a:t>
            </a:r>
          </a:p>
        </p:txBody>
      </p:sp>
      <p:pic>
        <p:nvPicPr>
          <p:cNvPr id="14338" name="Picture 2" descr="http://worldartsme.com/images/medication-review-clipar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276600"/>
            <a:ext cx="2895600" cy="28956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noChangeArrowheads="1"/>
          </p:cNvSpPr>
          <p:nvPr/>
        </p:nvSpPr>
        <p:spPr bwMode="auto">
          <a:xfrm>
            <a:off x="457200" y="1219200"/>
            <a:ext cx="8229600" cy="30469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dirty="0"/>
              <a:t>Calculations/data transfers subject to checks in a systematic manner.</a:t>
            </a:r>
          </a:p>
          <a:p>
            <a:pPr marL="0" indent="0">
              <a:buNone/>
            </a:pPr>
            <a:endParaRPr lang="en-US" altLang="en-US" sz="2000" dirty="0"/>
          </a:p>
          <a:p>
            <a:r>
              <a:rPr lang="en-US" altLang="en-US" dirty="0"/>
              <a:t>Quality management system procedures document how this is done </a:t>
            </a:r>
          </a:p>
          <a:p>
            <a:pPr marL="457200" lvl="1" indent="0">
              <a:buNone/>
            </a:pPr>
            <a:endParaRPr lang="en-US" altLang="en-US" dirty="0"/>
          </a:p>
        </p:txBody>
      </p:sp>
    </p:spTree>
    <p:extLst>
      <p:ext uri="{BB962C8B-B14F-4D97-AF65-F5344CB8AC3E}">
        <p14:creationId xmlns:p14="http://schemas.microsoft.com/office/powerpoint/2010/main" val="308069413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Records of reviews</a:t>
            </a:r>
          </a:p>
        </p:txBody>
      </p:sp>
      <p:sp>
        <p:nvSpPr>
          <p:cNvPr id="3" name="Content Placeholder 2"/>
          <p:cNvSpPr>
            <a:spLocks noGrp="1"/>
          </p:cNvSpPr>
          <p:nvPr>
            <p:ph idx="1"/>
          </p:nvPr>
        </p:nvSpPr>
        <p:spPr>
          <a:xfrm>
            <a:off x="457200" y="1678698"/>
            <a:ext cx="8229600" cy="2062103"/>
          </a:xfrm>
        </p:spPr>
        <p:txBody>
          <a:bodyPr/>
          <a:lstStyle/>
          <a:p>
            <a:r>
              <a:rPr lang="en-US" dirty="0"/>
              <a:t>The records shall include the identity of personnel responsible for the sampling, performance of each test and/or calibration and </a:t>
            </a:r>
            <a:r>
              <a:rPr lang="en-US" i="1" dirty="0"/>
              <a:t>checking of results</a:t>
            </a:r>
            <a:r>
              <a:rPr lang="en-US" dirty="0"/>
              <a:t>.</a:t>
            </a:r>
          </a:p>
        </p:txBody>
      </p:sp>
      <p:sp>
        <p:nvSpPr>
          <p:cNvPr id="4" name="Text Placeholder 3"/>
          <p:cNvSpPr>
            <a:spLocks noGrp="1"/>
          </p:cNvSpPr>
          <p:nvPr>
            <p:ph type="body" sz="quarter" idx="10"/>
          </p:nvPr>
        </p:nvSpPr>
        <p:spPr>
          <a:xfrm>
            <a:off x="457200" y="990600"/>
            <a:ext cx="8077200" cy="477054"/>
          </a:xfrm>
        </p:spPr>
        <p:txBody>
          <a:bodyPr/>
          <a:lstStyle/>
          <a:p>
            <a:r>
              <a:rPr lang="en-US"/>
              <a:t>4.13.2.1</a:t>
            </a:r>
            <a:endParaRPr lang="en-US" dirty="0"/>
          </a:p>
        </p:txBody>
      </p:sp>
    </p:spTree>
    <p:extLst>
      <p:ext uri="{BB962C8B-B14F-4D97-AF65-F5344CB8AC3E}">
        <p14:creationId xmlns:p14="http://schemas.microsoft.com/office/powerpoint/2010/main" val="38938306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661720"/>
          </a:xfrm>
        </p:spPr>
        <p:txBody>
          <a:bodyPr/>
          <a:lstStyle/>
          <a:p>
            <a:r>
              <a:rPr lang="en-US" dirty="0"/>
              <a:t>In Conclusion: Reporting</a:t>
            </a:r>
          </a:p>
        </p:txBody>
      </p:sp>
      <p:sp>
        <p:nvSpPr>
          <p:cNvPr id="4" name="Content Placeholder 2"/>
          <p:cNvSpPr txBox="1">
            <a:spLocks noChangeArrowheads="1"/>
          </p:cNvSpPr>
          <p:nvPr/>
        </p:nvSpPr>
        <p:spPr bwMode="auto">
          <a:xfrm>
            <a:off x="381000" y="966520"/>
            <a:ext cx="8229600" cy="480747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dirty="0"/>
              <a:t>ISO/IEC 17025 has specific requirements for generating reports</a:t>
            </a:r>
          </a:p>
          <a:p>
            <a:pPr lvl="1">
              <a:spcBef>
                <a:spcPts val="0"/>
              </a:spcBef>
            </a:pPr>
            <a:r>
              <a:rPr lang="en-US" altLang="en-US" dirty="0"/>
              <a:t>Objective</a:t>
            </a:r>
          </a:p>
          <a:p>
            <a:pPr lvl="1">
              <a:spcBef>
                <a:spcPts val="0"/>
              </a:spcBef>
            </a:pPr>
            <a:r>
              <a:rPr lang="en-US" altLang="en-US" dirty="0"/>
              <a:t>Meets needs of customer</a:t>
            </a:r>
          </a:p>
          <a:p>
            <a:pPr lvl="1">
              <a:spcBef>
                <a:spcPts val="0"/>
              </a:spcBef>
            </a:pPr>
            <a:r>
              <a:rPr lang="en-US" altLang="en-US" dirty="0"/>
              <a:t>Includes additional information required needed for interpretation of results</a:t>
            </a:r>
          </a:p>
          <a:p>
            <a:pPr lvl="1">
              <a:spcBef>
                <a:spcPts val="0"/>
              </a:spcBef>
            </a:pPr>
            <a:r>
              <a:rPr lang="en-US" altLang="en-US" dirty="0"/>
              <a:t>Easy to understand/follow</a:t>
            </a:r>
          </a:p>
          <a:p>
            <a:pPr marL="461963" indent="-461963"/>
            <a:r>
              <a:rPr lang="en-US" altLang="en-US" dirty="0"/>
              <a:t>Reports may be simplified if reporting to an internal customer or if there is an written agreement with customer in place.</a:t>
            </a:r>
          </a:p>
        </p:txBody>
      </p:sp>
    </p:spTree>
    <p:extLst>
      <p:ext uri="{BB962C8B-B14F-4D97-AF65-F5344CB8AC3E}">
        <p14:creationId xmlns:p14="http://schemas.microsoft.com/office/powerpoint/2010/main" val="343256202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4FED7-E5C7-4023-A1F7-8F6FE40DFB89}"/>
              </a:ext>
            </a:extLst>
          </p:cNvPr>
          <p:cNvSpPr>
            <a:spLocks noGrp="1"/>
          </p:cNvSpPr>
          <p:nvPr>
            <p:ph type="title"/>
          </p:nvPr>
        </p:nvSpPr>
        <p:spPr>
          <a:xfrm>
            <a:off x="457200" y="274638"/>
            <a:ext cx="8229600" cy="661720"/>
          </a:xfrm>
        </p:spPr>
        <p:txBody>
          <a:bodyPr/>
          <a:lstStyle/>
          <a:p>
            <a:r>
              <a:rPr lang="en-US" dirty="0"/>
              <a:t>References</a:t>
            </a:r>
          </a:p>
        </p:txBody>
      </p:sp>
      <p:sp>
        <p:nvSpPr>
          <p:cNvPr id="3" name="Rectangle 2">
            <a:extLst>
              <a:ext uri="{FF2B5EF4-FFF2-40B4-BE49-F238E27FC236}">
                <a16:creationId xmlns:a16="http://schemas.microsoft.com/office/drawing/2014/main" id="{56BF9576-49F7-45E3-9ED4-DB63CC796453}"/>
              </a:ext>
            </a:extLst>
          </p:cNvPr>
          <p:cNvSpPr/>
          <p:nvPr/>
        </p:nvSpPr>
        <p:spPr>
          <a:xfrm>
            <a:off x="449126" y="990600"/>
            <a:ext cx="8077200" cy="2160591"/>
          </a:xfrm>
          <a:prstGeom prst="rect">
            <a:avLst/>
          </a:prstGeom>
        </p:spPr>
        <p:txBody>
          <a:bodyPr wrap="square">
            <a:spAutoFit/>
          </a:bodyPr>
          <a:lstStyle/>
          <a:p>
            <a:pPr lvl="0">
              <a:spcBef>
                <a:spcPct val="20000"/>
              </a:spcBef>
            </a:pPr>
            <a:r>
              <a:rPr lang="en-US" sz="3200" dirty="0">
                <a:solidFill>
                  <a:srgbClr val="3F3F3F"/>
                </a:solidFill>
                <a:latin typeface="Arial" panose="020B0604020202020204" pitchFamily="34" charset="0"/>
                <a:cs typeface="Arial" panose="020B0604020202020204" pitchFamily="34" charset="0"/>
              </a:rPr>
              <a:t>ISO/IEC 17025:2005 </a:t>
            </a:r>
            <a:r>
              <a:rPr lang="en-US" sz="3200" i="1" dirty="0">
                <a:solidFill>
                  <a:srgbClr val="3F3F3F"/>
                </a:solidFill>
                <a:latin typeface="Arial" panose="020B0604020202020204" pitchFamily="34" charset="0"/>
                <a:cs typeface="Arial" panose="020B0604020202020204" pitchFamily="34" charset="0"/>
              </a:rPr>
              <a:t>General requirements for the competence of testing and calibration laboratories</a:t>
            </a:r>
          </a:p>
          <a:p>
            <a:pPr marL="342900" lvl="0" indent="-342900">
              <a:spcBef>
                <a:spcPct val="20000"/>
              </a:spcBef>
              <a:buFontTx/>
              <a:buChar char="-"/>
            </a:pPr>
            <a:r>
              <a:rPr lang="en-US" sz="3200" dirty="0">
                <a:solidFill>
                  <a:srgbClr val="3F3F3F"/>
                </a:solidFill>
                <a:latin typeface="Arial" panose="020B0604020202020204" pitchFamily="34" charset="0"/>
                <a:cs typeface="Arial" panose="020B0604020202020204" pitchFamily="34" charset="0"/>
                <a:hlinkClick r:id="rId2"/>
              </a:rPr>
              <a:t>https://www.iso.org/standard/39883.html</a:t>
            </a:r>
            <a:endParaRPr lang="en-US" sz="3200" dirty="0">
              <a:solidFill>
                <a:srgbClr val="3F3F3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594699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5.10.1 - Your Customer</a:t>
            </a:r>
          </a:p>
        </p:txBody>
      </p:sp>
      <p:sp>
        <p:nvSpPr>
          <p:cNvPr id="5123" name="Content Placeholder 2"/>
          <p:cNvSpPr>
            <a:spLocks noGrp="1" noChangeArrowheads="1"/>
          </p:cNvSpPr>
          <p:nvPr>
            <p:ph idx="4294967295"/>
          </p:nvPr>
        </p:nvSpPr>
        <p:spPr bwMode="auto">
          <a:xfrm>
            <a:off x="228600" y="1063624"/>
            <a:ext cx="8229600" cy="477053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Customer agreements can be used to make the report as simple as possible.</a:t>
            </a:r>
          </a:p>
          <a:p>
            <a:r>
              <a:rPr lang="en-US" altLang="en-US" dirty="0"/>
              <a:t>Information may be necessary, but not required for reporting.</a:t>
            </a:r>
          </a:p>
          <a:p>
            <a:r>
              <a:rPr lang="en-US" altLang="en-US" dirty="0"/>
              <a:t>Section 4.4 (Review of Requests, Tenders, and Contracts) clarifies reporting beforehand</a:t>
            </a:r>
          </a:p>
          <a:p>
            <a:pPr lvl="1"/>
            <a:r>
              <a:rPr lang="en-US" altLang="en-US" dirty="0"/>
              <a:t>Measurement Uncertainty</a:t>
            </a:r>
          </a:p>
          <a:p>
            <a:pPr lvl="1"/>
            <a:r>
              <a:rPr lang="en-US" altLang="en-US" dirty="0"/>
              <a:t>Reports with subcontractors</a:t>
            </a:r>
          </a:p>
        </p:txBody>
      </p:sp>
      <p:pic>
        <p:nvPicPr>
          <p:cNvPr id="1028" name="Picture 4" descr="https://encrypted-tbn3.gstatic.com/images?q=tbn:ANd9GcTOEBR3L7RIZ9EEb2kQGoMyTDrGM07Atchb3LlU1a0aGmJWVeUr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343400"/>
            <a:ext cx="1520825" cy="1070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004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04800" y="1286463"/>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7" name="Title 1"/>
          <p:cNvSpPr>
            <a:spLocks noGrp="1" noChangeArrowheads="1"/>
          </p:cNvSpPr>
          <p:nvPr>
            <p:ph type="title" idx="4294967295"/>
          </p:nvPr>
        </p:nvSpPr>
        <p:spPr bwMode="auto">
          <a:xfrm>
            <a:off x="457200" y="274638"/>
            <a:ext cx="8229600" cy="6617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r>
              <a:rPr lang="en-US" altLang="en-US" dirty="0"/>
              <a:t>       5.10.2  Reporting Requirements</a:t>
            </a:r>
          </a:p>
        </p:txBody>
      </p:sp>
      <p:sp>
        <p:nvSpPr>
          <p:cNvPr id="13" name="TextBox 12"/>
          <p:cNvSpPr txBox="1"/>
          <p:nvPr/>
        </p:nvSpPr>
        <p:spPr>
          <a:xfrm>
            <a:off x="3481309" y="1344503"/>
            <a:ext cx="3054655" cy="830997"/>
          </a:xfrm>
          <a:prstGeom prst="rect">
            <a:avLst/>
          </a:prstGeom>
          <a:solidFill>
            <a:schemeClr val="bg1"/>
          </a:solidFill>
        </p:spPr>
        <p:txBody>
          <a:bodyPr wrap="square" rtlCol="0">
            <a:spAutoFit/>
          </a:bodyPr>
          <a:lstStyle/>
          <a:p>
            <a:pPr algn="ctr"/>
            <a:r>
              <a:rPr lang="en-US" sz="1200" dirty="0">
                <a:solidFill>
                  <a:schemeClr val="tx1">
                    <a:lumMod val="50000"/>
                  </a:schemeClr>
                </a:solidFill>
                <a:latin typeface="Times New Roman" panose="02020603050405020304" pitchFamily="18" charset="0"/>
                <a:cs typeface="Times New Roman" panose="02020603050405020304" pitchFamily="18" charset="0"/>
              </a:rPr>
              <a:t>Feed First Laboratory</a:t>
            </a:r>
          </a:p>
          <a:p>
            <a:pPr algn="ctr"/>
            <a:r>
              <a:rPr lang="en-US" sz="1200" dirty="0">
                <a:solidFill>
                  <a:schemeClr val="tx1">
                    <a:lumMod val="50000"/>
                  </a:schemeClr>
                </a:solidFill>
                <a:latin typeface="Times New Roman" panose="02020603050405020304" pitchFamily="18" charset="0"/>
                <a:cs typeface="Times New Roman" panose="02020603050405020304" pitchFamily="18" charset="0"/>
              </a:rPr>
              <a:t>126 Animal Way</a:t>
            </a:r>
          </a:p>
          <a:p>
            <a:pPr algn="ctr"/>
            <a:r>
              <a:rPr lang="en-US" sz="1200" dirty="0">
                <a:solidFill>
                  <a:schemeClr val="tx1">
                    <a:lumMod val="50000"/>
                  </a:schemeClr>
                </a:solidFill>
                <a:latin typeface="Times New Roman" panose="02020603050405020304" pitchFamily="18" charset="0"/>
                <a:cs typeface="Times New Roman" panose="02020603050405020304" pitchFamily="18" charset="0"/>
              </a:rPr>
              <a:t>Best Friend City,</a:t>
            </a:r>
          </a:p>
          <a:p>
            <a:pPr algn="ctr"/>
            <a:r>
              <a:rPr lang="en-US" sz="1200" dirty="0">
                <a:solidFill>
                  <a:schemeClr val="tx1">
                    <a:lumMod val="50000"/>
                  </a:schemeClr>
                </a:solidFill>
                <a:latin typeface="Times New Roman" panose="02020603050405020304" pitchFamily="18" charset="0"/>
                <a:cs typeface="Times New Roman" panose="02020603050405020304" pitchFamily="18" charset="0"/>
              </a:rPr>
              <a:t>Oklahoma, NB 12345</a:t>
            </a:r>
            <a:endParaRPr lang="en-US" sz="1600" dirty="0">
              <a:latin typeface="Times New Roman" panose="02020603050405020304" pitchFamily="18" charset="0"/>
              <a:cs typeface="Times New Roman" panose="02020603050405020304" pitchFamily="18" charset="0"/>
            </a:endParaRPr>
          </a:p>
        </p:txBody>
      </p:sp>
      <p:grpSp>
        <p:nvGrpSpPr>
          <p:cNvPr id="14" name="Group 13"/>
          <p:cNvGrpSpPr/>
          <p:nvPr/>
        </p:nvGrpSpPr>
        <p:grpSpPr>
          <a:xfrm rot="19927698">
            <a:off x="5570122" y="973519"/>
            <a:ext cx="1943090" cy="990574"/>
            <a:chOff x="2857510" y="2857489"/>
            <a:chExt cx="1943090" cy="990574"/>
          </a:xfrm>
        </p:grpSpPr>
        <p:sp>
          <p:nvSpPr>
            <p:cNvPr id="15" name="Up Arrow 14"/>
            <p:cNvSpPr/>
            <p:nvPr/>
          </p:nvSpPr>
          <p:spPr bwMode="auto">
            <a:xfrm rot="16200000">
              <a:off x="3333768" y="2381231"/>
              <a:ext cx="990574" cy="19430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16" name="TextBox 15"/>
            <p:cNvSpPr txBox="1"/>
            <p:nvPr/>
          </p:nvSpPr>
          <p:spPr>
            <a:xfrm>
              <a:off x="3048000" y="3214275"/>
              <a:ext cx="1752600" cy="276999"/>
            </a:xfrm>
            <a:prstGeom prst="rect">
              <a:avLst/>
            </a:prstGeom>
            <a:solidFill>
              <a:srgbClr val="EF7521"/>
            </a:solidFill>
          </p:spPr>
          <p:txBody>
            <a:bodyPr wrap="square" rtlCol="0">
              <a:spAutoFit/>
            </a:bodyPr>
            <a:lstStyle/>
            <a:p>
              <a:r>
                <a:rPr lang="en-US" sz="1200" dirty="0"/>
                <a:t>Name/Address of Lab</a:t>
              </a:r>
            </a:p>
          </p:txBody>
        </p:sp>
      </p:grpSp>
      <p:grpSp>
        <p:nvGrpSpPr>
          <p:cNvPr id="17" name="Group 16"/>
          <p:cNvGrpSpPr/>
          <p:nvPr/>
        </p:nvGrpSpPr>
        <p:grpSpPr>
          <a:xfrm rot="2651550">
            <a:off x="6329321" y="4173681"/>
            <a:ext cx="1943090" cy="1071690"/>
            <a:chOff x="2781310" y="2538814"/>
            <a:chExt cx="1943090" cy="990574"/>
          </a:xfrm>
        </p:grpSpPr>
        <p:sp>
          <p:nvSpPr>
            <p:cNvPr id="18" name="Up Arrow 17"/>
            <p:cNvSpPr/>
            <p:nvPr/>
          </p:nvSpPr>
          <p:spPr bwMode="auto">
            <a:xfrm rot="16200000">
              <a:off x="3257568" y="2062556"/>
              <a:ext cx="990574" cy="19430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19" name="TextBox 18"/>
            <p:cNvSpPr txBox="1"/>
            <p:nvPr/>
          </p:nvSpPr>
          <p:spPr>
            <a:xfrm>
              <a:off x="2971800" y="2895600"/>
              <a:ext cx="1752600" cy="276999"/>
            </a:xfrm>
            <a:prstGeom prst="rect">
              <a:avLst/>
            </a:prstGeom>
            <a:solidFill>
              <a:srgbClr val="EF7521"/>
            </a:solidFill>
          </p:spPr>
          <p:txBody>
            <a:bodyPr wrap="square" rtlCol="0">
              <a:spAutoFit/>
            </a:bodyPr>
            <a:lstStyle/>
            <a:p>
              <a:r>
                <a:rPr lang="en-US" sz="1200" dirty="0"/>
                <a:t>Method Identification</a:t>
              </a:r>
            </a:p>
          </p:txBody>
        </p:sp>
      </p:grpSp>
      <p:sp>
        <p:nvSpPr>
          <p:cNvPr id="27" name="TextBox 26"/>
          <p:cNvSpPr txBox="1"/>
          <p:nvPr/>
        </p:nvSpPr>
        <p:spPr>
          <a:xfrm>
            <a:off x="518218" y="1433272"/>
            <a:ext cx="2775123" cy="830997"/>
          </a:xfrm>
          <a:prstGeom prst="rect">
            <a:avLst/>
          </a:prstGeom>
          <a:solidFill>
            <a:schemeClr val="bg1"/>
          </a:solidFill>
        </p:spPr>
        <p:txBody>
          <a:bodyPr wrap="square" rtlCol="0">
            <a:spAutoFit/>
          </a:bodyPr>
          <a:lstStyle/>
          <a:p>
            <a:r>
              <a:rPr lang="en-US" sz="1200" dirty="0"/>
              <a:t>ABC Feed Corporation</a:t>
            </a:r>
          </a:p>
          <a:p>
            <a:r>
              <a:rPr lang="en-US" sz="1200" dirty="0"/>
              <a:t>123 Main Street </a:t>
            </a:r>
          </a:p>
          <a:p>
            <a:r>
              <a:rPr lang="en-US" sz="1200" dirty="0"/>
              <a:t>Hometown, OK 12345</a:t>
            </a:r>
          </a:p>
          <a:p>
            <a:endParaRPr lang="en-US" sz="1200" dirty="0"/>
          </a:p>
        </p:txBody>
      </p:sp>
      <p:grpSp>
        <p:nvGrpSpPr>
          <p:cNvPr id="23" name="Group 22"/>
          <p:cNvGrpSpPr/>
          <p:nvPr/>
        </p:nvGrpSpPr>
        <p:grpSpPr>
          <a:xfrm rot="2036936">
            <a:off x="5033075" y="5159314"/>
            <a:ext cx="1913203" cy="990574"/>
            <a:chOff x="2781311" y="2538814"/>
            <a:chExt cx="2019289" cy="990574"/>
          </a:xfrm>
        </p:grpSpPr>
        <p:sp>
          <p:nvSpPr>
            <p:cNvPr id="24" name="Up Arrow 23"/>
            <p:cNvSpPr/>
            <p:nvPr/>
          </p:nvSpPr>
          <p:spPr bwMode="auto">
            <a:xfrm rot="16200000">
              <a:off x="3295669" y="2024456"/>
              <a:ext cx="990574" cy="20192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25" name="TextBox 24"/>
            <p:cNvSpPr txBox="1"/>
            <p:nvPr/>
          </p:nvSpPr>
          <p:spPr>
            <a:xfrm rot="99748">
              <a:off x="3091438" y="2796218"/>
              <a:ext cx="1689321" cy="461665"/>
            </a:xfrm>
            <a:prstGeom prst="rect">
              <a:avLst/>
            </a:prstGeom>
            <a:solidFill>
              <a:srgbClr val="EF7521"/>
            </a:solidFill>
          </p:spPr>
          <p:txBody>
            <a:bodyPr wrap="square" rtlCol="0">
              <a:spAutoFit/>
            </a:bodyPr>
            <a:lstStyle/>
            <a:p>
              <a:r>
                <a:rPr lang="en-US" sz="1200" dirty="0"/>
                <a:t>Test results/Units of measurement</a:t>
              </a:r>
            </a:p>
          </p:txBody>
        </p:sp>
      </p:grpSp>
      <p:sp>
        <p:nvSpPr>
          <p:cNvPr id="29" name="Right Arrow 28"/>
          <p:cNvSpPr/>
          <p:nvPr/>
        </p:nvSpPr>
        <p:spPr>
          <a:xfrm rot="2654576">
            <a:off x="312603" y="560309"/>
            <a:ext cx="1479535" cy="820202"/>
          </a:xfrm>
          <a:prstGeom prst="rightArrow">
            <a:avLst>
              <a:gd name="adj1" fmla="val 50000"/>
              <a:gd name="adj2" fmla="val 60710"/>
            </a:avLst>
          </a:prstGeom>
          <a:solidFill>
            <a:srgbClr val="EF75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Customer name/address </a:t>
            </a:r>
          </a:p>
        </p:txBody>
      </p:sp>
      <p:grpSp>
        <p:nvGrpSpPr>
          <p:cNvPr id="6" name="Group 5"/>
          <p:cNvGrpSpPr/>
          <p:nvPr/>
        </p:nvGrpSpPr>
        <p:grpSpPr>
          <a:xfrm rot="1408190">
            <a:off x="1525955" y="1771590"/>
            <a:ext cx="2034725" cy="1030826"/>
            <a:chOff x="1253228" y="2432685"/>
            <a:chExt cx="2034725" cy="1030826"/>
          </a:xfrm>
        </p:grpSpPr>
        <p:sp>
          <p:nvSpPr>
            <p:cNvPr id="7" name="Up Arrow 6"/>
            <p:cNvSpPr/>
            <p:nvPr/>
          </p:nvSpPr>
          <p:spPr bwMode="auto">
            <a:xfrm rot="14070788">
              <a:off x="1755178" y="1930735"/>
              <a:ext cx="1030826" cy="2034725"/>
            </a:xfrm>
            <a:prstGeom prst="upArrow">
              <a:avLst/>
            </a:prstGeom>
            <a:solidFill>
              <a:srgbClr val="EF752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8" name="TextBox 7"/>
            <p:cNvSpPr txBox="1"/>
            <p:nvPr/>
          </p:nvSpPr>
          <p:spPr>
            <a:xfrm rot="19476485">
              <a:off x="1665464" y="2586915"/>
              <a:ext cx="1589794" cy="492443"/>
            </a:xfrm>
            <a:prstGeom prst="rect">
              <a:avLst/>
            </a:prstGeom>
            <a:solidFill>
              <a:srgbClr val="EF7521"/>
            </a:solidFill>
            <a:ln>
              <a:noFill/>
            </a:ln>
          </p:spPr>
          <p:txBody>
            <a:bodyPr wrap="square" rtlCol="0">
              <a:spAutoFit/>
            </a:bodyPr>
            <a:lstStyle/>
            <a:p>
              <a:r>
                <a:rPr lang="en-US" sz="1300" dirty="0"/>
                <a:t>Unique identifier</a:t>
              </a:r>
            </a:p>
            <a:p>
              <a:pPr algn="ctr"/>
              <a:r>
                <a:rPr lang="en-US" sz="1300" dirty="0"/>
                <a:t> of test report</a:t>
              </a:r>
            </a:p>
          </p:txBody>
        </p:sp>
      </p:grpSp>
      <p:sp>
        <p:nvSpPr>
          <p:cNvPr id="2" name="TextBox 1"/>
          <p:cNvSpPr txBox="1"/>
          <p:nvPr/>
        </p:nvSpPr>
        <p:spPr>
          <a:xfrm>
            <a:off x="508942" y="2750044"/>
            <a:ext cx="907539" cy="276999"/>
          </a:xfrm>
          <a:prstGeom prst="rect">
            <a:avLst/>
          </a:prstGeom>
          <a:solidFill>
            <a:schemeClr val="bg1"/>
          </a:solidFill>
        </p:spPr>
        <p:txBody>
          <a:bodyPr wrap="square" rtlCol="0">
            <a:spAutoFit/>
          </a:bodyPr>
          <a:lstStyle/>
          <a:p>
            <a:r>
              <a:rPr lang="en-US" sz="1200" dirty="0"/>
              <a:t>456</a:t>
            </a:r>
            <a:endParaRPr lang="en-US" sz="3600" dirty="0"/>
          </a:p>
        </p:txBody>
      </p:sp>
      <p:sp>
        <p:nvSpPr>
          <p:cNvPr id="26" name="TextBox 25"/>
          <p:cNvSpPr txBox="1"/>
          <p:nvPr/>
        </p:nvSpPr>
        <p:spPr>
          <a:xfrm>
            <a:off x="5922452" y="2741711"/>
            <a:ext cx="1542805" cy="276999"/>
          </a:xfrm>
          <a:prstGeom prst="rect">
            <a:avLst/>
          </a:prstGeom>
          <a:solidFill>
            <a:schemeClr val="bg1"/>
          </a:solidFill>
        </p:spPr>
        <p:txBody>
          <a:bodyPr wrap="square" rtlCol="0">
            <a:spAutoFit/>
          </a:bodyPr>
          <a:lstStyle/>
          <a:p>
            <a:r>
              <a:rPr lang="en-US" sz="1200" dirty="0"/>
              <a:t>ACE Rabbit Feed</a:t>
            </a:r>
            <a:endParaRPr lang="en-US" sz="3600" dirty="0"/>
          </a:p>
        </p:txBody>
      </p:sp>
      <p:sp>
        <p:nvSpPr>
          <p:cNvPr id="28" name="TextBox 27"/>
          <p:cNvSpPr txBox="1"/>
          <p:nvPr/>
        </p:nvSpPr>
        <p:spPr>
          <a:xfrm>
            <a:off x="2367526" y="2793049"/>
            <a:ext cx="907539" cy="276999"/>
          </a:xfrm>
          <a:prstGeom prst="rect">
            <a:avLst/>
          </a:prstGeom>
          <a:solidFill>
            <a:schemeClr val="bg1"/>
          </a:solidFill>
        </p:spPr>
        <p:txBody>
          <a:bodyPr wrap="square" rtlCol="0">
            <a:spAutoFit/>
          </a:bodyPr>
          <a:lstStyle/>
          <a:p>
            <a:r>
              <a:rPr lang="en-US" sz="1200" dirty="0"/>
              <a:t>D. Martyn</a:t>
            </a:r>
            <a:endParaRPr lang="en-US" sz="3600" dirty="0"/>
          </a:p>
        </p:txBody>
      </p:sp>
      <p:grpSp>
        <p:nvGrpSpPr>
          <p:cNvPr id="9" name="Group 8"/>
          <p:cNvGrpSpPr/>
          <p:nvPr/>
        </p:nvGrpSpPr>
        <p:grpSpPr>
          <a:xfrm rot="8000905">
            <a:off x="2324265" y="2678955"/>
            <a:ext cx="1828752" cy="990574"/>
            <a:chOff x="3618544" y="2510901"/>
            <a:chExt cx="1828752" cy="990574"/>
          </a:xfrm>
        </p:grpSpPr>
        <p:sp>
          <p:nvSpPr>
            <p:cNvPr id="10" name="Up Arrow 9"/>
            <p:cNvSpPr/>
            <p:nvPr/>
          </p:nvSpPr>
          <p:spPr bwMode="auto">
            <a:xfrm rot="16200000">
              <a:off x="4037633" y="2091812"/>
              <a:ext cx="990574" cy="1828752"/>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11" name="TextBox 10"/>
            <p:cNvSpPr txBox="1"/>
            <p:nvPr/>
          </p:nvSpPr>
          <p:spPr>
            <a:xfrm rot="10800000">
              <a:off x="4075699" y="2836910"/>
              <a:ext cx="1286462" cy="338554"/>
            </a:xfrm>
            <a:prstGeom prst="rect">
              <a:avLst/>
            </a:prstGeom>
            <a:solidFill>
              <a:srgbClr val="EF7521"/>
            </a:solidFill>
          </p:spPr>
          <p:txBody>
            <a:bodyPr wrap="square" rtlCol="0">
              <a:spAutoFit/>
            </a:bodyPr>
            <a:lstStyle/>
            <a:p>
              <a:r>
                <a:rPr lang="en-US" sz="1600" dirty="0"/>
                <a:t>Report Title</a:t>
              </a:r>
              <a:endParaRPr lang="en-US" sz="1600" dirty="0">
                <a:solidFill>
                  <a:schemeClr val="bg1"/>
                </a:solidFill>
              </a:endParaRPr>
            </a:p>
          </p:txBody>
        </p:sp>
      </p:grpSp>
      <p:sp>
        <p:nvSpPr>
          <p:cNvPr id="30" name="TextBox 29"/>
          <p:cNvSpPr txBox="1"/>
          <p:nvPr/>
        </p:nvSpPr>
        <p:spPr>
          <a:xfrm>
            <a:off x="7300866" y="2326444"/>
            <a:ext cx="907539" cy="276999"/>
          </a:xfrm>
          <a:prstGeom prst="rect">
            <a:avLst/>
          </a:prstGeom>
          <a:solidFill>
            <a:schemeClr val="bg1"/>
          </a:solidFill>
        </p:spPr>
        <p:txBody>
          <a:bodyPr wrap="square" rtlCol="0">
            <a:spAutoFit/>
          </a:bodyPr>
          <a:lstStyle/>
          <a:p>
            <a:r>
              <a:rPr lang="en-US" sz="1200" dirty="0"/>
              <a:t>16C01235</a:t>
            </a:r>
            <a:endParaRPr lang="en-US" sz="3600" dirty="0"/>
          </a:p>
        </p:txBody>
      </p:sp>
      <p:grpSp>
        <p:nvGrpSpPr>
          <p:cNvPr id="20" name="Group 19"/>
          <p:cNvGrpSpPr/>
          <p:nvPr/>
        </p:nvGrpSpPr>
        <p:grpSpPr>
          <a:xfrm rot="3855106">
            <a:off x="7287712" y="2854144"/>
            <a:ext cx="1717399" cy="990574"/>
            <a:chOff x="2781311" y="2538814"/>
            <a:chExt cx="2019289" cy="990574"/>
          </a:xfrm>
        </p:grpSpPr>
        <p:sp>
          <p:nvSpPr>
            <p:cNvPr id="21" name="Up Arrow 20"/>
            <p:cNvSpPr/>
            <p:nvPr/>
          </p:nvSpPr>
          <p:spPr bwMode="auto">
            <a:xfrm rot="16200000">
              <a:off x="3295669" y="2024456"/>
              <a:ext cx="990574" cy="20192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22" name="TextBox 21"/>
            <p:cNvSpPr txBox="1"/>
            <p:nvPr/>
          </p:nvSpPr>
          <p:spPr>
            <a:xfrm>
              <a:off x="3320220" y="2803267"/>
              <a:ext cx="1357276" cy="461665"/>
            </a:xfrm>
            <a:prstGeom prst="rect">
              <a:avLst/>
            </a:prstGeom>
            <a:solidFill>
              <a:srgbClr val="EF7521"/>
            </a:solidFill>
          </p:spPr>
          <p:txBody>
            <a:bodyPr wrap="square" rtlCol="0">
              <a:spAutoFit/>
            </a:bodyPr>
            <a:lstStyle/>
            <a:p>
              <a:r>
                <a:rPr lang="en-US" sz="1200" dirty="0"/>
                <a:t>Unambiguous Identification</a:t>
              </a:r>
            </a:p>
          </p:txBody>
        </p:sp>
      </p:grpSp>
    </p:spTree>
    <p:extLst>
      <p:ext uri="{BB962C8B-B14F-4D97-AF65-F5344CB8AC3E}">
        <p14:creationId xmlns:p14="http://schemas.microsoft.com/office/powerpoint/2010/main" val="561975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304800"/>
            <a:ext cx="8229600" cy="710451"/>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rgbClr val="000000"/>
                </a:solidFill>
                <a:miter lim="800000"/>
                <a:headEnd/>
                <a:tailEnd/>
              </a14:hiddenLine>
            </a:ext>
          </a:extLst>
        </p:spPr>
        <p:txBody>
          <a:bodyPr vert="horz" wrap="square" lIns="90170" tIns="46990" rIns="90170" bIns="46990" numCol="1" anchor="t" anchorCtr="0" compatLnSpc="1">
            <a:prstTxWarp prst="textNoShape">
              <a:avLst/>
            </a:prstTxWarp>
          </a:bodyPr>
          <a:lstStyle/>
          <a:p>
            <a:r>
              <a:rPr lang="en-US" altLang="en-US" dirty="0"/>
              <a:t>Reporting Requirements</a:t>
            </a: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0063"/>
            <a:ext cx="9144000" cy="1030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 name="Group 6"/>
          <p:cNvGrpSpPr/>
          <p:nvPr/>
        </p:nvGrpSpPr>
        <p:grpSpPr>
          <a:xfrm rot="2651550">
            <a:off x="544891" y="2911721"/>
            <a:ext cx="1943089" cy="1071690"/>
            <a:chOff x="2781310" y="2538814"/>
            <a:chExt cx="1943089" cy="990574"/>
          </a:xfrm>
        </p:grpSpPr>
        <p:sp>
          <p:nvSpPr>
            <p:cNvPr id="8" name="Up Arrow 7"/>
            <p:cNvSpPr/>
            <p:nvPr/>
          </p:nvSpPr>
          <p:spPr bwMode="auto">
            <a:xfrm rot="16200000">
              <a:off x="3257568" y="2062556"/>
              <a:ext cx="990574" cy="19430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9" name="TextBox 8"/>
            <p:cNvSpPr txBox="1"/>
            <p:nvPr/>
          </p:nvSpPr>
          <p:spPr>
            <a:xfrm>
              <a:off x="2971799" y="2891857"/>
              <a:ext cx="1752600" cy="284481"/>
            </a:xfrm>
            <a:prstGeom prst="rect">
              <a:avLst/>
            </a:prstGeom>
            <a:solidFill>
              <a:srgbClr val="EF7521"/>
            </a:solidFill>
          </p:spPr>
          <p:txBody>
            <a:bodyPr wrap="square" rtlCol="0">
              <a:spAutoFit/>
            </a:bodyPr>
            <a:lstStyle/>
            <a:p>
              <a:r>
                <a:rPr lang="en-US" sz="1400" dirty="0"/>
                <a:t>Page </a:t>
              </a:r>
              <a:r>
                <a:rPr lang="en-US" sz="1400" dirty="0" err="1"/>
                <a:t>Identificaton</a:t>
              </a:r>
              <a:endParaRPr lang="en-US" sz="1400" dirty="0"/>
            </a:p>
          </p:txBody>
        </p:sp>
      </p:grpSp>
      <p:grpSp>
        <p:nvGrpSpPr>
          <p:cNvPr id="10" name="Group 9"/>
          <p:cNvGrpSpPr/>
          <p:nvPr/>
        </p:nvGrpSpPr>
        <p:grpSpPr>
          <a:xfrm rot="2651550">
            <a:off x="6140756" y="2911723"/>
            <a:ext cx="1943089" cy="1071690"/>
            <a:chOff x="2781310" y="2538814"/>
            <a:chExt cx="1943089" cy="990574"/>
          </a:xfrm>
        </p:grpSpPr>
        <p:sp>
          <p:nvSpPr>
            <p:cNvPr id="11" name="Up Arrow 10"/>
            <p:cNvSpPr/>
            <p:nvPr/>
          </p:nvSpPr>
          <p:spPr bwMode="auto">
            <a:xfrm rot="16200000">
              <a:off x="3257568" y="2062556"/>
              <a:ext cx="990574" cy="1943089"/>
            </a:xfrm>
            <a:prstGeom prst="up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a:ln>
                  <a:noFill/>
                </a:ln>
                <a:solidFill>
                  <a:schemeClr val="tx1"/>
                </a:solidFill>
                <a:effectLst/>
                <a:latin typeface="Arial" pitchFamily="34" charset="0"/>
                <a:ea typeface="SimSun" pitchFamily="2" charset="-122"/>
              </a:endParaRPr>
            </a:p>
          </p:txBody>
        </p:sp>
        <p:sp>
          <p:nvSpPr>
            <p:cNvPr id="12" name="TextBox 11"/>
            <p:cNvSpPr txBox="1"/>
            <p:nvPr/>
          </p:nvSpPr>
          <p:spPr>
            <a:xfrm>
              <a:off x="3267384" y="2800615"/>
              <a:ext cx="1252588" cy="483618"/>
            </a:xfrm>
            <a:prstGeom prst="rect">
              <a:avLst/>
            </a:prstGeom>
            <a:solidFill>
              <a:srgbClr val="EF7521"/>
            </a:solidFill>
          </p:spPr>
          <p:txBody>
            <a:bodyPr wrap="square" rtlCol="0">
              <a:spAutoFit/>
            </a:bodyPr>
            <a:lstStyle/>
            <a:p>
              <a:r>
                <a:rPr lang="en-US" sz="1400" dirty="0"/>
                <a:t>Authorizing Signature</a:t>
              </a:r>
            </a:p>
          </p:txBody>
        </p:sp>
      </p:grpSp>
    </p:spTree>
    <p:extLst>
      <p:ext uri="{BB962C8B-B14F-4D97-AF65-F5344CB8AC3E}">
        <p14:creationId xmlns:p14="http://schemas.microsoft.com/office/powerpoint/2010/main" val="3657329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5.10.2 – Minimum Reporting</a:t>
            </a:r>
          </a:p>
        </p:txBody>
      </p:sp>
      <p:sp>
        <p:nvSpPr>
          <p:cNvPr id="9219" name="Content Placeholder 2"/>
          <p:cNvSpPr>
            <a:spLocks noGrp="1" noChangeArrowheads="1"/>
          </p:cNvSpPr>
          <p:nvPr>
            <p:ph idx="4294967295"/>
          </p:nvPr>
        </p:nvSpPr>
        <p:spPr bwMode="auto">
          <a:xfrm>
            <a:off x="304800" y="990600"/>
            <a:ext cx="8229600" cy="477053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sz="2800" dirty="0"/>
              <a:t>e) Methods require identification.</a:t>
            </a:r>
          </a:p>
          <a:p>
            <a:pPr marL="0" indent="0">
              <a:buNone/>
            </a:pPr>
            <a:r>
              <a:rPr lang="en-US" altLang="en-US" sz="2800" dirty="0"/>
              <a:t>f)  Descriptions of items can be a simple </a:t>
            </a:r>
          </a:p>
          <a:p>
            <a:pPr lvl="1"/>
            <a:r>
              <a:rPr lang="en-US" altLang="en-US" sz="2400" dirty="0"/>
              <a:t>“acceptable” condition unless required to go into</a:t>
            </a:r>
            <a:br>
              <a:rPr lang="en-US" altLang="en-US" sz="2400" dirty="0"/>
            </a:br>
            <a:r>
              <a:rPr lang="en-US" altLang="en-US" sz="2400" dirty="0"/>
              <a:t> detail per 5.10.5, Opinions and Interpretations.</a:t>
            </a:r>
          </a:p>
          <a:p>
            <a:pPr marL="403225" indent="-403225">
              <a:buNone/>
            </a:pPr>
            <a:r>
              <a:rPr lang="en-US" altLang="en-US" sz="2800" dirty="0"/>
              <a:t>j)  Electronic / mechanized signatures are acceptable if protected from unauthorized use and is identifiable.  The signature must be traceable!  </a:t>
            </a:r>
          </a:p>
          <a:p>
            <a:pPr lvl="1"/>
            <a:r>
              <a:rPr lang="en-US" altLang="en-US" sz="2400" dirty="0"/>
              <a:t>There is no specified format.</a:t>
            </a:r>
          </a:p>
          <a:p>
            <a:endParaRPr lang="en-US" altLang="en-US" dirty="0"/>
          </a:p>
        </p:txBody>
      </p:sp>
      <p:pic>
        <p:nvPicPr>
          <p:cNvPr id="2050" name="Picture 2" descr="http://www.clipartbest.com/cliparts/dT6/Myj/dT6MyjEEc.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8266" y="4191000"/>
            <a:ext cx="1905000" cy="2017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222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5.10.2 – Minimum Reporting</a:t>
            </a:r>
          </a:p>
        </p:txBody>
      </p:sp>
      <p:sp>
        <p:nvSpPr>
          <p:cNvPr id="8195" name="Content Placeholder 2"/>
          <p:cNvSpPr>
            <a:spLocks noGrp="1" noChangeArrowheads="1"/>
          </p:cNvSpPr>
          <p:nvPr>
            <p:ph idx="4294967295"/>
          </p:nvPr>
        </p:nvSpPr>
        <p:spPr bwMode="auto">
          <a:xfrm>
            <a:off x="235131" y="1022728"/>
            <a:ext cx="8229600" cy="156966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dirty="0"/>
              <a:t>k) Where relevant, a statement to the effect that the results relate only to the items tested or calibrated.</a:t>
            </a: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592388"/>
            <a:ext cx="8458200" cy="425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ight Arrow 1"/>
          <p:cNvSpPr/>
          <p:nvPr/>
        </p:nvSpPr>
        <p:spPr>
          <a:xfrm>
            <a:off x="914400" y="6248400"/>
            <a:ext cx="978408" cy="48463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1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idx="4294967295"/>
          </p:nvPr>
        </p:nvSpPr>
        <p:spPr bwMode="auto">
          <a:xfrm>
            <a:off x="457200" y="274638"/>
            <a:ext cx="82296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5.10.3 – “where necessary”</a:t>
            </a:r>
          </a:p>
        </p:txBody>
      </p:sp>
      <p:sp>
        <p:nvSpPr>
          <p:cNvPr id="9219" name="Content Placeholder 2"/>
          <p:cNvSpPr>
            <a:spLocks noGrp="1" noChangeArrowheads="1"/>
          </p:cNvSpPr>
          <p:nvPr>
            <p:ph idx="4294967295"/>
          </p:nvPr>
        </p:nvSpPr>
        <p:spPr bwMode="auto">
          <a:xfrm>
            <a:off x="457200" y="870719"/>
            <a:ext cx="8991600" cy="446276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for the interpretation of test results</a:t>
            </a:r>
          </a:p>
          <a:p>
            <a:pPr lvl="1">
              <a:spcBef>
                <a:spcPts val="0"/>
              </a:spcBef>
            </a:pPr>
            <a:r>
              <a:rPr lang="en-US" altLang="en-US" dirty="0"/>
              <a:t>Deviations, additions or exclusions from test method</a:t>
            </a:r>
          </a:p>
          <a:p>
            <a:pPr lvl="1">
              <a:spcBef>
                <a:spcPts val="0"/>
              </a:spcBef>
            </a:pPr>
            <a:r>
              <a:rPr lang="en-US" altLang="en-US" dirty="0"/>
              <a:t>Information of specific test conditions (environmental conditions)</a:t>
            </a:r>
          </a:p>
          <a:p>
            <a:pPr lvl="1">
              <a:spcBef>
                <a:spcPts val="0"/>
              </a:spcBef>
            </a:pPr>
            <a:r>
              <a:rPr lang="en-US" altLang="en-US" dirty="0"/>
              <a:t>Statement on compliance/non-compliance with requirements and/or specifications</a:t>
            </a:r>
          </a:p>
          <a:p>
            <a:pPr lvl="1">
              <a:spcBef>
                <a:spcPts val="0"/>
              </a:spcBef>
            </a:pPr>
            <a:r>
              <a:rPr lang="en-US" altLang="en-US" dirty="0"/>
              <a:t>Statement on estimated uncertainty</a:t>
            </a:r>
          </a:p>
          <a:p>
            <a:pPr lvl="1">
              <a:spcBef>
                <a:spcPts val="0"/>
              </a:spcBef>
            </a:pPr>
            <a:r>
              <a:rPr lang="en-US" altLang="en-US" dirty="0"/>
              <a:t>Opinions and Interpretations</a:t>
            </a:r>
          </a:p>
          <a:p>
            <a:pPr lvl="1">
              <a:spcBef>
                <a:spcPts val="0"/>
              </a:spcBef>
            </a:pPr>
            <a:r>
              <a:rPr lang="en-US" altLang="en-US" dirty="0"/>
              <a:t>Program-specific requirements</a:t>
            </a:r>
            <a:endParaRPr lang="en-US" altLang="en-US" sz="3200" dirty="0"/>
          </a:p>
        </p:txBody>
      </p:sp>
      <p:pic>
        <p:nvPicPr>
          <p:cNvPr id="3076" name="Picture 4" descr="https://encrypted-tbn2.gstatic.com/images?q=tbn:ANd9GcSVCrFmXeWrRIjJkMVMFVRC-koHCrAQEnLZ0GQzBYsYs3v_PL3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7375" y="4648200"/>
            <a:ext cx="1749425" cy="143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884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idx="4294967295"/>
          </p:nvPr>
        </p:nvSpPr>
        <p:spPr bwMode="auto">
          <a:xfrm>
            <a:off x="152400" y="274638"/>
            <a:ext cx="8534400" cy="6617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5.10.3 – “where necessary” -sampling</a:t>
            </a:r>
          </a:p>
        </p:txBody>
      </p:sp>
      <p:sp>
        <p:nvSpPr>
          <p:cNvPr id="9219" name="Content Placeholder 2"/>
          <p:cNvSpPr>
            <a:spLocks noGrp="1" noChangeArrowheads="1"/>
          </p:cNvSpPr>
          <p:nvPr>
            <p:ph idx="4294967295"/>
          </p:nvPr>
        </p:nvSpPr>
        <p:spPr bwMode="auto">
          <a:xfrm>
            <a:off x="152400" y="936358"/>
            <a:ext cx="8991600" cy="452431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for the interpretation of test results for reports containing results of sampling</a:t>
            </a:r>
          </a:p>
          <a:p>
            <a:pPr lvl="1">
              <a:spcBef>
                <a:spcPts val="0"/>
              </a:spcBef>
            </a:pPr>
            <a:r>
              <a:rPr lang="en-US" altLang="en-US" dirty="0"/>
              <a:t>Date of sampling</a:t>
            </a:r>
          </a:p>
          <a:p>
            <a:pPr lvl="1">
              <a:spcBef>
                <a:spcPts val="0"/>
              </a:spcBef>
            </a:pPr>
            <a:r>
              <a:rPr lang="en-US" altLang="en-US" dirty="0"/>
              <a:t>Unambiguous identification</a:t>
            </a:r>
          </a:p>
          <a:p>
            <a:pPr lvl="1">
              <a:spcBef>
                <a:spcPts val="0"/>
              </a:spcBef>
            </a:pPr>
            <a:r>
              <a:rPr lang="en-US" altLang="en-US" dirty="0"/>
              <a:t>Location of sampling</a:t>
            </a:r>
          </a:p>
          <a:p>
            <a:pPr lvl="1">
              <a:spcBef>
                <a:spcPts val="0"/>
              </a:spcBef>
            </a:pPr>
            <a:r>
              <a:rPr lang="en-US" altLang="en-US" dirty="0"/>
              <a:t>Reference to sampling plan</a:t>
            </a:r>
          </a:p>
          <a:p>
            <a:pPr lvl="1">
              <a:spcBef>
                <a:spcPts val="0"/>
              </a:spcBef>
            </a:pPr>
            <a:r>
              <a:rPr lang="en-US" altLang="en-US" dirty="0"/>
              <a:t>Environmental conditions that may effect interpretation</a:t>
            </a:r>
          </a:p>
          <a:p>
            <a:pPr lvl="1">
              <a:spcBef>
                <a:spcPts val="0"/>
              </a:spcBef>
            </a:pPr>
            <a:r>
              <a:rPr lang="en-US" altLang="en-US" dirty="0"/>
              <a:t>Sampling method and/or deviations/additions or exclusions</a:t>
            </a:r>
          </a:p>
        </p:txBody>
      </p:sp>
      <p:pic>
        <p:nvPicPr>
          <p:cNvPr id="4098" name="Picture 2" descr="http://images.clipartpanda.com/report-clipart-report-clipar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33296"/>
            <a:ext cx="1292225" cy="1292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881535"/>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mso-contentType ?>
<FormTemplates xmlns="http://schemas.microsoft.com/sharepoint/v3/contenttype/forms">
  <Display>DocumentLibraryForm</Display>
  <Edit>DocumentLibraryForm</Edit>
  <New>DocumentLibraryForm</New>
</FormTemplates>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Q77AU6S3KYZS-4287-212</_dlc_DocId>
    <_dlc_DocIdUrl xmlns="5af08be3-da31-4ed0-bd15-c2f68cc29029">
      <Url>https://www.aphlweb.org/aphl_departments/FS/dfsr/iso17025/_layouts/15/DocIdRedir.aspx?ID=Q77AU6S3KYZS-4287-212</Url>
      <Description>Q77AU6S3KYZS-4287-212</Description>
    </_dlc_DocIdUrl>
    <Module xmlns="fa1fb52d-8fe2-4f49-9882-b9b989e07643">15. Data Review &amp; Reporting</Module>
    <Final xmlns="fa1fb52d-8fe2-4f49-9882-b9b989e07643">Ready for Production</Final>
  </documentManagement>
</p:properties>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CB07F4E0-E5EC-4988-AD39-AD761E4B0FF4}"/>
</file>

<file path=customXml/itemProps10.xml><?xml version="1.0" encoding="utf-8"?>
<ds:datastoreItem xmlns:ds="http://schemas.openxmlformats.org/officeDocument/2006/customXml" ds:itemID="{518F09DD-610E-4075-BC56-B7DF243660DD}"/>
</file>

<file path=customXml/itemProps11.xml><?xml version="1.0" encoding="utf-8"?>
<ds:datastoreItem xmlns:ds="http://schemas.openxmlformats.org/officeDocument/2006/customXml" ds:itemID="{F290B368-66FD-4A15-A16F-8EAB723F7314}"/>
</file>

<file path=customXml/itemProps12.xml><?xml version="1.0" encoding="utf-8"?>
<ds:datastoreItem xmlns:ds="http://schemas.openxmlformats.org/officeDocument/2006/customXml" ds:itemID="{C98DF059-8A46-41C2-80A2-18A6A24010E6}"/>
</file>

<file path=customXml/itemProps13.xml><?xml version="1.0" encoding="utf-8"?>
<ds:datastoreItem xmlns:ds="http://schemas.openxmlformats.org/officeDocument/2006/customXml" ds:itemID="{5396F036-39EC-4113-AE70-71B49CCB4F26}"/>
</file>

<file path=customXml/itemProps14.xml><?xml version="1.0" encoding="utf-8"?>
<ds:datastoreItem xmlns:ds="http://schemas.openxmlformats.org/officeDocument/2006/customXml" ds:itemID="{548DD95C-E66F-4510-849A-0B00A5CEED56}"/>
</file>

<file path=customXml/itemProps15.xml><?xml version="1.0" encoding="utf-8"?>
<ds:datastoreItem xmlns:ds="http://schemas.openxmlformats.org/officeDocument/2006/customXml" ds:itemID="{196FA939-82E4-432E-A989-B60D1079997C}"/>
</file>

<file path=customXml/itemProps16.xml><?xml version="1.0" encoding="utf-8"?>
<ds:datastoreItem xmlns:ds="http://schemas.openxmlformats.org/officeDocument/2006/customXml" ds:itemID="{466DEDA0-8176-4123-B8D8-46C15ECA40C3}"/>
</file>

<file path=customXml/itemProps17.xml><?xml version="1.0" encoding="utf-8"?>
<ds:datastoreItem xmlns:ds="http://schemas.openxmlformats.org/officeDocument/2006/customXml" ds:itemID="{EE76ECA5-5EA3-4DDF-8604-A0C5EDCA5D73}"/>
</file>

<file path=customXml/itemProps18.xml><?xml version="1.0" encoding="utf-8"?>
<ds:datastoreItem xmlns:ds="http://schemas.openxmlformats.org/officeDocument/2006/customXml" ds:itemID="{C94CADE6-0054-4362-BA1C-78A07FCA4D23}"/>
</file>

<file path=customXml/itemProps19.xml><?xml version="1.0" encoding="utf-8"?>
<ds:datastoreItem xmlns:ds="http://schemas.openxmlformats.org/officeDocument/2006/customXml" ds:itemID="{CAF2B186-F751-4C05-8EB1-3DA09FB9109F}"/>
</file>

<file path=customXml/itemProps2.xml><?xml version="1.0" encoding="utf-8"?>
<ds:datastoreItem xmlns:ds="http://schemas.openxmlformats.org/officeDocument/2006/customXml" ds:itemID="{9E738231-2982-4EDA-A09B-0758772A5F1D}"/>
</file>

<file path=customXml/itemProps20.xml><?xml version="1.0" encoding="utf-8"?>
<ds:datastoreItem xmlns:ds="http://schemas.openxmlformats.org/officeDocument/2006/customXml" ds:itemID="{C29AAC04-E94B-48E5-817F-6E95EE7A5B76}"/>
</file>

<file path=customXml/itemProps21.xml><?xml version="1.0" encoding="utf-8"?>
<ds:datastoreItem xmlns:ds="http://schemas.openxmlformats.org/officeDocument/2006/customXml" ds:itemID="{5826FE81-E538-4589-9520-3E93D2160F89}"/>
</file>

<file path=customXml/itemProps22.xml><?xml version="1.0" encoding="utf-8"?>
<ds:datastoreItem xmlns:ds="http://schemas.openxmlformats.org/officeDocument/2006/customXml" ds:itemID="{54D4EB55-8D22-409B-A9F4-4C1494405F9F}"/>
</file>

<file path=customXml/itemProps23.xml><?xml version="1.0" encoding="utf-8"?>
<ds:datastoreItem xmlns:ds="http://schemas.openxmlformats.org/officeDocument/2006/customXml" ds:itemID="{5FA0AA7B-E49A-4DB6-B0C4-5318F946CCD8}"/>
</file>

<file path=customXml/itemProps24.xml><?xml version="1.0" encoding="utf-8"?>
<ds:datastoreItem xmlns:ds="http://schemas.openxmlformats.org/officeDocument/2006/customXml" ds:itemID="{EF5FE898-CD85-4A5B-9F20-CEE135BE7203}"/>
</file>

<file path=customXml/itemProps25.xml><?xml version="1.0" encoding="utf-8"?>
<ds:datastoreItem xmlns:ds="http://schemas.openxmlformats.org/officeDocument/2006/customXml" ds:itemID="{9FE70074-89FE-4E5F-9BE6-82EC1B3E3A56}"/>
</file>

<file path=customXml/itemProps26.xml><?xml version="1.0" encoding="utf-8"?>
<ds:datastoreItem xmlns:ds="http://schemas.openxmlformats.org/officeDocument/2006/customXml" ds:itemID="{FDFFBCD2-D2F7-49AC-9C79-DEF8F80ABD06}"/>
</file>

<file path=customXml/itemProps27.xml><?xml version="1.0" encoding="utf-8"?>
<ds:datastoreItem xmlns:ds="http://schemas.openxmlformats.org/officeDocument/2006/customXml" ds:itemID="{4455359C-A82F-4796-BA4B-2B882485F4BC}"/>
</file>

<file path=customXml/itemProps28.xml><?xml version="1.0" encoding="utf-8"?>
<ds:datastoreItem xmlns:ds="http://schemas.openxmlformats.org/officeDocument/2006/customXml" ds:itemID="{3E902DBD-76DD-4186-AD13-C85D9B7AB902}"/>
</file>

<file path=customXml/itemProps29.xml><?xml version="1.0" encoding="utf-8"?>
<ds:datastoreItem xmlns:ds="http://schemas.openxmlformats.org/officeDocument/2006/customXml" ds:itemID="{4E7AFAD3-A568-4CEF-8A43-ECA5A58E7B69}"/>
</file>

<file path=customXml/itemProps3.xml><?xml version="1.0" encoding="utf-8"?>
<ds:datastoreItem xmlns:ds="http://schemas.openxmlformats.org/officeDocument/2006/customXml" ds:itemID="{F188959C-0977-4BAA-A936-57ECB52BB7A1}"/>
</file>

<file path=customXml/itemProps30.xml><?xml version="1.0" encoding="utf-8"?>
<ds:datastoreItem xmlns:ds="http://schemas.openxmlformats.org/officeDocument/2006/customXml" ds:itemID="{D149EFD1-3D7E-49DA-88FB-306E508F7142}"/>
</file>

<file path=customXml/itemProps31.xml><?xml version="1.0" encoding="utf-8"?>
<ds:datastoreItem xmlns:ds="http://schemas.openxmlformats.org/officeDocument/2006/customXml" ds:itemID="{3CB14718-F86C-48F9-B5ED-2FF913F5F8EA}"/>
</file>

<file path=customXml/itemProps32.xml><?xml version="1.0" encoding="utf-8"?>
<ds:datastoreItem xmlns:ds="http://schemas.openxmlformats.org/officeDocument/2006/customXml" ds:itemID="{25048C94-B5FB-45DD-8DFC-33F00E6FB842}"/>
</file>

<file path=customXml/itemProps33.xml><?xml version="1.0" encoding="utf-8"?>
<ds:datastoreItem xmlns:ds="http://schemas.openxmlformats.org/officeDocument/2006/customXml" ds:itemID="{54227F77-8CE9-4A4F-9AA0-58EE46410DA5}"/>
</file>

<file path=customXml/itemProps34.xml><?xml version="1.0" encoding="utf-8"?>
<ds:datastoreItem xmlns:ds="http://schemas.openxmlformats.org/officeDocument/2006/customXml" ds:itemID="{3E617227-2BD4-4881-8D44-1187655793C0}"/>
</file>

<file path=customXml/itemProps35.xml><?xml version="1.0" encoding="utf-8"?>
<ds:datastoreItem xmlns:ds="http://schemas.openxmlformats.org/officeDocument/2006/customXml" ds:itemID="{5C43F66C-07F1-463A-B875-242A50107928}"/>
</file>

<file path=customXml/itemProps36.xml><?xml version="1.0" encoding="utf-8"?>
<ds:datastoreItem xmlns:ds="http://schemas.openxmlformats.org/officeDocument/2006/customXml" ds:itemID="{F5272A79-3F55-4CAB-A107-46B417E97E84}"/>
</file>

<file path=customXml/itemProps37.xml><?xml version="1.0" encoding="utf-8"?>
<ds:datastoreItem xmlns:ds="http://schemas.openxmlformats.org/officeDocument/2006/customXml" ds:itemID="{BD9B836E-7942-4168-84ED-DB04C52DD171}"/>
</file>

<file path=customXml/itemProps38.xml><?xml version="1.0" encoding="utf-8"?>
<ds:datastoreItem xmlns:ds="http://schemas.openxmlformats.org/officeDocument/2006/customXml" ds:itemID="{D0F91A8E-917D-4C48-8932-3E1403E153B8}"/>
</file>

<file path=customXml/itemProps39.xml><?xml version="1.0" encoding="utf-8"?>
<ds:datastoreItem xmlns:ds="http://schemas.openxmlformats.org/officeDocument/2006/customXml" ds:itemID="{915EE810-39ED-415F-B64D-619A22BE726E}"/>
</file>

<file path=customXml/itemProps4.xml><?xml version="1.0" encoding="utf-8"?>
<ds:datastoreItem xmlns:ds="http://schemas.openxmlformats.org/officeDocument/2006/customXml" ds:itemID="{0DBB0A8D-48BF-4250-8ADA-8C4E4DF96553}"/>
</file>

<file path=customXml/itemProps40.xml><?xml version="1.0" encoding="utf-8"?>
<ds:datastoreItem xmlns:ds="http://schemas.openxmlformats.org/officeDocument/2006/customXml" ds:itemID="{BFA85535-6ABA-417B-96E9-5BC318D0E645}"/>
</file>

<file path=customXml/itemProps41.xml><?xml version="1.0" encoding="utf-8"?>
<ds:datastoreItem xmlns:ds="http://schemas.openxmlformats.org/officeDocument/2006/customXml" ds:itemID="{A9BA46EC-EF08-47BD-A556-54312EED9EC1}"/>
</file>

<file path=customXml/itemProps42.xml><?xml version="1.0" encoding="utf-8"?>
<ds:datastoreItem xmlns:ds="http://schemas.openxmlformats.org/officeDocument/2006/customXml" ds:itemID="{11E68E8E-F173-4F8E-B312-6E3A15FF825E}"/>
</file>

<file path=customXml/itemProps43.xml><?xml version="1.0" encoding="utf-8"?>
<ds:datastoreItem xmlns:ds="http://schemas.openxmlformats.org/officeDocument/2006/customXml" ds:itemID="{D2E303A4-EB9B-45D4-8040-42CB668899F1}"/>
</file>

<file path=customXml/itemProps44.xml><?xml version="1.0" encoding="utf-8"?>
<ds:datastoreItem xmlns:ds="http://schemas.openxmlformats.org/officeDocument/2006/customXml" ds:itemID="{7544C62A-92D9-496F-953A-73B578701840}"/>
</file>

<file path=customXml/itemProps45.xml><?xml version="1.0" encoding="utf-8"?>
<ds:datastoreItem xmlns:ds="http://schemas.openxmlformats.org/officeDocument/2006/customXml" ds:itemID="{6EAB6CF9-6967-427E-B0B8-23EC865871FC}"/>
</file>

<file path=customXml/itemProps46.xml><?xml version="1.0" encoding="utf-8"?>
<ds:datastoreItem xmlns:ds="http://schemas.openxmlformats.org/officeDocument/2006/customXml" ds:itemID="{98331C9F-0C9C-4DF9-A2D5-D23182DF5BF1}"/>
</file>

<file path=customXml/itemProps47.xml><?xml version="1.0" encoding="utf-8"?>
<ds:datastoreItem xmlns:ds="http://schemas.openxmlformats.org/officeDocument/2006/customXml" ds:itemID="{A619B994-DBE2-4316-94C7-08C753354DED}"/>
</file>

<file path=customXml/itemProps48.xml><?xml version="1.0" encoding="utf-8"?>
<ds:datastoreItem xmlns:ds="http://schemas.openxmlformats.org/officeDocument/2006/customXml" ds:itemID="{5230ECC0-8BA5-4A0D-A931-8BD398517947}"/>
</file>

<file path=customXml/itemProps49.xml><?xml version="1.0" encoding="utf-8"?>
<ds:datastoreItem xmlns:ds="http://schemas.openxmlformats.org/officeDocument/2006/customXml" ds:itemID="{DCFFE37A-0F73-435F-98C3-A5BF08CD7535}"/>
</file>

<file path=customXml/itemProps5.xml><?xml version="1.0" encoding="utf-8"?>
<ds:datastoreItem xmlns:ds="http://schemas.openxmlformats.org/officeDocument/2006/customXml" ds:itemID="{5EC94A90-11B6-4B01-85D7-835C3C610EA7}"/>
</file>

<file path=customXml/itemProps50.xml><?xml version="1.0" encoding="utf-8"?>
<ds:datastoreItem xmlns:ds="http://schemas.openxmlformats.org/officeDocument/2006/customXml" ds:itemID="{A7A014C6-604F-41C7-8CD6-EFAEC12486BE}"/>
</file>

<file path=customXml/itemProps51.xml><?xml version="1.0" encoding="utf-8"?>
<ds:datastoreItem xmlns:ds="http://schemas.openxmlformats.org/officeDocument/2006/customXml" ds:itemID="{A2BBC639-DA30-49A7-ADC6-2980953B3F63}"/>
</file>

<file path=customXml/itemProps52.xml><?xml version="1.0" encoding="utf-8"?>
<ds:datastoreItem xmlns:ds="http://schemas.openxmlformats.org/officeDocument/2006/customXml" ds:itemID="{A9B464D0-39D1-4FDD-B688-D9DCB651DCAD}"/>
</file>

<file path=customXml/itemProps53.xml><?xml version="1.0" encoding="utf-8"?>
<ds:datastoreItem xmlns:ds="http://schemas.openxmlformats.org/officeDocument/2006/customXml" ds:itemID="{3E2B29F9-6B81-4B70-89D0-42AB53245CB6}"/>
</file>

<file path=customXml/itemProps54.xml><?xml version="1.0" encoding="utf-8"?>
<ds:datastoreItem xmlns:ds="http://schemas.openxmlformats.org/officeDocument/2006/customXml" ds:itemID="{2D3941FC-5EC8-4A52-AB39-876A21E402B2}"/>
</file>

<file path=customXml/itemProps55.xml><?xml version="1.0" encoding="utf-8"?>
<ds:datastoreItem xmlns:ds="http://schemas.openxmlformats.org/officeDocument/2006/customXml" ds:itemID="{03FF03D1-528E-45AF-9922-1A0BBBA909CB}"/>
</file>

<file path=customXml/itemProps56.xml><?xml version="1.0" encoding="utf-8"?>
<ds:datastoreItem xmlns:ds="http://schemas.openxmlformats.org/officeDocument/2006/customXml" ds:itemID="{9C5C8FE0-9DF5-4A87-84C8-6EA4B11258FD}"/>
</file>

<file path=customXml/itemProps6.xml><?xml version="1.0" encoding="utf-8"?>
<ds:datastoreItem xmlns:ds="http://schemas.openxmlformats.org/officeDocument/2006/customXml" ds:itemID="{5C0B2EBB-69AC-406D-A210-DDACA6AEB0C7}"/>
</file>

<file path=customXml/itemProps7.xml><?xml version="1.0" encoding="utf-8"?>
<ds:datastoreItem xmlns:ds="http://schemas.openxmlformats.org/officeDocument/2006/customXml" ds:itemID="{FB4A3A52-1DCF-4C99-BC00-3441BEA399AA}"/>
</file>

<file path=customXml/itemProps8.xml><?xml version="1.0" encoding="utf-8"?>
<ds:datastoreItem xmlns:ds="http://schemas.openxmlformats.org/officeDocument/2006/customXml" ds:itemID="{0321FBFB-25C0-4F68-9578-731F70FC49E6}"/>
</file>

<file path=customXml/itemProps9.xml><?xml version="1.0" encoding="utf-8"?>
<ds:datastoreItem xmlns:ds="http://schemas.openxmlformats.org/officeDocument/2006/customXml" ds:itemID="{0B0D479A-D420-44BF-A32E-A7DCD8D7A6C9}"/>
</file>

<file path=docProps/app.xml><?xml version="1.0" encoding="utf-8"?>
<Properties xmlns="http://schemas.openxmlformats.org/officeDocument/2006/extended-properties" xmlns:vt="http://schemas.openxmlformats.org/officeDocument/2006/docPropsVTypes">
  <Template>APHL PPT Template_121014</Template>
  <TotalTime>721</TotalTime>
  <Words>919</Words>
  <Application>Microsoft Office PowerPoint</Application>
  <PresentationFormat>On-screen Show (4:3)</PresentationFormat>
  <Paragraphs>125</Paragraphs>
  <Slides>25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SimSun</vt:lpstr>
      <vt:lpstr>Arial</vt:lpstr>
      <vt:lpstr>Calibri</vt:lpstr>
      <vt:lpstr>Franklin Gothic Demi</vt:lpstr>
      <vt:lpstr>Franklin Gothic Medium</vt:lpstr>
      <vt:lpstr>Times New Roman</vt:lpstr>
      <vt:lpstr>Wingdings</vt:lpstr>
      <vt:lpstr>APHL_PPTTemp_120814</vt:lpstr>
      <vt:lpstr>1_Office Theme</vt:lpstr>
      <vt:lpstr>Data Review and Reporting in ISO/IEC 17025:2005</vt:lpstr>
      <vt:lpstr>What does the standard say?</vt:lpstr>
      <vt:lpstr>5.10.1 - Your Customer</vt:lpstr>
      <vt:lpstr>       5.10.2  Reporting Requirements</vt:lpstr>
      <vt:lpstr>Reporting Requirements</vt:lpstr>
      <vt:lpstr>5.10.2 – Minimum Reporting</vt:lpstr>
      <vt:lpstr>5.10.2 – Minimum Reporting</vt:lpstr>
      <vt:lpstr>5.10.3 – “where necessary”</vt:lpstr>
      <vt:lpstr>5.10.3 – “where necessary” -sampling</vt:lpstr>
      <vt:lpstr>5.10.4 – Calibration certificates</vt:lpstr>
      <vt:lpstr>PowerPoint Presentation</vt:lpstr>
      <vt:lpstr>5.10.5 Opinions &amp; Interpretations</vt:lpstr>
      <vt:lpstr>5.10.5 Opinions &amp; Interpretations</vt:lpstr>
      <vt:lpstr>5.10.6 - Subcontractors</vt:lpstr>
      <vt:lpstr>5.10.7 – Electronic Reports</vt:lpstr>
      <vt:lpstr>5.10.8 – Reporting Formats</vt:lpstr>
      <vt:lpstr>5.10.8 – Reporting Formats</vt:lpstr>
      <vt:lpstr>5.10.9 – Amendments</vt:lpstr>
      <vt:lpstr>5.10.9 – Amendments</vt:lpstr>
      <vt:lpstr>5.10.9 – Amendments</vt:lpstr>
      <vt:lpstr>4.7.2 - Feedback</vt:lpstr>
      <vt:lpstr>Data Review – section 5.4.7</vt:lpstr>
      <vt:lpstr>Records of reviews</vt:lpstr>
      <vt:lpstr>In Conclusion: Reporting</vt:lpstr>
      <vt:lpstr>References</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Smith,  Alexandra | APHL</dc:creator>
  <cp:lastModifiedBy>Yvonne</cp:lastModifiedBy>
  <cp:revision>43</cp:revision>
  <cp:lastPrinted>2014-11-25T16:01:43Z</cp:lastPrinted>
  <dcterms:created xsi:type="dcterms:W3CDTF">2015-09-04T12:24:31Z</dcterms:created>
  <dcterms:modified xsi:type="dcterms:W3CDTF">2017-07-18T20:29:23Z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c2a91c70-6e80-46c1-ad6d-9ed34f727b7f</vt:lpwstr>
  </property>
</Properties>
</file>