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customXml/itemProps34.xml" ContentType="application/vnd.openxmlformats-officedocument.customXmlProperties+xml"/>
  <Override PartName="/customXml/itemProps35.xml" ContentType="application/vnd.openxmlformats-officedocument.customXmlProperties+xml"/>
  <Override PartName="/customXml/itemProps36.xml" ContentType="application/vnd.openxmlformats-officedocument.customXmlProperties+xml"/>
  <Override PartName="/customXml/itemProps37.xml" ContentType="application/vnd.openxmlformats-officedocument.customXmlProperties+xml"/>
  <Override PartName="/customXml/itemProps38.xml" ContentType="application/vnd.openxmlformats-officedocument.customXmlProperties+xml"/>
  <Override PartName="/customXml/itemProps39.xml" ContentType="application/vnd.openxmlformats-officedocument.customXmlProperties+xml"/>
  <Override PartName="/customXml/itemProps40.xml" ContentType="application/vnd.openxmlformats-officedocument.customXmlProperties+xml"/>
  <Override PartName="/customXml/itemProps41.xml" ContentType="application/vnd.openxmlformats-officedocument.customXmlProperties+xml"/>
  <Override PartName="/customXml/itemProps42.xml" ContentType="application/vnd.openxmlformats-officedocument.customXmlProperties+xml"/>
  <Override PartName="/customXml/itemProps43.xml" ContentType="application/vnd.openxmlformats-officedocument.customXmlProperties+xml"/>
  <Override PartName="/customXml/itemProps44.xml" ContentType="application/vnd.openxmlformats-officedocument.customXmlProperties+xml"/>
  <Override PartName="/customXml/itemProps45.xml" ContentType="application/vnd.openxmlformats-officedocument.customXmlProperties+xml"/>
  <Override PartName="/customXml/itemProps46.xml" ContentType="application/vnd.openxmlformats-officedocument.customXmlProperties+xml"/>
  <Override PartName="/customXml/itemProps47.xml" ContentType="application/vnd.openxmlformats-officedocument.customXmlProperties+xml"/>
  <Override PartName="/customXml/itemProps48.xml" ContentType="application/vnd.openxmlformats-officedocument.customXmlProperties+xml"/>
  <Override PartName="/customXml/itemProps49.xml" ContentType="application/vnd.openxmlformats-officedocument.customXmlProperties+xml"/>
  <Override PartName="/customXml/itemProps50.xml" ContentType="application/vnd.openxmlformats-officedocument.customXmlProperties+xml"/>
  <Override PartName="/customXml/itemProps51.xml" ContentType="application/vnd.openxmlformats-officedocument.customXmlProperties+xml"/>
  <Override PartName="/customXml/itemProps52.xml" ContentType="application/vnd.openxmlformats-officedocument.customXmlProperties+xml"/>
  <Override PartName="/customXml/itemProps53.xml" ContentType="application/vnd.openxmlformats-officedocument.customXmlProperties+xml"/>
  <Override PartName="/customXml/itemProps54.xml" ContentType="application/vnd.openxmlformats-officedocument.customXmlProperties+xml"/>
  <Override PartName="/customXml/itemProps55.xml" ContentType="application/vnd.openxmlformats-officedocument.customXmlProperties+xml"/>
  <Override PartName="/customXml/itemProps5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7"/>
    <p:sldMasterId id="2147483657" r:id="rId58"/>
  </p:sldMasterIdLst>
  <p:notesMasterIdLst>
    <p:notesMasterId r:id="rId77"/>
  </p:notesMasterIdLst>
  <p:handoutMasterIdLst>
    <p:handoutMasterId r:id="rId78"/>
  </p:handoutMasterIdLst>
  <p:sldIdLst>
    <p:sldId id="268" r:id="rId59"/>
    <p:sldId id="258" r:id="rId60"/>
    <p:sldId id="281" r:id="rId61"/>
    <p:sldId id="264" r:id="rId62"/>
    <p:sldId id="269" r:id="rId63"/>
    <p:sldId id="282" r:id="rId64"/>
    <p:sldId id="270" r:id="rId65"/>
    <p:sldId id="271" r:id="rId66"/>
    <p:sldId id="272" r:id="rId67"/>
    <p:sldId id="273" r:id="rId68"/>
    <p:sldId id="274" r:id="rId69"/>
    <p:sldId id="275" r:id="rId70"/>
    <p:sldId id="276" r:id="rId71"/>
    <p:sldId id="277" r:id="rId72"/>
    <p:sldId id="278" r:id="rId73"/>
    <p:sldId id="279" r:id="rId74"/>
    <p:sldId id="266" r:id="rId75"/>
    <p:sldId id="280" r:id="rId76"/>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64">
          <p15:clr>
            <a:srgbClr val="A4A3A4"/>
          </p15:clr>
        </p15:guide>
        <p15:guide id="2" pos="288">
          <p15:clr>
            <a:srgbClr val="A4A3A4"/>
          </p15:clr>
        </p15:guide>
      </p15:sldGuideLst>
    </p:ext>
    <p:ext uri="{2D200454-40CA-4A62-9FC3-DE9A4176ACB9}">
      <p15:notesGuideLst xmlns:p15="http://schemas.microsoft.com/office/powerpoint/2012/main">
        <p15:guide id="1" orient="horz" pos="2905">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0AF"/>
    <a:srgbClr val="B42E3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8FD4443E-F989-4FC4-A0C8-D5A2AF1F390B}" styleName="Dark Style 1 - Acc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81" autoAdjust="0"/>
    <p:restoredTop sz="94660"/>
  </p:normalViewPr>
  <p:slideViewPr>
    <p:cSldViewPr>
      <p:cViewPr varScale="1">
        <p:scale>
          <a:sx n="63" d="100"/>
          <a:sy n="63" d="100"/>
        </p:scale>
        <p:origin x="1282" y="24"/>
      </p:cViewPr>
      <p:guideLst>
        <p:guide orient="horz" pos="864"/>
        <p:guide pos="288"/>
      </p:guideLst>
    </p:cSldViewPr>
  </p:slideViewPr>
  <p:notesTextViewPr>
    <p:cViewPr>
      <p:scale>
        <a:sx n="1" d="1"/>
        <a:sy n="1" d="1"/>
      </p:scale>
      <p:origin x="0" y="0"/>
    </p:cViewPr>
  </p:notesTextViewPr>
  <p:notesViewPr>
    <p:cSldViewPr showGuides="1">
      <p:cViewPr varScale="1">
        <p:scale>
          <a:sx n="98" d="100"/>
          <a:sy n="98" d="100"/>
        </p:scale>
        <p:origin x="-3564" y="-96"/>
      </p:cViewPr>
      <p:guideLst>
        <p:guide orient="horz" pos="2905"/>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customXml" Target="../customXml/item13.xml"/><Relationship Id="rId18" Type="http://schemas.openxmlformats.org/officeDocument/2006/relationships/customXml" Target="../customXml/item18.xml"/><Relationship Id="rId26" Type="http://schemas.openxmlformats.org/officeDocument/2006/relationships/customXml" Target="../customXml/item26.xml"/><Relationship Id="rId39" Type="http://schemas.openxmlformats.org/officeDocument/2006/relationships/customXml" Target="../customXml/item39.xml"/><Relationship Id="rId21" Type="http://schemas.openxmlformats.org/officeDocument/2006/relationships/customXml" Target="../customXml/item21.xml"/><Relationship Id="rId34" Type="http://schemas.openxmlformats.org/officeDocument/2006/relationships/customXml" Target="../customXml/item34.xml"/><Relationship Id="rId42" Type="http://schemas.openxmlformats.org/officeDocument/2006/relationships/customXml" Target="../customXml/item42.xml"/><Relationship Id="rId47" Type="http://schemas.openxmlformats.org/officeDocument/2006/relationships/customXml" Target="../customXml/item47.xml"/><Relationship Id="rId50" Type="http://schemas.openxmlformats.org/officeDocument/2006/relationships/customXml" Target="../customXml/item50.xml"/><Relationship Id="rId55" Type="http://schemas.openxmlformats.org/officeDocument/2006/relationships/customXml" Target="../customXml/item55.xml"/><Relationship Id="rId63" Type="http://schemas.openxmlformats.org/officeDocument/2006/relationships/slide" Target="slides/slide5.xml"/><Relationship Id="rId68" Type="http://schemas.openxmlformats.org/officeDocument/2006/relationships/slide" Target="slides/slide10.xml"/><Relationship Id="rId76" Type="http://schemas.openxmlformats.org/officeDocument/2006/relationships/slide" Target="slides/slide18.xml"/><Relationship Id="rId7" Type="http://schemas.openxmlformats.org/officeDocument/2006/relationships/customXml" Target="../customXml/item7.xml"/><Relationship Id="rId71"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customXml" Target="../customXml/item37.xml"/><Relationship Id="rId40" Type="http://schemas.openxmlformats.org/officeDocument/2006/relationships/customXml" Target="../customXml/item40.xml"/><Relationship Id="rId45" Type="http://schemas.openxmlformats.org/officeDocument/2006/relationships/customXml" Target="../customXml/item45.xml"/><Relationship Id="rId53" Type="http://schemas.openxmlformats.org/officeDocument/2006/relationships/customXml" Target="../customXml/item53.xml"/><Relationship Id="rId58" Type="http://schemas.openxmlformats.org/officeDocument/2006/relationships/slideMaster" Target="slideMasters/slideMaster2.xml"/><Relationship Id="rId66" Type="http://schemas.openxmlformats.org/officeDocument/2006/relationships/slide" Target="slides/slide8.xml"/><Relationship Id="rId74" Type="http://schemas.openxmlformats.org/officeDocument/2006/relationships/slide" Target="slides/slide16.xml"/><Relationship Id="rId79" Type="http://schemas.openxmlformats.org/officeDocument/2006/relationships/presProps" Target="presProps.xml"/><Relationship Id="rId5" Type="http://schemas.openxmlformats.org/officeDocument/2006/relationships/customXml" Target="../customXml/item5.xml"/><Relationship Id="rId61" Type="http://schemas.openxmlformats.org/officeDocument/2006/relationships/slide" Target="slides/slide3.xml"/><Relationship Id="rId82" Type="http://schemas.openxmlformats.org/officeDocument/2006/relationships/tableStyles" Target="tableStyles.xml"/><Relationship Id="rId10" Type="http://schemas.openxmlformats.org/officeDocument/2006/relationships/customXml" Target="../customXml/item10.xml"/><Relationship Id="rId19" Type="http://schemas.openxmlformats.org/officeDocument/2006/relationships/customXml" Target="../customXml/item19.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slide" Target="slides/slide2.xml"/><Relationship Id="rId65" Type="http://schemas.openxmlformats.org/officeDocument/2006/relationships/slide" Target="slides/slide7.xml"/><Relationship Id="rId73" Type="http://schemas.openxmlformats.org/officeDocument/2006/relationships/slide" Target="slides/slide15.xml"/><Relationship Id="rId78" Type="http://schemas.openxmlformats.org/officeDocument/2006/relationships/handoutMaster" Target="handoutMasters/handoutMaster1.xml"/><Relationship Id="rId81"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customXml" Target="../customXml/item35.xml"/><Relationship Id="rId43" Type="http://schemas.openxmlformats.org/officeDocument/2006/relationships/customXml" Target="../customXml/item43.xml"/><Relationship Id="rId48" Type="http://schemas.openxmlformats.org/officeDocument/2006/relationships/customXml" Target="../customXml/item48.xml"/><Relationship Id="rId56" Type="http://schemas.openxmlformats.org/officeDocument/2006/relationships/customXml" Target="../customXml/item56.xml"/><Relationship Id="rId64" Type="http://schemas.openxmlformats.org/officeDocument/2006/relationships/slide" Target="slides/slide6.xml"/><Relationship Id="rId69" Type="http://schemas.openxmlformats.org/officeDocument/2006/relationships/slide" Target="slides/slide11.xml"/><Relationship Id="rId77" Type="http://schemas.openxmlformats.org/officeDocument/2006/relationships/notesMaster" Target="notesMasters/notesMaster1.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slide" Target="slides/slide14.xml"/><Relationship Id="rId80"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customXml" Target="../customXml/item38.xml"/><Relationship Id="rId46" Type="http://schemas.openxmlformats.org/officeDocument/2006/relationships/customXml" Target="../customXml/item46.xml"/><Relationship Id="rId59" Type="http://schemas.openxmlformats.org/officeDocument/2006/relationships/slide" Target="slides/slide1.xml"/><Relationship Id="rId67" Type="http://schemas.openxmlformats.org/officeDocument/2006/relationships/slide" Target="slides/slide9.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slide" Target="slides/slide4.xml"/><Relationship Id="rId70" Type="http://schemas.openxmlformats.org/officeDocument/2006/relationships/slide" Target="slides/slide12.xml"/><Relationship Id="rId75" Type="http://schemas.openxmlformats.org/officeDocument/2006/relationships/slide" Target="slides/slide17.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1169"/>
          </a:xfrm>
          <a:prstGeom prst="rect">
            <a:avLst/>
          </a:prstGeom>
        </p:spPr>
        <p:txBody>
          <a:bodyPr vert="horz" lIns="91440" tIns="45720" rIns="91440" bIns="45720" rtlCol="0"/>
          <a:lstStyle>
            <a:lvl1pPr algn="r">
              <a:defRPr sz="1200"/>
            </a:lvl1pPr>
          </a:lstStyle>
          <a:p>
            <a:fld id="{7FBE576A-F7D4-4B29-896E-B1B44478D8C8}" type="datetimeFigureOut">
              <a:rPr lang="en-US" smtClean="0"/>
              <a:t>7/18/2017</a:t>
            </a:fld>
            <a:endParaRPr lang="en-US"/>
          </a:p>
        </p:txBody>
      </p:sp>
      <p:sp>
        <p:nvSpPr>
          <p:cNvPr id="4" name="Footer Placeholder 3"/>
          <p:cNvSpPr>
            <a:spLocks noGrp="1"/>
          </p:cNvSpPr>
          <p:nvPr>
            <p:ph type="ftr" sz="quarter" idx="2"/>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760606"/>
            <a:ext cx="3037840" cy="461169"/>
          </a:xfrm>
          <a:prstGeom prst="rect">
            <a:avLst/>
          </a:prstGeom>
        </p:spPr>
        <p:txBody>
          <a:bodyPr vert="horz" lIns="91440" tIns="45720" rIns="91440" bIns="45720" rtlCol="0" anchor="b"/>
          <a:lstStyle>
            <a:lvl1pPr algn="r">
              <a:defRPr sz="1200"/>
            </a:lvl1pPr>
          </a:lstStyle>
          <a:p>
            <a:fld id="{C68F926B-BE7F-42A3-B1CF-C7506CF039CD}" type="slidenum">
              <a:rPr lang="en-US" smtClean="0"/>
              <a:t>‹#›</a:t>
            </a:fld>
            <a:endParaRPr lang="en-US"/>
          </a:p>
        </p:txBody>
      </p:sp>
    </p:spTree>
    <p:extLst>
      <p:ext uri="{BB962C8B-B14F-4D97-AF65-F5344CB8AC3E}">
        <p14:creationId xmlns:p14="http://schemas.microsoft.com/office/powerpoint/2010/main" val="20325977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169"/>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1169"/>
          </a:xfrm>
          <a:prstGeom prst="rect">
            <a:avLst/>
          </a:prstGeom>
        </p:spPr>
        <p:txBody>
          <a:bodyPr vert="horz" lIns="91440" tIns="45720" rIns="91440" bIns="45720" rtlCol="0"/>
          <a:lstStyle>
            <a:lvl1pPr algn="r">
              <a:defRPr sz="1200"/>
            </a:lvl1pPr>
          </a:lstStyle>
          <a:p>
            <a:fld id="{E11D7777-73A5-48F9-AE22-66ABE429695F}" type="datetimeFigureOut">
              <a:rPr lang="en-US" smtClean="0"/>
              <a:t>7/18/2017</a:t>
            </a:fld>
            <a:endParaRPr lang="en-US"/>
          </a:p>
        </p:txBody>
      </p:sp>
      <p:sp>
        <p:nvSpPr>
          <p:cNvPr id="4" name="Slide Image Placeholder 3"/>
          <p:cNvSpPr>
            <a:spLocks noGrp="1" noRot="1" noChangeAspect="1"/>
          </p:cNvSpPr>
          <p:nvPr>
            <p:ph type="sldImg" idx="2"/>
          </p:nvPr>
        </p:nvSpPr>
        <p:spPr>
          <a:xfrm>
            <a:off x="1200150" y="692150"/>
            <a:ext cx="4610100" cy="3457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381103"/>
            <a:ext cx="5608320" cy="4150519"/>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60606"/>
            <a:ext cx="3037840" cy="46116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60606"/>
            <a:ext cx="3037840" cy="461169"/>
          </a:xfrm>
          <a:prstGeom prst="rect">
            <a:avLst/>
          </a:prstGeom>
        </p:spPr>
        <p:txBody>
          <a:bodyPr vert="horz" lIns="91440" tIns="45720" rIns="91440" bIns="45720" rtlCol="0" anchor="b"/>
          <a:lstStyle>
            <a:lvl1pPr algn="r">
              <a:defRPr sz="1200"/>
            </a:lvl1pPr>
          </a:lstStyle>
          <a:p>
            <a:fld id="{6EF5D2DD-098B-4B74-BABB-171488B36A42}" type="slidenum">
              <a:rPr lang="en-US" smtClean="0"/>
              <a:t>‹#›</a:t>
            </a:fld>
            <a:endParaRPr lang="en-US"/>
          </a:p>
        </p:txBody>
      </p:sp>
    </p:spTree>
    <p:extLst>
      <p:ext uri="{BB962C8B-B14F-4D97-AF65-F5344CB8AC3E}">
        <p14:creationId xmlns:p14="http://schemas.microsoft.com/office/powerpoint/2010/main" val="3053725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2</a:t>
            </a:fld>
            <a:endParaRPr lang="en-US"/>
          </a:p>
        </p:txBody>
      </p:sp>
    </p:spTree>
    <p:extLst>
      <p:ext uri="{BB962C8B-B14F-4D97-AF65-F5344CB8AC3E}">
        <p14:creationId xmlns:p14="http://schemas.microsoft.com/office/powerpoint/2010/main" val="33338681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3</a:t>
            </a:fld>
            <a:endParaRPr lang="en-US"/>
          </a:p>
        </p:txBody>
      </p:sp>
    </p:spTree>
    <p:extLst>
      <p:ext uri="{BB962C8B-B14F-4D97-AF65-F5344CB8AC3E}">
        <p14:creationId xmlns:p14="http://schemas.microsoft.com/office/powerpoint/2010/main" val="1173369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4</a:t>
            </a:fld>
            <a:endParaRPr lang="en-US"/>
          </a:p>
        </p:txBody>
      </p:sp>
    </p:spTree>
    <p:extLst>
      <p:ext uri="{BB962C8B-B14F-4D97-AF65-F5344CB8AC3E}">
        <p14:creationId xmlns:p14="http://schemas.microsoft.com/office/powerpoint/2010/main" val="3674845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5</a:t>
            </a:fld>
            <a:endParaRPr lang="en-US"/>
          </a:p>
        </p:txBody>
      </p:sp>
    </p:spTree>
    <p:extLst>
      <p:ext uri="{BB962C8B-B14F-4D97-AF65-F5344CB8AC3E}">
        <p14:creationId xmlns:p14="http://schemas.microsoft.com/office/powerpoint/2010/main" val="1208519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F5D2DD-098B-4B74-BABB-171488B36A42}" type="slidenum">
              <a:rPr lang="en-US" smtClean="0"/>
              <a:t>8</a:t>
            </a:fld>
            <a:endParaRPr lang="en-US"/>
          </a:p>
        </p:txBody>
      </p:sp>
    </p:spTree>
    <p:extLst>
      <p:ext uri="{BB962C8B-B14F-4D97-AF65-F5344CB8AC3E}">
        <p14:creationId xmlns:p14="http://schemas.microsoft.com/office/powerpoint/2010/main" val="708089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17</a:t>
            </a:fld>
            <a:endParaRPr lang="en-US"/>
          </a:p>
        </p:txBody>
      </p:sp>
    </p:spTree>
    <p:extLst>
      <p:ext uri="{BB962C8B-B14F-4D97-AF65-F5344CB8AC3E}">
        <p14:creationId xmlns:p14="http://schemas.microsoft.com/office/powerpoint/2010/main" val="38548615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EF5D2DD-098B-4B74-BABB-171488B36A42}" type="slidenum">
              <a:rPr lang="en-US" smtClean="0"/>
              <a:t>18</a:t>
            </a:fld>
            <a:endParaRPr lang="en-US"/>
          </a:p>
        </p:txBody>
      </p:sp>
    </p:spTree>
    <p:extLst>
      <p:ext uri="{BB962C8B-B14F-4D97-AF65-F5344CB8AC3E}">
        <p14:creationId xmlns:p14="http://schemas.microsoft.com/office/powerpoint/2010/main" val="2913327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gif"/></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7200" y="21842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28903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Tree>
    <p:extLst>
      <p:ext uri="{BB962C8B-B14F-4D97-AF65-F5344CB8AC3E}">
        <p14:creationId xmlns:p14="http://schemas.microsoft.com/office/powerpoint/2010/main" val="16478308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7235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18046055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37884701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B1209E44-C6BC-4F75-A957-C02067578B29}" type="datetimeFigureOut">
              <a:rPr lang="en-US" smtClean="0"/>
              <a:t>7/18/2017</a:t>
            </a:fld>
            <a:endParaRPr lang="en-US"/>
          </a:p>
        </p:txBody>
      </p:sp>
      <p:sp>
        <p:nvSpPr>
          <p:cNvPr id="6" name="Footer Placeholder 5"/>
          <p:cNvSpPr>
            <a:spLocks noGrp="1"/>
          </p:cNvSpPr>
          <p:nvPr>
            <p:ph type="ftr" sz="quarter" idx="11"/>
          </p:nvPr>
        </p:nvSpPr>
        <p:spPr>
          <a:xfrm>
            <a:off x="1676400" y="6264275"/>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B944E559-FB9F-45B3-9F57-C4734B5E7B09}" type="slidenum">
              <a:rPr lang="en-US" smtClean="0"/>
              <a:t>‹#›</a:t>
            </a:fld>
            <a:endParaRPr lang="en-US"/>
          </a:p>
        </p:txBody>
      </p:sp>
    </p:spTree>
    <p:extLst>
      <p:ext uri="{BB962C8B-B14F-4D97-AF65-F5344CB8AC3E}">
        <p14:creationId xmlns:p14="http://schemas.microsoft.com/office/powerpoint/2010/main" val="252113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dirty="0"/>
              <a:t>Click to edit Master title style</a:t>
            </a:r>
          </a:p>
        </p:txBody>
      </p:sp>
    </p:spTree>
    <p:extLst>
      <p:ext uri="{BB962C8B-B14F-4D97-AF65-F5344CB8AC3E}">
        <p14:creationId xmlns:p14="http://schemas.microsoft.com/office/powerpoint/2010/main" val="20146182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7152300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wonderful quote to illustrate my point, or a profound statement that should be highlighted. It also serves to break up the monotony of the usual slide progression. Be creative, but don’t clutter the page with too many words and keep roomy margins.</a:t>
            </a:r>
          </a:p>
        </p:txBody>
      </p:sp>
    </p:spTree>
    <p:extLst>
      <p:ext uri="{BB962C8B-B14F-4D97-AF65-F5344CB8AC3E}">
        <p14:creationId xmlns:p14="http://schemas.microsoft.com/office/powerpoint/2010/main" val="41428702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Title and Content Slide</a:t>
            </a:r>
          </a:p>
        </p:txBody>
      </p:sp>
      <p:sp>
        <p:nvSpPr>
          <p:cNvPr id="9" name="Text Placeholder 8"/>
          <p:cNvSpPr>
            <a:spLocks noGrp="1"/>
          </p:cNvSpPr>
          <p:nvPr>
            <p:ph type="body" sz="quarter" idx="10"/>
          </p:nvPr>
        </p:nvSpPr>
        <p:spPr>
          <a:xfrm>
            <a:off x="457200" y="1371600"/>
            <a:ext cx="8229600" cy="2438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946387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04800"/>
            <a:ext cx="8229600" cy="762000"/>
          </a:xfrm>
        </p:spPr>
        <p:txBody>
          <a:bodyPr/>
          <a:lstStyle>
            <a:lvl1pPr>
              <a:defRPr/>
            </a:lvl1pPr>
          </a:lstStyle>
          <a:p>
            <a:r>
              <a:rPr lang="en-US" dirty="0"/>
              <a:t>Title and Content Slide</a:t>
            </a:r>
            <a:br>
              <a:rPr lang="en-US" dirty="0"/>
            </a:br>
            <a:br>
              <a:rPr lang="en-US" dirty="0"/>
            </a:br>
            <a:endParaRPr lang="en-US" dirty="0"/>
          </a:p>
        </p:txBody>
      </p:sp>
      <p:sp>
        <p:nvSpPr>
          <p:cNvPr id="5" name="Text Placeholder 2"/>
          <p:cNvSpPr>
            <a:spLocks noGrp="1"/>
          </p:cNvSpPr>
          <p:nvPr>
            <p:ph idx="1"/>
          </p:nvPr>
        </p:nvSpPr>
        <p:spPr>
          <a:xfrm>
            <a:off x="457200" y="1678698"/>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ext Placeholder 6"/>
          <p:cNvSpPr>
            <a:spLocks noGrp="1"/>
          </p:cNvSpPr>
          <p:nvPr>
            <p:ph type="body" sz="quarter" idx="10" hasCustomPrompt="1"/>
          </p:nvPr>
        </p:nvSpPr>
        <p:spPr>
          <a:xfrm>
            <a:off x="457200" y="990600"/>
            <a:ext cx="8077200" cy="533399"/>
          </a:xfrm>
        </p:spPr>
        <p:txBody>
          <a:bodyPr lIns="0" tIns="0"/>
          <a:lstStyle>
            <a:lvl1pPr marL="0" marR="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lang="en-US" sz="2800" smtClean="0">
                <a:solidFill>
                  <a:schemeClr val="tx1"/>
                </a:solidFill>
              </a:defRPr>
            </a:lvl1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sz="3200" dirty="0">
                <a:solidFill>
                  <a:schemeClr val="tx1"/>
                </a:solidFill>
                <a:latin typeface="+mj-lt"/>
              </a:rPr>
              <a:t>Subtitle</a:t>
            </a:r>
          </a:p>
        </p:txBody>
      </p:sp>
    </p:spTree>
    <p:extLst>
      <p:ext uri="{BB962C8B-B14F-4D97-AF65-F5344CB8AC3E}">
        <p14:creationId xmlns:p14="http://schemas.microsoft.com/office/powerpoint/2010/main" val="21525842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981236"/>
            <a:ext cx="7772400" cy="600164"/>
          </a:xfrm>
        </p:spPr>
        <p:txBody>
          <a:bodyPr anchor="t"/>
          <a:lstStyle>
            <a:lvl1pPr algn="l">
              <a:defRPr sz="3600" b="0" cap="all">
                <a:solidFill>
                  <a:schemeClr val="accent1"/>
                </a:solidFill>
                <a:latin typeface="Franklin Gothic Demi" panose="020B0703020102020204" pitchFamily="34" charset="0"/>
              </a:defRPr>
            </a:lvl1pPr>
          </a:lstStyle>
          <a:p>
            <a:r>
              <a:rPr lang="en-US" dirty="0"/>
              <a:t>Section slide</a:t>
            </a:r>
          </a:p>
        </p:txBody>
      </p:sp>
      <p:sp>
        <p:nvSpPr>
          <p:cNvPr id="3" name="Text Placeholder 2"/>
          <p:cNvSpPr>
            <a:spLocks noGrp="1"/>
          </p:cNvSpPr>
          <p:nvPr>
            <p:ph type="body" idx="1" hasCustomPrompt="1"/>
          </p:nvPr>
        </p:nvSpPr>
        <p:spPr>
          <a:xfrm>
            <a:off x="457200" y="3546902"/>
            <a:ext cx="7065818" cy="415498"/>
          </a:xfrm>
        </p:spPr>
        <p:txBody>
          <a:bodyPr lIns="0" tIns="0" anchor="t" anchorCtr="0"/>
          <a:lstStyle>
            <a:lvl1pPr marL="0" indent="0">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Subtitle</a:t>
            </a:r>
          </a:p>
        </p:txBody>
      </p:sp>
    </p:spTree>
    <p:extLst>
      <p:ext uri="{BB962C8B-B14F-4D97-AF65-F5344CB8AC3E}">
        <p14:creationId xmlns:p14="http://schemas.microsoft.com/office/powerpoint/2010/main" val="40187113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32497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685800"/>
          </a:xfrm>
        </p:spPr>
        <p:txBody>
          <a:bodyPr/>
          <a:lstStyle>
            <a:lvl1pPr>
              <a:defRPr/>
            </a:lvl1pPr>
          </a:lstStyle>
          <a:p>
            <a:r>
              <a:rPr lang="en-US"/>
              <a:t>Click to edit Master title style</a:t>
            </a:r>
            <a:endParaRPr lang="en-US" dirty="0"/>
          </a:p>
        </p:txBody>
      </p:sp>
    </p:spTree>
    <p:extLst>
      <p:ext uri="{BB962C8B-B14F-4D97-AF65-F5344CB8AC3E}">
        <p14:creationId xmlns:p14="http://schemas.microsoft.com/office/powerpoint/2010/main" val="815893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Blank">
    <p:bg>
      <p:bgPr>
        <a:solidFill>
          <a:schemeClr val="bg1"/>
        </a:solidFill>
        <a:effectLst/>
      </p:bgPr>
    </p:bg>
    <p:spTree>
      <p:nvGrpSpPr>
        <p:cNvPr id="1" name=""/>
        <p:cNvGrpSpPr/>
        <p:nvPr/>
      </p:nvGrpSpPr>
      <p:grpSpPr>
        <a:xfrm>
          <a:off x="0" y="0"/>
          <a:ext cx="0" cy="0"/>
          <a:chOff x="0" y="0"/>
          <a:chExt cx="0" cy="0"/>
        </a:xfrm>
      </p:grpSpPr>
      <p:sp>
        <p:nvSpPr>
          <p:cNvPr id="9" name="Text Placeholder 8"/>
          <p:cNvSpPr>
            <a:spLocks noGrp="1"/>
          </p:cNvSpPr>
          <p:nvPr>
            <p:ph type="body" sz="quarter" idx="11" hasCustomPrompt="1"/>
          </p:nvPr>
        </p:nvSpPr>
        <p:spPr>
          <a:xfrm>
            <a:off x="990600" y="2362200"/>
            <a:ext cx="7162800" cy="1031051"/>
          </a:xfrm>
        </p:spPr>
        <p:txBody>
          <a:bodyPr lIns="0" tIns="0"/>
          <a:lstStyle>
            <a:lvl1pPr marL="0" indent="0">
              <a:buNone/>
              <a:defRPr/>
            </a:lvl1pPr>
          </a:lstStyle>
          <a:p>
            <a:pPr lvl="0"/>
            <a:r>
              <a:rPr lang="en-US" dirty="0"/>
              <a:t>Blank slide for complex graphics, large pictures, or multiple picture layouts.</a:t>
            </a:r>
          </a:p>
        </p:txBody>
      </p:sp>
    </p:spTree>
    <p:extLst>
      <p:ext uri="{BB962C8B-B14F-4D97-AF65-F5344CB8AC3E}">
        <p14:creationId xmlns:p14="http://schemas.microsoft.com/office/powerpoint/2010/main" val="38868393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tatement Breaker">
    <p:bg>
      <p:bgPr>
        <a:solidFill>
          <a:srgbClr val="00A0AF"/>
        </a:solidFill>
        <a:effectLst/>
      </p:bgPr>
    </p:bg>
    <p:spTree>
      <p:nvGrpSpPr>
        <p:cNvPr id="1" name=""/>
        <p:cNvGrpSpPr/>
        <p:nvPr/>
      </p:nvGrpSpPr>
      <p:grpSpPr>
        <a:xfrm>
          <a:off x="0" y="0"/>
          <a:ext cx="0" cy="0"/>
          <a:chOff x="0" y="0"/>
          <a:chExt cx="0" cy="0"/>
        </a:xfrm>
      </p:grpSpPr>
      <p:sp>
        <p:nvSpPr>
          <p:cNvPr id="15" name="Text Placeholder 14"/>
          <p:cNvSpPr>
            <a:spLocks noGrp="1"/>
          </p:cNvSpPr>
          <p:nvPr>
            <p:ph type="body" sz="quarter" idx="12" hasCustomPrompt="1"/>
          </p:nvPr>
        </p:nvSpPr>
        <p:spPr>
          <a:xfrm>
            <a:off x="990600" y="1114485"/>
            <a:ext cx="7315200" cy="4524315"/>
          </a:xfrm>
        </p:spPr>
        <p:txBody>
          <a:bodyPr/>
          <a:lstStyle>
            <a:lvl1pPr marL="0" indent="0">
              <a:buNone/>
              <a:defRPr sz="3600" baseline="0">
                <a:solidFill>
                  <a:schemeClr val="bg1"/>
                </a:solidFill>
                <a:latin typeface="Franklin Gothic Medium" panose="020B0603020102020204" pitchFamily="34" charset="0"/>
              </a:defRPr>
            </a:lvl1pPr>
          </a:lstStyle>
          <a:p>
            <a:pPr lvl="0"/>
            <a:r>
              <a:rPr lang="en-US" dirty="0"/>
              <a:t>This is a compelling statement, takeaway or quote to highlight that should be highlighted. It also serves to break up the visual monotony of the usual slide progression. Be creative, but don’t clutter the page with too many words and keep roomy margins.</a:t>
            </a:r>
          </a:p>
        </p:txBody>
      </p:sp>
    </p:spTree>
    <p:extLst>
      <p:ext uri="{BB962C8B-B14F-4D97-AF65-F5344CB8AC3E}">
        <p14:creationId xmlns:p14="http://schemas.microsoft.com/office/powerpoint/2010/main" val="2118543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10" name="Rectangle 9"/>
          <p:cNvSpPr/>
          <p:nvPr userDrawn="1"/>
        </p:nvSpPr>
        <p:spPr>
          <a:xfrm>
            <a:off x="7062216" y="1575912"/>
            <a:ext cx="2081784"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hasCustomPrompt="1"/>
          </p:nvPr>
        </p:nvSpPr>
        <p:spPr>
          <a:xfrm>
            <a:off x="457200" y="2793886"/>
            <a:ext cx="7772400" cy="688975"/>
          </a:xfrm>
        </p:spPr>
        <p:txBody>
          <a:bodyPr tIns="0"/>
          <a:lstStyle>
            <a:lvl1pPr marL="0" marR="0" indent="0" algn="l" defTabSz="914400" rtl="0" eaLnBrk="1" fontAlgn="auto" latinLnBrk="0" hangingPunct="1">
              <a:lnSpc>
                <a:spcPct val="100000"/>
              </a:lnSpc>
              <a:spcBef>
                <a:spcPct val="0"/>
              </a:spcBef>
              <a:spcAft>
                <a:spcPts val="0"/>
              </a:spcAft>
              <a:buClrTx/>
              <a:buSzTx/>
              <a:buFontTx/>
              <a:buNone/>
              <a:tabLst/>
              <a:defRPr>
                <a:solidFill>
                  <a:schemeClr val="tx2"/>
                </a:solidFill>
                <a:latin typeface="Franklin Gothic Demi" panose="020B0703020102020204" pitchFamily="34" charset="0"/>
              </a:defRPr>
            </a:lvl1pPr>
          </a:lstStyle>
          <a:p>
            <a:r>
              <a:rPr lang="en-US" dirty="0"/>
              <a:t>Title/Cover Slide</a:t>
            </a:r>
            <a:br>
              <a:rPr lang="en-US" dirty="0"/>
            </a:br>
            <a:br>
              <a:rPr lang="en-US" dirty="0"/>
            </a:br>
            <a:endParaRPr lang="en-US" dirty="0"/>
          </a:p>
        </p:txBody>
      </p:sp>
      <p:sp>
        <p:nvSpPr>
          <p:cNvPr id="6" name="Subtitle 2"/>
          <p:cNvSpPr>
            <a:spLocks noGrp="1"/>
          </p:cNvSpPr>
          <p:nvPr>
            <p:ph type="subTitle" idx="1" hasCustomPrompt="1"/>
          </p:nvPr>
        </p:nvSpPr>
        <p:spPr>
          <a:xfrm>
            <a:off x="457200" y="3499991"/>
            <a:ext cx="6400800" cy="538609"/>
          </a:xfrm>
        </p:spPr>
        <p:txBody>
          <a:bodyPr lIns="0" tIns="0"/>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subtitle</a:t>
            </a:r>
          </a:p>
        </p:txBody>
      </p:sp>
      <p:sp>
        <p:nvSpPr>
          <p:cNvPr id="4" name="Rectangle 3"/>
          <p:cNvSpPr/>
          <p:nvPr userDrawn="1"/>
        </p:nvSpPr>
        <p:spPr>
          <a:xfrm>
            <a:off x="0" y="1575912"/>
            <a:ext cx="7086600" cy="365760"/>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userDrawn="1"/>
        </p:nvSpPr>
        <p:spPr>
          <a:xfrm>
            <a:off x="304800" y="1561398"/>
            <a:ext cx="3020737" cy="369332"/>
          </a:xfrm>
          <a:prstGeom prst="rect">
            <a:avLst/>
          </a:prstGeom>
          <a:noFill/>
        </p:spPr>
        <p:txBody>
          <a:bodyPr wrap="square" rtlCol="0">
            <a:spAutoFit/>
          </a:bodyPr>
          <a:lstStyle/>
          <a:p>
            <a:r>
              <a:rPr lang="en-US" sz="1800">
                <a:solidFill>
                  <a:schemeClr val="bg1"/>
                </a:solidFill>
                <a:latin typeface="Franklin Gothic Medium" panose="020B0603020102020204" pitchFamily="34" charset="0"/>
              </a:rPr>
              <a:t>QMS Quick Learning Activity</a:t>
            </a:r>
            <a:endParaRPr lang="en-US" sz="1800" dirty="0">
              <a:solidFill>
                <a:schemeClr val="bg1"/>
              </a:solidFill>
              <a:latin typeface="Franklin Gothic Medium" panose="020B0603020102020204" pitchFamily="34" charset="0"/>
            </a:endParaRPr>
          </a:p>
        </p:txBody>
      </p:sp>
      <p:pic>
        <p:nvPicPr>
          <p:cNvPr id="2050" name="Picture 2" descr="S:\Admin\Logos\APHL Logos\For Electronic\Trademarked Logos (for electronic)\logo_APHL_name_TM_PMS_2C.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72943" y="457200"/>
            <a:ext cx="2156603" cy="914400"/>
          </a:xfrm>
          <a:prstGeom prst="rect">
            <a:avLst/>
          </a:prstGeom>
          <a:noFill/>
          <a:extLst>
            <a:ext uri="{909E8E84-426E-40DD-AFC4-6F175D3DCCD1}">
              <a14:hiddenFill xmlns:a14="http://schemas.microsoft.com/office/drawing/2010/main">
                <a:solidFill>
                  <a:srgbClr val="FFFFFF"/>
                </a:solidFill>
              </a14:hiddenFill>
            </a:ext>
          </a:extLst>
        </p:spPr>
      </p:pic>
      <p:sp>
        <p:nvSpPr>
          <p:cNvPr id="3" name="Chevron 2"/>
          <p:cNvSpPr/>
          <p:nvPr userDrawn="1"/>
        </p:nvSpPr>
        <p:spPr>
          <a:xfrm>
            <a:off x="6781800" y="1447800"/>
            <a:ext cx="560832" cy="722472"/>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5" name="Picture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657600" y="150893"/>
            <a:ext cx="1371600" cy="1371600"/>
          </a:xfrm>
          <a:prstGeom prst="rect">
            <a:avLst/>
          </a:prstGeom>
        </p:spPr>
      </p:pic>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120913" y="533400"/>
            <a:ext cx="2705100" cy="834073"/>
          </a:xfrm>
          <a:prstGeom prst="rect">
            <a:avLst/>
          </a:prstGeom>
        </p:spPr>
      </p:pic>
      <p:sp>
        <p:nvSpPr>
          <p:cNvPr id="12" name="TextBox 11"/>
          <p:cNvSpPr txBox="1"/>
          <p:nvPr userDrawn="1"/>
        </p:nvSpPr>
        <p:spPr>
          <a:xfrm>
            <a:off x="7391400" y="6393543"/>
            <a:ext cx="1370568" cy="338554"/>
          </a:xfrm>
          <a:prstGeom prst="rect">
            <a:avLst/>
          </a:prstGeom>
          <a:noFill/>
        </p:spPr>
        <p:txBody>
          <a:bodyPr wrap="none" rtlCol="0">
            <a:spAutoFit/>
          </a:bodyPr>
          <a:lstStyle/>
          <a:p>
            <a:r>
              <a:rPr lang="en-US" sz="16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20489461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 Id="rId9"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661720"/>
          </a:xfrm>
          <a:prstGeom prst="rect">
            <a:avLst/>
          </a:prstGeom>
        </p:spPr>
        <p:txBody>
          <a:bodyPr vert="horz" lIns="0" tIns="0" rIns="0" bIns="45720" rtlCol="0" anchor="t" anchorCtr="0">
            <a:spAutoFit/>
          </a:bodyPr>
          <a:lstStyle/>
          <a:p>
            <a:r>
              <a:rPr lang="en-US"/>
              <a:t>Click to edit Master title style</a:t>
            </a:r>
            <a:endParaRPr lang="en-US" dirty="0"/>
          </a:p>
        </p:txBody>
      </p:sp>
      <p:sp>
        <p:nvSpPr>
          <p:cNvPr id="3" name="Text Placeholder 2"/>
          <p:cNvSpPr>
            <a:spLocks noGrp="1"/>
          </p:cNvSpPr>
          <p:nvPr>
            <p:ph type="body" idx="1"/>
          </p:nvPr>
        </p:nvSpPr>
        <p:spPr>
          <a:xfrm>
            <a:off x="457200" y="1219200"/>
            <a:ext cx="8229600" cy="2283702"/>
          </a:xfrm>
          <a:prstGeom prst="rect">
            <a:avLst/>
          </a:prstGeom>
        </p:spPr>
        <p:txBody>
          <a:bodyPr vert="horz" lIns="91440" tIns="45720" rIns="91440" bIns="4572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Box 3"/>
          <p:cNvSpPr txBox="1"/>
          <p:nvPr/>
        </p:nvSpPr>
        <p:spPr>
          <a:xfrm>
            <a:off x="6668102" y="6247626"/>
            <a:ext cx="2018698" cy="276999"/>
          </a:xfrm>
          <a:prstGeom prst="rect">
            <a:avLst/>
          </a:prstGeom>
          <a:noFill/>
        </p:spPr>
        <p:txBody>
          <a:bodyPr wrap="square" rtlCol="0">
            <a:spAutoFit/>
          </a:bodyPr>
          <a:lstStyle/>
          <a:p>
            <a:r>
              <a:rPr lang="en-US" sz="1200" dirty="0">
                <a:solidFill>
                  <a:srgbClr val="00A0AF"/>
                </a:solidFill>
                <a:latin typeface="Franklin Gothic Medium" panose="020B0603020102020204" pitchFamily="34" charset="0"/>
              </a:rPr>
              <a:t>QMS Quick Learning Activity</a:t>
            </a:r>
          </a:p>
        </p:txBody>
      </p:sp>
      <p:pic>
        <p:nvPicPr>
          <p:cNvPr id="5" name="Picture 4"/>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553109" y="5972492"/>
            <a:ext cx="1790700" cy="552133"/>
          </a:xfrm>
          <a:prstGeom prst="rect">
            <a:avLst/>
          </a:prstGeom>
        </p:spPr>
      </p:pic>
      <p:pic>
        <p:nvPicPr>
          <p:cNvPr id="6" name="Picture 5"/>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3489971" y="5735392"/>
            <a:ext cx="921240" cy="921240"/>
          </a:xfrm>
          <a:prstGeom prst="rect">
            <a:avLst/>
          </a:prstGeom>
        </p:spPr>
      </p:pic>
      <p:pic>
        <p:nvPicPr>
          <p:cNvPr id="8" name="Picture 7"/>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457200" y="5867400"/>
            <a:ext cx="949747" cy="657225"/>
          </a:xfrm>
          <a:prstGeom prst="rect">
            <a:avLst/>
          </a:prstGeom>
        </p:spPr>
      </p:pic>
    </p:spTree>
    <p:extLst>
      <p:ext uri="{BB962C8B-B14F-4D97-AF65-F5344CB8AC3E}">
        <p14:creationId xmlns:p14="http://schemas.microsoft.com/office/powerpoint/2010/main" val="27630109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6" r:id="rId3"/>
    <p:sldLayoutId id="2147483651" r:id="rId4"/>
    <p:sldLayoutId id="2147483652" r:id="rId5"/>
    <p:sldLayoutId id="2147483653" r:id="rId6"/>
    <p:sldLayoutId id="2147483655" r:id="rId7"/>
    <p:sldLayoutId id="2147483654" r:id="rId8"/>
    <p:sldLayoutId id="2147483658" r:id="rId9"/>
  </p:sldLayoutIdLst>
  <p:txStyles>
    <p:titleStyle>
      <a:lvl1pPr algn="l" defTabSz="914400" rtl="0" eaLnBrk="1" latinLnBrk="0" hangingPunct="1">
        <a:spcBef>
          <a:spcPct val="0"/>
        </a:spcBef>
        <a:buNone/>
        <a:defRPr sz="4000" kern="1200">
          <a:solidFill>
            <a:schemeClr val="tx2"/>
          </a:solidFill>
          <a:latin typeface="Franklin Gothic Medium" panose="020B0603020102020204" pitchFamily="34" charset="0"/>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304800"/>
            <a:ext cx="8229600" cy="456535"/>
          </a:xfrm>
          <a:prstGeom prst="rect">
            <a:avLst/>
          </a:prstGeom>
        </p:spPr>
        <p:txBody>
          <a:bodyPr vert="horz" lIns="0" tIns="0" rIns="0" bIns="45720" rtlCol="0" anchor="t" anchorCtr="0">
            <a:spAutoFit/>
          </a:bodyPr>
          <a:lstStyle/>
          <a:p>
            <a:r>
              <a:rPr lang="en-US" dirty="0"/>
              <a:t>2nd option</a:t>
            </a:r>
          </a:p>
        </p:txBody>
      </p:sp>
      <p:sp>
        <p:nvSpPr>
          <p:cNvPr id="3" name="Text Placeholder 2"/>
          <p:cNvSpPr>
            <a:spLocks noGrp="1"/>
          </p:cNvSpPr>
          <p:nvPr>
            <p:ph type="body" idx="1"/>
          </p:nvPr>
        </p:nvSpPr>
        <p:spPr>
          <a:xfrm>
            <a:off x="457200" y="1219200"/>
            <a:ext cx="8229600" cy="2554545"/>
          </a:xfrm>
          <a:prstGeom prst="rect">
            <a:avLst/>
          </a:prstGeom>
        </p:spPr>
        <p:txBody>
          <a:bodyPr vert="horz" lIns="91440" tIns="45720" rIns="91440" bIns="45720" rtlCol="0">
            <a:spAutoFit/>
          </a:bodyPr>
          <a:lstStyle/>
          <a:p>
            <a:pPr lvl="0"/>
            <a:r>
              <a:rPr lang="en-US" dirty="0"/>
              <a:t>This layout is a second option for placement of the logo block. However, choose either this or the preferred first option for your whole slide deck; do jump back and forth between options in the same deck.</a:t>
            </a:r>
          </a:p>
        </p:txBody>
      </p:sp>
      <p:sp>
        <p:nvSpPr>
          <p:cNvPr id="7" name="Rectangle 6"/>
          <p:cNvSpPr/>
          <p:nvPr/>
        </p:nvSpPr>
        <p:spPr>
          <a:xfrm>
            <a:off x="7541322" y="5467484"/>
            <a:ext cx="1143000" cy="835345"/>
          </a:xfrm>
          <a:prstGeom prst="rect">
            <a:avLst/>
          </a:prstGeom>
          <a:solidFill>
            <a:srgbClr val="00A0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S:\Admin\Logos\APHL Logos\For Electronic\Trademarked Logos (for electronic)\logo_APHL_acro_largeTM_white.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65601" y="5543685"/>
            <a:ext cx="894443" cy="60389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575512" y="4615542"/>
            <a:ext cx="973023" cy="830997"/>
          </a:xfrm>
          <a:prstGeom prst="rect">
            <a:avLst/>
          </a:prstGeom>
          <a:noFill/>
        </p:spPr>
        <p:txBody>
          <a:bodyPr wrap="none" rtlCol="0">
            <a:spAutoFit/>
          </a:bodyPr>
          <a:lstStyle/>
          <a:p>
            <a:r>
              <a:rPr lang="en-US" sz="1600" dirty="0">
                <a:solidFill>
                  <a:srgbClr val="00A0AF"/>
                </a:solidFill>
                <a:latin typeface="Franklin Gothic Medium" panose="020B0603020102020204" pitchFamily="34" charset="0"/>
              </a:rPr>
              <a:t>Analysis.</a:t>
            </a:r>
          </a:p>
          <a:p>
            <a:r>
              <a:rPr lang="en-US" sz="1600" dirty="0">
                <a:solidFill>
                  <a:srgbClr val="00A0AF"/>
                </a:solidFill>
                <a:latin typeface="Franklin Gothic Medium" panose="020B0603020102020204" pitchFamily="34" charset="0"/>
              </a:rPr>
              <a:t>Answers.</a:t>
            </a:r>
          </a:p>
          <a:p>
            <a:r>
              <a:rPr lang="en-US" sz="1600" dirty="0">
                <a:solidFill>
                  <a:srgbClr val="00A0AF"/>
                </a:solidFill>
                <a:latin typeface="Franklin Gothic Medium" panose="020B0603020102020204" pitchFamily="34" charset="0"/>
              </a:rPr>
              <a:t>Action.</a:t>
            </a:r>
          </a:p>
        </p:txBody>
      </p:sp>
      <p:sp>
        <p:nvSpPr>
          <p:cNvPr id="9" name="TextBox 8"/>
          <p:cNvSpPr txBox="1"/>
          <p:nvPr/>
        </p:nvSpPr>
        <p:spPr>
          <a:xfrm>
            <a:off x="7484415" y="6324600"/>
            <a:ext cx="1300356" cy="323165"/>
          </a:xfrm>
          <a:prstGeom prst="rect">
            <a:avLst/>
          </a:prstGeom>
          <a:noFill/>
        </p:spPr>
        <p:txBody>
          <a:bodyPr wrap="none" rtlCol="0">
            <a:spAutoFit/>
          </a:bodyPr>
          <a:lstStyle/>
          <a:p>
            <a:r>
              <a:rPr lang="en-US" sz="1500" dirty="0">
                <a:solidFill>
                  <a:schemeClr val="tx2"/>
                </a:solidFill>
                <a:latin typeface="Franklin Gothic Medium" panose="020B0603020102020204" pitchFamily="34" charset="0"/>
              </a:rPr>
              <a:t>www.aphl.org</a:t>
            </a:r>
          </a:p>
        </p:txBody>
      </p:sp>
    </p:spTree>
    <p:extLst>
      <p:ext uri="{BB962C8B-B14F-4D97-AF65-F5344CB8AC3E}">
        <p14:creationId xmlns:p14="http://schemas.microsoft.com/office/powerpoint/2010/main" val="154960886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Lst>
  <p:txStyles>
    <p:titleStyle>
      <a:lvl1pPr algn="l" defTabSz="914400" rtl="0" eaLnBrk="1" latinLnBrk="0" hangingPunct="1">
        <a:spcBef>
          <a:spcPct val="0"/>
        </a:spcBef>
        <a:buNone/>
        <a:defRPr sz="4000" kern="1200" baseline="30000">
          <a:solidFill>
            <a:schemeClr val="tx2"/>
          </a:solidFill>
          <a:latin typeface="Franklin Gothic Medium" panose="020B0603020102020204" pitchFamily="34" charset="0"/>
          <a:ea typeface="+mj-ea"/>
          <a:cs typeface="+mj-cs"/>
        </a:defRPr>
      </a:lvl1pPr>
    </p:titleStyle>
    <p:bodyStyle>
      <a:lvl1pPr marL="0" indent="0" algn="l" defTabSz="914400" rtl="0" eaLnBrk="1" latinLnBrk="0" hangingPunct="1">
        <a:spcBef>
          <a:spcPct val="20000"/>
        </a:spcBef>
        <a:buFontTx/>
        <a:buNone/>
        <a:defRPr sz="3200" kern="1200" baseline="0">
          <a:solidFill>
            <a:srgbClr val="FF0000"/>
          </a:solidFill>
          <a:latin typeface="Arial" panose="020B0604020202020204" pitchFamily="34" charset="0"/>
          <a:ea typeface="+mn-ea"/>
          <a:cs typeface="Arial" panose="020B0604020202020204"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gif"/><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s://www.iso.org/standard/39883.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457200" y="2793886"/>
            <a:ext cx="7772400" cy="2508379"/>
          </a:xfrm>
        </p:spPr>
        <p:txBody>
          <a:bodyPr/>
          <a:lstStyle/>
          <a:p>
            <a:r>
              <a:rPr lang="en-US" dirty="0"/>
              <a:t>Root Cause Analysis &amp;</a:t>
            </a:r>
            <a:br>
              <a:rPr lang="en-US" dirty="0"/>
            </a:br>
            <a:r>
              <a:rPr lang="en-US" dirty="0"/>
              <a:t>Corrective and Preventive Actions</a:t>
            </a:r>
            <a:br>
              <a:rPr lang="en-US" dirty="0"/>
            </a:br>
            <a:r>
              <a:rPr lang="en-US" dirty="0">
                <a:solidFill>
                  <a:schemeClr val="tx1"/>
                </a:solidFill>
              </a:rPr>
              <a:t>ISO/IEC 17025</a:t>
            </a:r>
            <a:br>
              <a:rPr lang="en-US" dirty="0">
                <a:solidFill>
                  <a:schemeClr val="tx1"/>
                </a:solidFill>
              </a:rPr>
            </a:br>
            <a:r>
              <a:rPr lang="en-US" dirty="0">
                <a:solidFill>
                  <a:schemeClr val="tx1"/>
                </a:solidFill>
              </a:rPr>
              <a:t>Clauses 4.11 and 4.12</a:t>
            </a:r>
            <a:endParaRPr lang="en-US" dirty="0"/>
          </a:p>
        </p:txBody>
      </p:sp>
    </p:spTree>
    <p:extLst>
      <p:ext uri="{BB962C8B-B14F-4D97-AF65-F5344CB8AC3E}">
        <p14:creationId xmlns:p14="http://schemas.microsoft.com/office/powerpoint/2010/main" val="185501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4662" y="170634"/>
            <a:ext cx="5780314" cy="1615827"/>
          </a:xfrm>
        </p:spPr>
        <p:txBody>
          <a:bodyPr/>
          <a:lstStyle/>
          <a:p>
            <a:r>
              <a:rPr lang="en-US" sz="3400" dirty="0"/>
              <a:t>One method of Root Cause Analysis:  Cause Mapping</a:t>
            </a:r>
            <a:br>
              <a:rPr lang="en-US" sz="3400" dirty="0"/>
            </a:br>
            <a:r>
              <a:rPr lang="en-US" sz="3400" dirty="0"/>
              <a:t>(5 Whys)</a:t>
            </a:r>
          </a:p>
        </p:txBody>
      </p:sp>
      <p:sp>
        <p:nvSpPr>
          <p:cNvPr id="3" name="Content Placeholder 2"/>
          <p:cNvSpPr>
            <a:spLocks noGrp="1"/>
          </p:cNvSpPr>
          <p:nvPr>
            <p:ph sz="half" idx="1"/>
          </p:nvPr>
        </p:nvSpPr>
        <p:spPr>
          <a:xfrm>
            <a:off x="457200" y="1676400"/>
            <a:ext cx="8458200" cy="2743200"/>
          </a:xfrm>
        </p:spPr>
        <p:txBody>
          <a:bodyPr/>
          <a:lstStyle/>
          <a:p>
            <a:pPr marL="0">
              <a:buNone/>
            </a:pPr>
            <a:r>
              <a:rPr lang="en-US" sz="1800" dirty="0"/>
              <a:t>Ask: “Why did this happen?” Write down the response, then ask the question again. Write down the response. Ask the question 5 - 6 times  and you may get to the “root cause” of the problem. May ask what and when questions, too:</a:t>
            </a:r>
          </a:p>
          <a:p>
            <a:r>
              <a:rPr lang="en-US" sz="1800" dirty="0"/>
              <a:t>Why was there water on the floor?</a:t>
            </a:r>
          </a:p>
          <a:p>
            <a:r>
              <a:rPr lang="en-US" sz="1800" dirty="0"/>
              <a:t>What could be the cause(s)?</a:t>
            </a:r>
          </a:p>
          <a:p>
            <a:r>
              <a:rPr lang="en-US" sz="1800" dirty="0"/>
              <a:t>Why would that happen?</a:t>
            </a:r>
          </a:p>
          <a:p>
            <a:r>
              <a:rPr lang="en-US" sz="1800" dirty="0"/>
              <a:t>When could that happen?</a:t>
            </a:r>
          </a:p>
        </p:txBody>
      </p:sp>
      <p:pic>
        <p:nvPicPr>
          <p:cNvPr id="5" name="Content Placeholder 5" descr="RCA-CMBasics-EC1.gif"/>
          <p:cNvPicPr>
            <a:picLocks noGrp="1"/>
          </p:cNvPicPr>
          <p:nvPr>
            <p:ph sz="half" idx="2"/>
          </p:nvPr>
        </p:nvPicPr>
        <p:blipFill>
          <a:blip r:embed="rId2" cstate="print"/>
          <a:srcRect/>
          <a:stretch>
            <a:fillRect/>
          </a:stretch>
        </p:blipFill>
        <p:spPr bwMode="auto">
          <a:xfrm>
            <a:off x="6219825" y="152400"/>
            <a:ext cx="2466975" cy="1352550"/>
          </a:xfrm>
          <a:prstGeom prst="rect">
            <a:avLst/>
          </a:prstGeom>
          <a:noFill/>
          <a:ln w="9525">
            <a:noFill/>
            <a:miter lim="800000"/>
            <a:headEnd/>
            <a:tailEnd/>
          </a:ln>
          <a:effectLst>
            <a:outerShdw blurRad="63500" sx="102000" sy="102000" algn="ctr" rotWithShape="0">
              <a:srgbClr val="FF0000">
                <a:alpha val="40000"/>
              </a:srgbClr>
            </a:outerShdw>
          </a:effectLst>
        </p:spPr>
      </p:pic>
      <p:pic>
        <p:nvPicPr>
          <p:cNvPr id="6" name="Picture 5" descr="RCA-CMBasics-goal9.gif"/>
          <p:cNvPicPr/>
          <p:nvPr/>
        </p:nvPicPr>
        <p:blipFill>
          <a:blip r:embed="rId3" cstate="print"/>
          <a:srcRect/>
          <a:stretch>
            <a:fillRect/>
          </a:stretch>
        </p:blipFill>
        <p:spPr bwMode="auto">
          <a:xfrm>
            <a:off x="457200" y="3886200"/>
            <a:ext cx="8572500" cy="1895475"/>
          </a:xfrm>
          <a:prstGeom prst="rect">
            <a:avLst/>
          </a:prstGeom>
          <a:noFill/>
          <a:ln w="9525">
            <a:noFill/>
            <a:miter lim="800000"/>
            <a:headEnd/>
            <a:tailEnd/>
          </a:ln>
          <a:effectLst>
            <a:outerShdw blurRad="50800" dist="38100" dir="2700000" algn="tl" rotWithShape="0">
              <a:srgbClr val="FF0000">
                <a:alpha val="40000"/>
              </a:srgbClr>
            </a:outerShdw>
          </a:effectLst>
        </p:spPr>
      </p:pic>
    </p:spTree>
    <p:extLst>
      <p:ext uri="{BB962C8B-B14F-4D97-AF65-F5344CB8AC3E}">
        <p14:creationId xmlns:p14="http://schemas.microsoft.com/office/powerpoint/2010/main" val="42914414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07773"/>
            <a:ext cx="8534400" cy="1092607"/>
          </a:xfrm>
        </p:spPr>
        <p:txBody>
          <a:bodyPr/>
          <a:lstStyle/>
          <a:p>
            <a:r>
              <a:rPr lang="en-US" sz="3400" dirty="0"/>
              <a:t>Another method of Root Cause Analysis:  Diagramming (Fishbone)</a:t>
            </a:r>
          </a:p>
        </p:txBody>
      </p:sp>
      <p:sp>
        <p:nvSpPr>
          <p:cNvPr id="3" name="Content Placeholder 2"/>
          <p:cNvSpPr>
            <a:spLocks noGrp="1"/>
          </p:cNvSpPr>
          <p:nvPr>
            <p:ph sz="half" idx="1"/>
          </p:nvPr>
        </p:nvSpPr>
        <p:spPr>
          <a:xfrm>
            <a:off x="76200" y="1143000"/>
            <a:ext cx="3962400" cy="4702826"/>
          </a:xfrm>
        </p:spPr>
        <p:txBody>
          <a:bodyPr/>
          <a:lstStyle/>
          <a:p>
            <a:r>
              <a:rPr lang="en-US" sz="1400" dirty="0"/>
              <a:t>People (manpower)</a:t>
            </a:r>
          </a:p>
          <a:p>
            <a:pPr lvl="1"/>
            <a:r>
              <a:rPr lang="en-US" sz="1400" dirty="0"/>
              <a:t>Training, verbal miscommunication, lack of communication, staff changed mid-project</a:t>
            </a:r>
          </a:p>
          <a:p>
            <a:r>
              <a:rPr lang="en-US" sz="1400" dirty="0"/>
              <a:t>Process/Methods</a:t>
            </a:r>
          </a:p>
          <a:p>
            <a:pPr lvl="1"/>
            <a:r>
              <a:rPr lang="en-US" sz="1400" dirty="0"/>
              <a:t>Procedures, workflow, </a:t>
            </a:r>
          </a:p>
          <a:p>
            <a:pPr lvl="1"/>
            <a:r>
              <a:rPr lang="en-US" sz="1400" dirty="0"/>
              <a:t>Measurement (Calibrations performed, but were they appropriate?)</a:t>
            </a:r>
          </a:p>
          <a:p>
            <a:r>
              <a:rPr lang="en-US" sz="1400" dirty="0"/>
              <a:t>Equipment (machines)</a:t>
            </a:r>
          </a:p>
          <a:p>
            <a:pPr lvl="1"/>
            <a:r>
              <a:rPr lang="en-US" sz="1400" dirty="0"/>
              <a:t>Defective, not maintained, not calibrated, overloaded</a:t>
            </a:r>
          </a:p>
          <a:p>
            <a:r>
              <a:rPr lang="en-US" sz="1400" dirty="0"/>
              <a:t>Management</a:t>
            </a:r>
          </a:p>
          <a:p>
            <a:pPr lvl="1"/>
            <a:r>
              <a:rPr lang="en-US" sz="1400" dirty="0"/>
              <a:t>Reviewed annually?</a:t>
            </a:r>
          </a:p>
          <a:p>
            <a:r>
              <a:rPr lang="en-US" sz="1400" dirty="0"/>
              <a:t>Environment</a:t>
            </a:r>
          </a:p>
          <a:p>
            <a:pPr lvl="1"/>
            <a:r>
              <a:rPr lang="en-US" sz="1400" dirty="0"/>
              <a:t>Temperature, humidity, work area, distractions</a:t>
            </a:r>
          </a:p>
          <a:p>
            <a:r>
              <a:rPr lang="en-US" sz="1400" dirty="0"/>
              <a:t>Materials</a:t>
            </a:r>
          </a:p>
          <a:p>
            <a:pPr lvl="1"/>
            <a:r>
              <a:rPr lang="en-US" sz="1400" dirty="0"/>
              <a:t>Incorrect, degradation, certificates of analysis</a:t>
            </a:r>
          </a:p>
        </p:txBody>
      </p:sp>
      <p:pic>
        <p:nvPicPr>
          <p:cNvPr id="7" name="Picture 4" descr="http://www.google.com/url?source=imglanding&amp;ct=img&amp;q=http://www.rff.com/fishbone-template.png&amp;sa=X&amp;ei=lWNtUdKnJuXa2wWmm4DYDw&amp;ved=0CAsQ8wc&amp;usg=AFQjCNEUNYbffA0GrrsduoBC3OMZBKsz9Q"/>
          <p:cNvPicPr>
            <a:picLocks noGrp="1" noChangeAspect="1" noChangeArrowheads="1"/>
          </p:cNvPicPr>
          <p:nvPr>
            <p:ph sz="half" idx="2"/>
          </p:nvPr>
        </p:nvPicPr>
        <p:blipFill>
          <a:blip r:embed="rId2" cstate="print"/>
          <a:srcRect/>
          <a:stretch>
            <a:fillRect/>
          </a:stretch>
        </p:blipFill>
        <p:spPr bwMode="auto">
          <a:xfrm>
            <a:off x="3931602" y="1495797"/>
            <a:ext cx="5139004" cy="3476704"/>
          </a:xfrm>
          <a:prstGeom prst="rect">
            <a:avLst/>
          </a:prstGeom>
          <a:noFill/>
        </p:spPr>
      </p:pic>
    </p:spTree>
    <p:extLst>
      <p:ext uri="{BB962C8B-B14F-4D97-AF65-F5344CB8AC3E}">
        <p14:creationId xmlns:p14="http://schemas.microsoft.com/office/powerpoint/2010/main" val="542858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991600" cy="661720"/>
          </a:xfrm>
        </p:spPr>
        <p:txBody>
          <a:bodyPr/>
          <a:lstStyle/>
          <a:p>
            <a:r>
              <a:rPr lang="en-US" dirty="0"/>
              <a:t>Root Cause Analysis     Corrective Action</a:t>
            </a:r>
          </a:p>
        </p:txBody>
      </p:sp>
      <p:sp>
        <p:nvSpPr>
          <p:cNvPr id="6" name="Text Placeholder 5"/>
          <p:cNvSpPr>
            <a:spLocks noGrp="1"/>
          </p:cNvSpPr>
          <p:nvPr>
            <p:ph type="body" sz="quarter" idx="10"/>
          </p:nvPr>
        </p:nvSpPr>
        <p:spPr>
          <a:xfrm>
            <a:off x="457200" y="1371600"/>
            <a:ext cx="8229600" cy="3982629"/>
          </a:xfrm>
        </p:spPr>
        <p:txBody>
          <a:bodyPr/>
          <a:lstStyle/>
          <a:p>
            <a:r>
              <a:rPr lang="en-US" dirty="0"/>
              <a:t>Once the root cause is identified, you must implement a fix (corrective action) to prevent it from happening again.</a:t>
            </a:r>
          </a:p>
          <a:p>
            <a:pPr lvl="1"/>
            <a:r>
              <a:rPr lang="en-US" dirty="0"/>
              <a:t>Identify potential corrective actions</a:t>
            </a:r>
          </a:p>
          <a:p>
            <a:pPr lvl="1"/>
            <a:r>
              <a:rPr lang="en-US" dirty="0"/>
              <a:t>Select and implement the action most likely to eliminate the problem and prevent recurrence</a:t>
            </a:r>
          </a:p>
          <a:p>
            <a:pPr lvl="1"/>
            <a:r>
              <a:rPr lang="en-US" dirty="0"/>
              <a:t>Corrective actions are appropriate to the magnitude and risk of the problem</a:t>
            </a:r>
          </a:p>
        </p:txBody>
      </p:sp>
      <p:sp>
        <p:nvSpPr>
          <p:cNvPr id="5" name="Right Arrow 4"/>
          <p:cNvSpPr/>
          <p:nvPr/>
        </p:nvSpPr>
        <p:spPr>
          <a:xfrm>
            <a:off x="4495800" y="533400"/>
            <a:ext cx="533400" cy="228600"/>
          </a:xfrm>
          <a:prstGeom prst="rightArrow">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92060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Corrective Action</a:t>
            </a:r>
          </a:p>
        </p:txBody>
      </p:sp>
      <p:sp>
        <p:nvSpPr>
          <p:cNvPr id="3" name="Text Placeholder 2"/>
          <p:cNvSpPr>
            <a:spLocks noGrp="1"/>
          </p:cNvSpPr>
          <p:nvPr>
            <p:ph type="body" sz="quarter" idx="10"/>
          </p:nvPr>
        </p:nvSpPr>
        <p:spPr>
          <a:xfrm>
            <a:off x="457200" y="1371600"/>
            <a:ext cx="8229600" cy="1569660"/>
          </a:xfrm>
        </p:spPr>
        <p:txBody>
          <a:bodyPr/>
          <a:lstStyle/>
          <a:p>
            <a:r>
              <a:rPr lang="en-US" dirty="0"/>
              <a:t>Once implemented, the laboratory monitors the results of the corrective action to ensure it was effective.</a:t>
            </a:r>
          </a:p>
        </p:txBody>
      </p:sp>
      <p:sp>
        <p:nvSpPr>
          <p:cNvPr id="4" name="TextBox 3"/>
          <p:cNvSpPr txBox="1"/>
          <p:nvPr/>
        </p:nvSpPr>
        <p:spPr>
          <a:xfrm>
            <a:off x="598715" y="3219062"/>
            <a:ext cx="3810000" cy="1384995"/>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effective</a:t>
            </a:r>
            <a:r>
              <a:rPr lang="en-US" sz="2800" dirty="0">
                <a:solidFill>
                  <a:schemeClr val="tx2"/>
                </a:solidFill>
              </a:rPr>
              <a:t>, close the Corrective Action.</a:t>
            </a:r>
          </a:p>
        </p:txBody>
      </p:sp>
      <p:sp>
        <p:nvSpPr>
          <p:cNvPr id="5" name="TextBox 4"/>
          <p:cNvSpPr txBox="1"/>
          <p:nvPr/>
        </p:nvSpPr>
        <p:spPr>
          <a:xfrm>
            <a:off x="4413380" y="3194180"/>
            <a:ext cx="3810000" cy="2246769"/>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not effective</a:t>
            </a:r>
            <a:r>
              <a:rPr lang="en-US" sz="2800" dirty="0">
                <a:solidFill>
                  <a:schemeClr val="tx2"/>
                </a:solidFill>
              </a:rPr>
              <a:t>, select another Corrective Action or revisit the root cause.</a:t>
            </a:r>
          </a:p>
        </p:txBody>
      </p:sp>
    </p:spTree>
    <p:extLst>
      <p:ext uri="{BB962C8B-B14F-4D97-AF65-F5344CB8AC3E}">
        <p14:creationId xmlns:p14="http://schemas.microsoft.com/office/powerpoint/2010/main" val="3232646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Preventive Action</a:t>
            </a:r>
          </a:p>
        </p:txBody>
      </p:sp>
      <p:sp>
        <p:nvSpPr>
          <p:cNvPr id="3" name="Text Placeholder 2"/>
          <p:cNvSpPr>
            <a:spLocks noGrp="1"/>
          </p:cNvSpPr>
          <p:nvPr>
            <p:ph type="body" sz="quarter" idx="10"/>
          </p:nvPr>
        </p:nvSpPr>
        <p:spPr>
          <a:xfrm>
            <a:off x="457200" y="1112338"/>
            <a:ext cx="8229600" cy="2997744"/>
          </a:xfrm>
        </p:spPr>
        <p:txBody>
          <a:bodyPr/>
          <a:lstStyle/>
          <a:p>
            <a:r>
              <a:rPr lang="en-US" dirty="0"/>
              <a:t>Pro-active process of continual improvement</a:t>
            </a:r>
          </a:p>
          <a:p>
            <a:r>
              <a:rPr lang="en-US" dirty="0"/>
              <a:t>Goal:</a:t>
            </a:r>
          </a:p>
          <a:p>
            <a:pPr lvl="2"/>
            <a:r>
              <a:rPr lang="en-US" dirty="0"/>
              <a:t>Improvement of the quality management system</a:t>
            </a:r>
          </a:p>
          <a:p>
            <a:pPr lvl="2"/>
            <a:r>
              <a:rPr lang="en-US" dirty="0"/>
              <a:t>Improvement of technical operations</a:t>
            </a:r>
          </a:p>
          <a:p>
            <a:pPr lvl="2"/>
            <a:r>
              <a:rPr lang="en-US" dirty="0"/>
              <a:t>Elimination of potential nonconformities</a:t>
            </a:r>
          </a:p>
        </p:txBody>
      </p:sp>
      <p:sp>
        <p:nvSpPr>
          <p:cNvPr id="4" name="Rectangle 3"/>
          <p:cNvSpPr/>
          <p:nvPr/>
        </p:nvSpPr>
        <p:spPr>
          <a:xfrm>
            <a:off x="838200" y="4343400"/>
            <a:ext cx="7543800" cy="970202"/>
          </a:xfrm>
          <a:prstGeom prst="rect">
            <a:avLst/>
          </a:prstGeom>
        </p:spPr>
        <p:txBody>
          <a:bodyPr wrap="square">
            <a:spAutoFit/>
          </a:bodyPr>
          <a:lstStyle/>
          <a:p>
            <a:pPr marL="91440" marR="91440" algn="ctr">
              <a:lnSpc>
                <a:spcPct val="125000"/>
              </a:lnSpc>
              <a:spcBef>
                <a:spcPts val="800"/>
              </a:spcBef>
              <a:spcAft>
                <a:spcPts val="800"/>
              </a:spcAft>
            </a:pPr>
            <a:r>
              <a:rPr lang="en-US" sz="2400" i="1" dirty="0">
                <a:solidFill>
                  <a:srgbClr val="00A0AF"/>
                </a:solidFill>
                <a:latin typeface="Cambria" panose="02040503050406030204" pitchFamily="18" charset="0"/>
                <a:ea typeface="Times New Roman" panose="02020603050405020304" pitchFamily="18" charset="0"/>
                <a:cs typeface="Times New Roman" panose="02020603050405020304" pitchFamily="18" charset="0"/>
              </a:rPr>
              <a:t>System improvement stems from rigorously correcting problems, and learning to foresee potential problems.</a:t>
            </a:r>
            <a:endParaRPr lang="en-US" sz="2400" i="1" dirty="0">
              <a:solidFill>
                <a:srgbClr val="00A0AF"/>
              </a:solidFill>
              <a:effectLst/>
              <a:latin typeface="Cambria" panose="020405030504060302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63004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Preventive Actions</a:t>
            </a:r>
          </a:p>
        </p:txBody>
      </p:sp>
      <p:sp>
        <p:nvSpPr>
          <p:cNvPr id="3" name="Text Placeholder 2"/>
          <p:cNvSpPr>
            <a:spLocks noGrp="1"/>
          </p:cNvSpPr>
          <p:nvPr>
            <p:ph type="body" sz="quarter" idx="10"/>
          </p:nvPr>
        </p:nvSpPr>
        <p:spPr>
          <a:xfrm>
            <a:off x="457200" y="1371600"/>
            <a:ext cx="8229600" cy="4438138"/>
          </a:xfrm>
        </p:spPr>
        <p:txBody>
          <a:bodyPr/>
          <a:lstStyle/>
          <a:p>
            <a:pPr>
              <a:lnSpc>
                <a:spcPct val="90000"/>
              </a:lnSpc>
            </a:pPr>
            <a:r>
              <a:rPr lang="en-US" sz="2800" dirty="0"/>
              <a:t>May be identified as:</a:t>
            </a:r>
          </a:p>
          <a:p>
            <a:pPr lvl="1">
              <a:lnSpc>
                <a:spcPct val="90000"/>
              </a:lnSpc>
            </a:pPr>
            <a:r>
              <a:rPr lang="en-US" sz="2400" dirty="0"/>
              <a:t>A result of normal work</a:t>
            </a:r>
          </a:p>
          <a:p>
            <a:pPr lvl="1">
              <a:lnSpc>
                <a:spcPct val="90000"/>
              </a:lnSpc>
            </a:pPr>
            <a:r>
              <a:rPr lang="en-US" sz="2400" dirty="0"/>
              <a:t>Observations</a:t>
            </a:r>
          </a:p>
          <a:p>
            <a:pPr lvl="1">
              <a:lnSpc>
                <a:spcPct val="90000"/>
              </a:lnSpc>
            </a:pPr>
            <a:r>
              <a:rPr lang="en-US" sz="2400" dirty="0"/>
              <a:t>Nonconformities</a:t>
            </a:r>
          </a:p>
          <a:p>
            <a:pPr lvl="1">
              <a:lnSpc>
                <a:spcPct val="90000"/>
              </a:lnSpc>
            </a:pPr>
            <a:r>
              <a:rPr lang="en-US" sz="2400" dirty="0"/>
              <a:t>Analysis of data</a:t>
            </a:r>
          </a:p>
          <a:p>
            <a:pPr lvl="1">
              <a:lnSpc>
                <a:spcPct val="90000"/>
              </a:lnSpc>
            </a:pPr>
            <a:r>
              <a:rPr lang="en-US" sz="2400" dirty="0"/>
              <a:t>Proficiency tests</a:t>
            </a:r>
          </a:p>
          <a:p>
            <a:pPr lvl="1">
              <a:lnSpc>
                <a:spcPct val="90000"/>
              </a:lnSpc>
            </a:pPr>
            <a:r>
              <a:rPr lang="en-US" sz="2400" dirty="0"/>
              <a:t>Suggestions for continuous improvement</a:t>
            </a:r>
          </a:p>
          <a:p>
            <a:pPr>
              <a:lnSpc>
                <a:spcPct val="90000"/>
              </a:lnSpc>
            </a:pPr>
            <a:r>
              <a:rPr lang="en-US" sz="2800" dirty="0"/>
              <a:t>May be identified for laboratory documents, quality system or laboratory processes </a:t>
            </a:r>
          </a:p>
          <a:p>
            <a:endParaRPr lang="en-US" dirty="0"/>
          </a:p>
        </p:txBody>
      </p:sp>
    </p:spTree>
    <p:extLst>
      <p:ext uri="{BB962C8B-B14F-4D97-AF65-F5344CB8AC3E}">
        <p14:creationId xmlns:p14="http://schemas.microsoft.com/office/powerpoint/2010/main" val="1897280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Addressing Preventive Actions</a:t>
            </a:r>
          </a:p>
        </p:txBody>
      </p:sp>
      <p:sp>
        <p:nvSpPr>
          <p:cNvPr id="3" name="Text Placeholder 2"/>
          <p:cNvSpPr>
            <a:spLocks noGrp="1"/>
          </p:cNvSpPr>
          <p:nvPr>
            <p:ph type="body" sz="quarter" idx="10"/>
          </p:nvPr>
        </p:nvSpPr>
        <p:spPr>
          <a:xfrm>
            <a:off x="433252" y="966520"/>
            <a:ext cx="8229600" cy="4241161"/>
          </a:xfrm>
        </p:spPr>
        <p:txBody>
          <a:bodyPr/>
          <a:lstStyle/>
          <a:p>
            <a:pPr>
              <a:lnSpc>
                <a:spcPct val="90000"/>
              </a:lnSpc>
            </a:pPr>
            <a:r>
              <a:rPr lang="en-US" sz="2800" dirty="0"/>
              <a:t>Develop an action plan</a:t>
            </a:r>
          </a:p>
          <a:p>
            <a:pPr lvl="1">
              <a:lnSpc>
                <a:spcPct val="90000"/>
              </a:lnSpc>
            </a:pPr>
            <a:r>
              <a:rPr lang="en-US" sz="2400" dirty="0"/>
              <a:t>Specify what situation needs preventive action</a:t>
            </a:r>
          </a:p>
          <a:p>
            <a:pPr lvl="1">
              <a:lnSpc>
                <a:spcPct val="90000"/>
              </a:lnSpc>
            </a:pPr>
            <a:r>
              <a:rPr lang="en-US" sz="2400" dirty="0"/>
              <a:t>Define what changes/actions need to occur</a:t>
            </a:r>
          </a:p>
          <a:p>
            <a:pPr lvl="1">
              <a:lnSpc>
                <a:spcPct val="90000"/>
              </a:lnSpc>
            </a:pPr>
            <a:r>
              <a:rPr lang="en-US" sz="2400" dirty="0"/>
              <a:t>Assign responsibility</a:t>
            </a:r>
          </a:p>
          <a:p>
            <a:pPr lvl="1">
              <a:lnSpc>
                <a:spcPct val="90000"/>
              </a:lnSpc>
            </a:pPr>
            <a:r>
              <a:rPr lang="en-US" sz="2400" dirty="0"/>
              <a:t>Implement the preventive action</a:t>
            </a:r>
          </a:p>
          <a:p>
            <a:pPr>
              <a:lnSpc>
                <a:spcPct val="90000"/>
              </a:lnSpc>
            </a:pPr>
            <a:r>
              <a:rPr lang="en-US" sz="2800" dirty="0"/>
              <a:t>Monitor the action</a:t>
            </a:r>
          </a:p>
          <a:p>
            <a:pPr lvl="1">
              <a:lnSpc>
                <a:spcPct val="90000"/>
              </a:lnSpc>
            </a:pPr>
            <a:r>
              <a:rPr lang="en-US" sz="2400" dirty="0"/>
              <a:t>After implementation gather observations or data to determine whether the preventive action was effective.</a:t>
            </a:r>
          </a:p>
          <a:p>
            <a:endParaRPr lang="en-US" dirty="0"/>
          </a:p>
        </p:txBody>
      </p:sp>
      <p:sp>
        <p:nvSpPr>
          <p:cNvPr id="4" name="TextBox 3"/>
          <p:cNvSpPr txBox="1"/>
          <p:nvPr/>
        </p:nvSpPr>
        <p:spPr>
          <a:xfrm>
            <a:off x="632461" y="4572000"/>
            <a:ext cx="3810000" cy="1384995"/>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effective</a:t>
            </a:r>
            <a:r>
              <a:rPr lang="en-US" sz="2800" dirty="0">
                <a:solidFill>
                  <a:schemeClr val="tx2"/>
                </a:solidFill>
              </a:rPr>
              <a:t>, close the Preventive Action.</a:t>
            </a:r>
          </a:p>
        </p:txBody>
      </p:sp>
      <p:sp>
        <p:nvSpPr>
          <p:cNvPr id="5" name="TextBox 4"/>
          <p:cNvSpPr txBox="1"/>
          <p:nvPr/>
        </p:nvSpPr>
        <p:spPr>
          <a:xfrm>
            <a:off x="4580709" y="4609011"/>
            <a:ext cx="3810000" cy="1384995"/>
          </a:xfrm>
          <a:prstGeom prst="rect">
            <a:avLst/>
          </a:prstGeom>
          <a:noFill/>
        </p:spPr>
        <p:txBody>
          <a:bodyPr wrap="square" rtlCol="0">
            <a:spAutoFit/>
          </a:bodyPr>
          <a:lstStyle/>
          <a:p>
            <a:pPr marL="571500" indent="-571500">
              <a:buFont typeface="Wingdings" panose="05000000000000000000" pitchFamily="2" charset="2"/>
              <a:buChar char="Ø"/>
            </a:pPr>
            <a:r>
              <a:rPr lang="en-US" sz="2800" dirty="0">
                <a:solidFill>
                  <a:schemeClr val="tx2"/>
                </a:solidFill>
              </a:rPr>
              <a:t>If </a:t>
            </a:r>
            <a:r>
              <a:rPr lang="en-US" sz="2800" u="sng" dirty="0">
                <a:solidFill>
                  <a:schemeClr val="tx2"/>
                </a:solidFill>
              </a:rPr>
              <a:t>not effective</a:t>
            </a:r>
            <a:r>
              <a:rPr lang="en-US" sz="2800" dirty="0">
                <a:solidFill>
                  <a:schemeClr val="tx2"/>
                </a:solidFill>
              </a:rPr>
              <a:t>, select another Preventive Action</a:t>
            </a:r>
          </a:p>
        </p:txBody>
      </p:sp>
    </p:spTree>
    <p:extLst>
      <p:ext uri="{BB962C8B-B14F-4D97-AF65-F5344CB8AC3E}">
        <p14:creationId xmlns:p14="http://schemas.microsoft.com/office/powerpoint/2010/main" val="41256158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304800"/>
            <a:ext cx="8229600" cy="661720"/>
          </a:xfrm>
        </p:spPr>
        <p:txBody>
          <a:bodyPr/>
          <a:lstStyle/>
          <a:p>
            <a:r>
              <a:rPr lang="en-US" dirty="0"/>
              <a:t>Summing It Up</a:t>
            </a:r>
          </a:p>
        </p:txBody>
      </p:sp>
      <p:sp>
        <p:nvSpPr>
          <p:cNvPr id="5" name="Text Placeholder 4"/>
          <p:cNvSpPr>
            <a:spLocks noGrp="1"/>
          </p:cNvSpPr>
          <p:nvPr>
            <p:ph type="body" sz="quarter" idx="10"/>
          </p:nvPr>
        </p:nvSpPr>
        <p:spPr>
          <a:xfrm>
            <a:off x="533400" y="1066800"/>
            <a:ext cx="8077200" cy="3961084"/>
          </a:xfrm>
        </p:spPr>
        <p:txBody>
          <a:bodyPr/>
          <a:lstStyle/>
          <a:p>
            <a:pPr marL="457200" indent="-457200">
              <a:buFont typeface="Arial" panose="020B0604020202020204" pitchFamily="34" charset="0"/>
              <a:buChar char="•"/>
            </a:pPr>
            <a:r>
              <a:rPr lang="en-US" sz="2400" dirty="0"/>
              <a:t>Quality management system SOPs define responsibilities and authorities for the root cause investigation process.</a:t>
            </a:r>
          </a:p>
          <a:p>
            <a:pPr marL="457200" indent="-457200">
              <a:buFont typeface="Arial" panose="020B0604020202020204" pitchFamily="34" charset="0"/>
              <a:buChar char="•"/>
            </a:pPr>
            <a:r>
              <a:rPr lang="en-US" sz="2400" dirty="0"/>
              <a:t>Root cause investigation is a problem solving activity focused on the </a:t>
            </a:r>
            <a:r>
              <a:rPr lang="en-US" sz="2400" u="sng" dirty="0"/>
              <a:t>system</a:t>
            </a:r>
            <a:r>
              <a:rPr lang="en-US" sz="2400" dirty="0"/>
              <a:t>, not the personnel.</a:t>
            </a:r>
          </a:p>
          <a:p>
            <a:pPr marL="457200" indent="-457200">
              <a:buFont typeface="Arial" panose="020B0604020202020204" pitchFamily="34" charset="0"/>
              <a:buChar char="•"/>
            </a:pPr>
            <a:r>
              <a:rPr lang="en-US" sz="2400" dirty="0"/>
              <a:t>Root cause investigation leads to corrective action, which is intended to </a:t>
            </a:r>
            <a:r>
              <a:rPr lang="en-US" sz="2400" u="sng" dirty="0"/>
              <a:t>prevent recurrence </a:t>
            </a:r>
            <a:r>
              <a:rPr lang="en-US" sz="2400" dirty="0"/>
              <a:t>of nonconformance.</a:t>
            </a:r>
          </a:p>
          <a:p>
            <a:pPr marL="457200" indent="-457200">
              <a:buFont typeface="Arial" panose="020B0604020202020204" pitchFamily="34" charset="0"/>
              <a:buChar char="•"/>
            </a:pPr>
            <a:r>
              <a:rPr lang="en-US" sz="2400" dirty="0"/>
              <a:t>Preventive action is a pro-active process intended to </a:t>
            </a:r>
            <a:r>
              <a:rPr lang="en-US" sz="2400" u="sng" dirty="0"/>
              <a:t>prevent occurrence </a:t>
            </a:r>
            <a:r>
              <a:rPr lang="en-US" sz="2400" dirty="0"/>
              <a:t>of nonconformance.</a:t>
            </a:r>
          </a:p>
        </p:txBody>
      </p:sp>
    </p:spTree>
    <p:extLst>
      <p:ext uri="{BB962C8B-B14F-4D97-AF65-F5344CB8AC3E}">
        <p14:creationId xmlns:p14="http://schemas.microsoft.com/office/powerpoint/2010/main" val="3326836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Reference</a:t>
            </a:r>
          </a:p>
        </p:txBody>
      </p:sp>
      <p:sp>
        <p:nvSpPr>
          <p:cNvPr id="5" name="Text Placeholder 4"/>
          <p:cNvSpPr>
            <a:spLocks noGrp="1"/>
          </p:cNvSpPr>
          <p:nvPr>
            <p:ph type="body" sz="quarter" idx="10"/>
          </p:nvPr>
        </p:nvSpPr>
        <p:spPr>
          <a:xfrm>
            <a:off x="457200" y="1371600"/>
            <a:ext cx="8229600" cy="2160591"/>
          </a:xfrm>
        </p:spPr>
        <p:txBody>
          <a:bodyPr/>
          <a:lstStyle/>
          <a:p>
            <a:pPr marL="0" indent="0">
              <a:buNone/>
            </a:pPr>
            <a:r>
              <a:rPr lang="en-US" dirty="0"/>
              <a:t>ISO/IEC 17025:2005 </a:t>
            </a:r>
            <a:r>
              <a:rPr lang="en-US" i="1" dirty="0"/>
              <a:t>General requirements for the competence of testing and calibration laboratories</a:t>
            </a:r>
          </a:p>
          <a:p>
            <a:pPr>
              <a:buFontTx/>
              <a:buChar char="-"/>
            </a:pPr>
            <a:r>
              <a:rPr lang="en-US" dirty="0">
                <a:hlinkClick r:id="rId3"/>
              </a:rPr>
              <a:t>https://www.iso.org/standard/39883.html</a:t>
            </a:r>
            <a:endParaRPr lang="en-US" dirty="0"/>
          </a:p>
        </p:txBody>
      </p:sp>
    </p:spTree>
    <p:extLst>
      <p:ext uri="{BB962C8B-B14F-4D97-AF65-F5344CB8AC3E}">
        <p14:creationId xmlns:p14="http://schemas.microsoft.com/office/powerpoint/2010/main" val="2393555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will be covered in this training?</a:t>
            </a:r>
          </a:p>
        </p:txBody>
      </p:sp>
      <p:sp>
        <p:nvSpPr>
          <p:cNvPr id="3" name="Content Placeholder 2"/>
          <p:cNvSpPr>
            <a:spLocks noGrp="1"/>
          </p:cNvSpPr>
          <p:nvPr>
            <p:ph type="body" sz="quarter" idx="10"/>
          </p:nvPr>
        </p:nvSpPr>
        <p:spPr>
          <a:xfrm>
            <a:off x="457200" y="1219200"/>
            <a:ext cx="8229600" cy="3761030"/>
          </a:xfrm>
        </p:spPr>
        <p:txBody>
          <a:bodyPr/>
          <a:lstStyle/>
          <a:p>
            <a:r>
              <a:rPr lang="en-US" dirty="0"/>
              <a:t>Root Cause Analysis</a:t>
            </a:r>
          </a:p>
          <a:p>
            <a:pPr lvl="1"/>
            <a:r>
              <a:rPr lang="en-US" dirty="0"/>
              <a:t>What it is</a:t>
            </a:r>
          </a:p>
          <a:p>
            <a:pPr lvl="1"/>
            <a:r>
              <a:rPr lang="en-US" dirty="0"/>
              <a:t>Who performs it</a:t>
            </a:r>
          </a:p>
          <a:p>
            <a:pPr lvl="1"/>
            <a:r>
              <a:rPr lang="en-US" dirty="0"/>
              <a:t>Sample methods for root cause analysis</a:t>
            </a:r>
          </a:p>
          <a:p>
            <a:r>
              <a:rPr lang="en-US" dirty="0"/>
              <a:t>Corrective Action &amp; Preventive Action</a:t>
            </a:r>
          </a:p>
          <a:p>
            <a:pPr lvl="1"/>
            <a:r>
              <a:rPr lang="en-US" dirty="0"/>
              <a:t>What is the difference between them</a:t>
            </a:r>
          </a:p>
          <a:p>
            <a:pPr lvl="1"/>
            <a:r>
              <a:rPr lang="en-US" dirty="0"/>
              <a:t>When each applies</a:t>
            </a:r>
          </a:p>
        </p:txBody>
      </p:sp>
    </p:spTree>
    <p:extLst>
      <p:ext uri="{BB962C8B-B14F-4D97-AF65-F5344CB8AC3E}">
        <p14:creationId xmlns:p14="http://schemas.microsoft.com/office/powerpoint/2010/main" val="2409843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Definitions</a:t>
            </a:r>
          </a:p>
        </p:txBody>
      </p:sp>
      <p:sp>
        <p:nvSpPr>
          <p:cNvPr id="3" name="Content Placeholder 2"/>
          <p:cNvSpPr>
            <a:spLocks noGrp="1"/>
          </p:cNvSpPr>
          <p:nvPr>
            <p:ph type="body" sz="quarter" idx="10"/>
          </p:nvPr>
        </p:nvSpPr>
        <p:spPr>
          <a:xfrm>
            <a:off x="473348" y="974594"/>
            <a:ext cx="8229600" cy="4893647"/>
          </a:xfrm>
        </p:spPr>
        <p:txBody>
          <a:bodyPr/>
          <a:lstStyle/>
          <a:p>
            <a:pPr lvl="0"/>
            <a:r>
              <a:rPr lang="en-US" sz="2400" b="1" dirty="0"/>
              <a:t>Continual Improvement</a:t>
            </a:r>
            <a:r>
              <a:rPr lang="en-US" sz="2400" dirty="0"/>
              <a:t>: recurring activity to increase the ability to fulfill requirements</a:t>
            </a:r>
          </a:p>
          <a:p>
            <a:pPr lvl="0"/>
            <a:r>
              <a:rPr lang="en-US" sz="2400" b="1" dirty="0"/>
              <a:t>Correction</a:t>
            </a:r>
            <a:r>
              <a:rPr lang="en-US" sz="2400" dirty="0"/>
              <a:t>:  immediate action to </a:t>
            </a:r>
            <a:r>
              <a:rPr lang="en-US" sz="2400" dirty="0" err="1"/>
              <a:t>elimate</a:t>
            </a:r>
            <a:r>
              <a:rPr lang="en-US" sz="2400" dirty="0"/>
              <a:t> a detected nonconformity</a:t>
            </a:r>
          </a:p>
          <a:p>
            <a:pPr lvl="0"/>
            <a:r>
              <a:rPr lang="en-US" sz="2400" b="1" dirty="0"/>
              <a:t>Corrective Action</a:t>
            </a:r>
            <a:r>
              <a:rPr lang="en-US" sz="2400" dirty="0"/>
              <a:t>: action to eliminate the cause of a detected nonconformity or other undesirable situation</a:t>
            </a:r>
          </a:p>
          <a:p>
            <a:pPr lvl="0"/>
            <a:r>
              <a:rPr lang="en-US" sz="2400" b="1" dirty="0"/>
              <a:t>Effectiveness</a:t>
            </a:r>
            <a:r>
              <a:rPr lang="en-US" sz="2400" dirty="0"/>
              <a:t>: extent to which planned activities are realized and planned results achieved</a:t>
            </a:r>
          </a:p>
          <a:p>
            <a:pPr lvl="0"/>
            <a:r>
              <a:rPr lang="en-US" sz="2400" b="1"/>
              <a:t>Nonconformance</a:t>
            </a:r>
            <a:r>
              <a:rPr lang="en-US" sz="2400"/>
              <a:t>: </a:t>
            </a:r>
            <a:r>
              <a:rPr lang="en-US" sz="2400" dirty="0"/>
              <a:t>nonfulfillment of a requirement</a:t>
            </a:r>
          </a:p>
          <a:p>
            <a:pPr lvl="0"/>
            <a:r>
              <a:rPr lang="en-US" sz="2400" b="1" dirty="0"/>
              <a:t>Preventive Action</a:t>
            </a:r>
            <a:r>
              <a:rPr lang="en-US" sz="2400" dirty="0"/>
              <a:t>: action to eliminate the cause of a potential nonconformance or other undesirable potential situation</a:t>
            </a:r>
          </a:p>
        </p:txBody>
      </p:sp>
    </p:spTree>
    <p:extLst>
      <p:ext uri="{BB962C8B-B14F-4D97-AF65-F5344CB8AC3E}">
        <p14:creationId xmlns:p14="http://schemas.microsoft.com/office/powerpoint/2010/main" val="2093414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Root Cause Analysis</a:t>
            </a:r>
          </a:p>
        </p:txBody>
      </p:sp>
      <p:sp>
        <p:nvSpPr>
          <p:cNvPr id="5" name="Text Placeholder 4"/>
          <p:cNvSpPr>
            <a:spLocks noGrp="1"/>
          </p:cNvSpPr>
          <p:nvPr>
            <p:ph type="body" sz="quarter" idx="10"/>
          </p:nvPr>
        </p:nvSpPr>
        <p:spPr>
          <a:xfrm>
            <a:off x="381000" y="1447800"/>
            <a:ext cx="8229600" cy="3834896"/>
          </a:xfrm>
        </p:spPr>
        <p:txBody>
          <a:bodyPr/>
          <a:lstStyle/>
          <a:p>
            <a:r>
              <a:rPr lang="en-US" dirty="0"/>
              <a:t>Root Cause Analysis/Investigation </a:t>
            </a:r>
          </a:p>
          <a:p>
            <a:pPr lvl="1"/>
            <a:r>
              <a:rPr lang="en-US" sz="2400" dirty="0"/>
              <a:t>A type of problem solving method aimed at identifying the root cause(s) of a problem (nonconformance)</a:t>
            </a:r>
          </a:p>
          <a:p>
            <a:pPr lvl="1"/>
            <a:r>
              <a:rPr lang="en-US" sz="2400" dirty="0">
                <a:solidFill>
                  <a:schemeClr val="tx2"/>
                </a:solidFill>
              </a:rPr>
              <a:t>The goal is to prevent recurrence of the nonconformance</a:t>
            </a:r>
          </a:p>
          <a:p>
            <a:pPr lvl="1"/>
            <a:r>
              <a:rPr lang="en-US" sz="2400" dirty="0"/>
              <a:t>Is not a quick and easy process that can always be accomplished in an office or conference room</a:t>
            </a:r>
          </a:p>
          <a:p>
            <a:pPr lvl="1"/>
            <a:r>
              <a:rPr lang="en-US" sz="2400" dirty="0"/>
              <a:t>Generally requires talking to the people involved who best know the process</a:t>
            </a:r>
          </a:p>
        </p:txBody>
      </p:sp>
    </p:spTree>
    <p:extLst>
      <p:ext uri="{BB962C8B-B14F-4D97-AF65-F5344CB8AC3E}">
        <p14:creationId xmlns:p14="http://schemas.microsoft.com/office/powerpoint/2010/main" val="6132836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Root Cause Analysis</a:t>
            </a:r>
          </a:p>
        </p:txBody>
      </p:sp>
      <p:sp>
        <p:nvSpPr>
          <p:cNvPr id="5" name="Text Placeholder 4"/>
          <p:cNvSpPr>
            <a:spLocks noGrp="1"/>
          </p:cNvSpPr>
          <p:nvPr>
            <p:ph type="body" sz="quarter" idx="10"/>
          </p:nvPr>
        </p:nvSpPr>
        <p:spPr>
          <a:xfrm>
            <a:off x="381000" y="1143000"/>
            <a:ext cx="8229600" cy="5312223"/>
          </a:xfrm>
        </p:spPr>
        <p:txBody>
          <a:bodyPr/>
          <a:lstStyle/>
          <a:p>
            <a:r>
              <a:rPr lang="en-US" dirty="0"/>
              <a:t>Takes place after the immediate correction of a nonconformance.</a:t>
            </a:r>
          </a:p>
          <a:p>
            <a:r>
              <a:rPr lang="en-US" dirty="0"/>
              <a:t>Required when a nonconformance is significant (could recur, casts doubt on a laboratory operation’s compliance with procedures)</a:t>
            </a:r>
          </a:p>
          <a:p>
            <a:r>
              <a:rPr lang="en-US" dirty="0"/>
              <a:t>Required for </a:t>
            </a:r>
            <a:r>
              <a:rPr lang="en-US" dirty="0" err="1"/>
              <a:t>nonconformances</a:t>
            </a:r>
            <a:r>
              <a:rPr lang="en-US" dirty="0"/>
              <a:t> identified through audits and for failing proficiency test reports.</a:t>
            </a:r>
          </a:p>
          <a:p>
            <a:endParaRPr lang="en-US" dirty="0"/>
          </a:p>
        </p:txBody>
      </p:sp>
    </p:spTree>
    <p:extLst>
      <p:ext uri="{BB962C8B-B14F-4D97-AF65-F5344CB8AC3E}">
        <p14:creationId xmlns:p14="http://schemas.microsoft.com/office/powerpoint/2010/main" val="2084680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277273"/>
          </a:xfrm>
        </p:spPr>
        <p:txBody>
          <a:bodyPr/>
          <a:lstStyle/>
          <a:p>
            <a:r>
              <a:rPr lang="en-US" dirty="0"/>
              <a:t>Laboratory SOP Must Define Authorities and </a:t>
            </a:r>
            <a:r>
              <a:rPr lang="en-US" dirty="0" err="1"/>
              <a:t>Responsibilites</a:t>
            </a:r>
            <a:endParaRPr lang="en-US" dirty="0"/>
          </a:p>
        </p:txBody>
      </p:sp>
      <p:sp>
        <p:nvSpPr>
          <p:cNvPr id="3" name="Content Placeholder 2"/>
          <p:cNvSpPr>
            <a:spLocks noGrp="1"/>
          </p:cNvSpPr>
          <p:nvPr>
            <p:ph idx="1"/>
          </p:nvPr>
        </p:nvSpPr>
        <p:spPr>
          <a:xfrm>
            <a:off x="433251" y="1582073"/>
            <a:ext cx="8229600" cy="4278094"/>
          </a:xfrm>
        </p:spPr>
        <p:txBody>
          <a:bodyPr/>
          <a:lstStyle/>
          <a:p>
            <a:pPr lvl="0">
              <a:buFont typeface="Wingdings" panose="05000000000000000000" pitchFamily="2" charset="2"/>
              <a:buChar char="ü"/>
            </a:pPr>
            <a:endParaRPr lang="en-US" sz="2000" dirty="0"/>
          </a:p>
          <a:p>
            <a:pPr lvl="0">
              <a:buFont typeface="Wingdings" panose="05000000000000000000" pitchFamily="2" charset="2"/>
              <a:buChar char="ü"/>
            </a:pPr>
            <a:r>
              <a:rPr lang="en-US" sz="2000" dirty="0"/>
              <a:t>Responsibility and authority for the management of </a:t>
            </a:r>
            <a:r>
              <a:rPr lang="en-US" sz="2000" dirty="0" err="1"/>
              <a:t>nonconformances</a:t>
            </a:r>
            <a:endParaRPr lang="en-US" sz="2000" dirty="0"/>
          </a:p>
          <a:p>
            <a:pPr lvl="0">
              <a:buFont typeface="Wingdings" panose="05000000000000000000" pitchFamily="2" charset="2"/>
              <a:buChar char="ü"/>
            </a:pPr>
            <a:r>
              <a:rPr lang="en-US" sz="2000" dirty="0"/>
              <a:t>Actions to be taken when nonconforming work is identified</a:t>
            </a:r>
          </a:p>
          <a:p>
            <a:pPr lvl="1">
              <a:buFont typeface="Wingdings" panose="05000000000000000000" pitchFamily="2" charset="2"/>
              <a:buChar char="ü"/>
            </a:pPr>
            <a:r>
              <a:rPr lang="en-US" sz="2000" dirty="0"/>
              <a:t>This may include halting of work and withholding of test reports or calibration certificates</a:t>
            </a:r>
          </a:p>
          <a:p>
            <a:pPr lvl="0">
              <a:buFont typeface="Wingdings" panose="05000000000000000000" pitchFamily="2" charset="2"/>
              <a:buChar char="ü"/>
            </a:pPr>
            <a:r>
              <a:rPr lang="en-US" sz="2000" dirty="0"/>
              <a:t>Who evaluates the significance of the nonconforming work</a:t>
            </a:r>
          </a:p>
          <a:p>
            <a:pPr lvl="0">
              <a:buFont typeface="Wingdings" panose="05000000000000000000" pitchFamily="2" charset="2"/>
              <a:buChar char="ü"/>
            </a:pPr>
            <a:r>
              <a:rPr lang="en-US" sz="2000" dirty="0"/>
              <a:t>Who decides about the acceptability of the nonconforming work</a:t>
            </a:r>
          </a:p>
          <a:p>
            <a:pPr lvl="0">
              <a:buFont typeface="Wingdings" panose="05000000000000000000" pitchFamily="2" charset="2"/>
              <a:buChar char="ü"/>
            </a:pPr>
            <a:r>
              <a:rPr lang="en-US" sz="2000" dirty="0"/>
              <a:t>Who notifies the customer and recalls work, if necessary</a:t>
            </a:r>
          </a:p>
          <a:p>
            <a:pPr lvl="0">
              <a:buFont typeface="Wingdings" panose="05000000000000000000" pitchFamily="2" charset="2"/>
              <a:buChar char="ü"/>
            </a:pPr>
            <a:r>
              <a:rPr lang="en-US" sz="2000" dirty="0"/>
              <a:t>Who is responsible for authorizing the resumption of work</a:t>
            </a:r>
          </a:p>
          <a:p>
            <a:pPr lvl="0">
              <a:buFont typeface="Wingdings" panose="05000000000000000000" pitchFamily="2" charset="2"/>
              <a:buChar char="ü"/>
            </a:pPr>
            <a:r>
              <a:rPr lang="en-US" sz="2000" dirty="0"/>
              <a:t>Designate authorities for implementing the corrective action procedure when required</a:t>
            </a:r>
            <a:endParaRPr lang="en-US" dirty="0"/>
          </a:p>
        </p:txBody>
      </p:sp>
    </p:spTree>
    <p:extLst>
      <p:ext uri="{BB962C8B-B14F-4D97-AF65-F5344CB8AC3E}">
        <p14:creationId xmlns:p14="http://schemas.microsoft.com/office/powerpoint/2010/main" val="11277155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of Root Cause Analysis</a:t>
            </a:r>
          </a:p>
        </p:txBody>
      </p:sp>
      <p:sp>
        <p:nvSpPr>
          <p:cNvPr id="4" name="Content Placeholder 3"/>
          <p:cNvSpPr>
            <a:spLocks noGrp="1"/>
          </p:cNvSpPr>
          <p:nvPr>
            <p:ph sz="half" idx="1"/>
          </p:nvPr>
        </p:nvSpPr>
        <p:spPr>
          <a:xfrm>
            <a:off x="381000" y="1050965"/>
            <a:ext cx="4038600" cy="5189113"/>
          </a:xfrm>
        </p:spPr>
        <p:txBody>
          <a:bodyPr/>
          <a:lstStyle/>
          <a:p>
            <a:pPr marL="0"/>
            <a:r>
              <a:rPr lang="en-US" sz="2400" dirty="0"/>
              <a:t>Root cause analysis—Using different problem solving methods to identifying the underlying causes of problems or incidents</a:t>
            </a:r>
          </a:p>
          <a:p>
            <a:r>
              <a:rPr lang="en-US" sz="2400" b="1" dirty="0">
                <a:solidFill>
                  <a:srgbClr val="FF0000"/>
                </a:solidFill>
              </a:rPr>
              <a:t>Who should work on root cause analysis?</a:t>
            </a:r>
          </a:p>
          <a:p>
            <a:pPr lvl="1"/>
            <a:r>
              <a:rPr lang="en-US" b="1" dirty="0">
                <a:solidFill>
                  <a:srgbClr val="FF0000"/>
                </a:solidFill>
              </a:rPr>
              <a:t>It is best if it is those who are closest to the work on a daily basis</a:t>
            </a:r>
          </a:p>
          <a:p>
            <a:endParaRPr lang="en-US" dirty="0"/>
          </a:p>
        </p:txBody>
      </p:sp>
      <p:sp>
        <p:nvSpPr>
          <p:cNvPr id="5" name="Content Placeholder 4"/>
          <p:cNvSpPr>
            <a:spLocks noGrp="1"/>
          </p:cNvSpPr>
          <p:nvPr>
            <p:ph sz="half" idx="2"/>
          </p:nvPr>
        </p:nvSpPr>
        <p:spPr>
          <a:xfrm>
            <a:off x="4573555" y="1050965"/>
            <a:ext cx="4038600" cy="4819781"/>
          </a:xfrm>
        </p:spPr>
        <p:txBody>
          <a:bodyPr/>
          <a:lstStyle/>
          <a:p>
            <a:r>
              <a:rPr lang="en-US" sz="2400" dirty="0"/>
              <a:t>What’s the problem? (DEFINE)</a:t>
            </a:r>
          </a:p>
          <a:p>
            <a:r>
              <a:rPr lang="en-US" sz="2400" dirty="0"/>
              <a:t>Sometimes “Why” isn’t the starting question</a:t>
            </a:r>
          </a:p>
          <a:p>
            <a:pPr lvl="1"/>
            <a:r>
              <a:rPr lang="en-US" sz="1400" dirty="0"/>
              <a:t>What is it?</a:t>
            </a:r>
          </a:p>
          <a:p>
            <a:pPr lvl="1"/>
            <a:r>
              <a:rPr lang="en-US" sz="1400" dirty="0"/>
              <a:t>When did it happened?</a:t>
            </a:r>
          </a:p>
          <a:p>
            <a:pPr lvl="1"/>
            <a:r>
              <a:rPr lang="en-US" sz="1400" dirty="0"/>
              <a:t>Where did it happen?</a:t>
            </a:r>
          </a:p>
          <a:p>
            <a:pPr lvl="1"/>
            <a:r>
              <a:rPr lang="en-US" sz="1400" dirty="0"/>
              <a:t>How were overall goals affected?</a:t>
            </a:r>
          </a:p>
          <a:p>
            <a:pPr lvl="1"/>
            <a:r>
              <a:rPr lang="en-US" sz="1400" dirty="0"/>
              <a:t>Keep it simple—make an outline </a:t>
            </a:r>
          </a:p>
          <a:p>
            <a:pPr lvl="1"/>
            <a:r>
              <a:rPr lang="en-US" sz="1400" dirty="0"/>
              <a:t>People see problems differently</a:t>
            </a:r>
            <a:endParaRPr lang="en-US" dirty="0"/>
          </a:p>
          <a:p>
            <a:pPr marL="0"/>
            <a:r>
              <a:rPr lang="en-US" sz="2400" dirty="0"/>
              <a:t>Why did it happen?   (ANALYZE)</a:t>
            </a:r>
          </a:p>
          <a:p>
            <a:pPr marL="0"/>
            <a:r>
              <a:rPr lang="en-US" sz="2400" dirty="0"/>
              <a:t>What will be done? (PREVENT)</a:t>
            </a:r>
          </a:p>
        </p:txBody>
      </p:sp>
    </p:spTree>
    <p:extLst>
      <p:ext uri="{BB962C8B-B14F-4D97-AF65-F5344CB8AC3E}">
        <p14:creationId xmlns:p14="http://schemas.microsoft.com/office/powerpoint/2010/main" val="3622255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47310"/>
            <a:ext cx="8534400" cy="600164"/>
          </a:xfrm>
        </p:spPr>
        <p:txBody>
          <a:bodyPr/>
          <a:lstStyle/>
          <a:p>
            <a:pPr algn="ctr"/>
            <a:r>
              <a:rPr lang="en-US" sz="3600" dirty="0"/>
              <a:t>Examples of Types of Causes/Root Causes</a:t>
            </a:r>
          </a:p>
        </p:txBody>
      </p:sp>
      <p:sp>
        <p:nvSpPr>
          <p:cNvPr id="5" name="Text Placeholder 4"/>
          <p:cNvSpPr>
            <a:spLocks noGrp="1"/>
          </p:cNvSpPr>
          <p:nvPr>
            <p:ph type="body" sz="quarter" idx="10"/>
          </p:nvPr>
        </p:nvSpPr>
        <p:spPr>
          <a:xfrm>
            <a:off x="78723" y="685800"/>
            <a:ext cx="6703076" cy="6007799"/>
          </a:xfrm>
        </p:spPr>
        <p:txBody>
          <a:bodyPr/>
          <a:lstStyle/>
          <a:p>
            <a:r>
              <a:rPr lang="en-US" sz="2800" dirty="0"/>
              <a:t>QC out of control—What could be the:</a:t>
            </a:r>
          </a:p>
          <a:p>
            <a:pPr lvl="1"/>
            <a:r>
              <a:rPr lang="en-US" sz="1800" dirty="0">
                <a:solidFill>
                  <a:schemeClr val="tx2"/>
                </a:solidFill>
              </a:rPr>
              <a:t>Cause?</a:t>
            </a:r>
            <a:r>
              <a:rPr lang="en-US" sz="1800" dirty="0"/>
              <a:t>-incorrect dilution</a:t>
            </a:r>
          </a:p>
          <a:p>
            <a:pPr lvl="1"/>
            <a:r>
              <a:rPr lang="en-US" sz="1800" dirty="0">
                <a:solidFill>
                  <a:schemeClr val="tx2"/>
                </a:solidFill>
              </a:rPr>
              <a:t>Immediate cause?</a:t>
            </a:r>
            <a:r>
              <a:rPr lang="en-US" sz="1800" dirty="0"/>
              <a:t>-pipette on incorrect setting</a:t>
            </a:r>
          </a:p>
          <a:p>
            <a:pPr lvl="1"/>
            <a:r>
              <a:rPr lang="en-US" sz="1800" dirty="0">
                <a:solidFill>
                  <a:schemeClr val="tx2"/>
                </a:solidFill>
              </a:rPr>
              <a:t>Root cause?</a:t>
            </a:r>
            <a:r>
              <a:rPr lang="en-US" sz="1800" dirty="0"/>
              <a:t>-pipette not checked before pipetting began</a:t>
            </a:r>
          </a:p>
          <a:p>
            <a:r>
              <a:rPr lang="en-US" sz="2800" dirty="0"/>
              <a:t>Skinned knee—What could be the:</a:t>
            </a:r>
          </a:p>
          <a:p>
            <a:pPr lvl="1"/>
            <a:r>
              <a:rPr lang="en-US" sz="1800" dirty="0">
                <a:solidFill>
                  <a:schemeClr val="tx2"/>
                </a:solidFill>
              </a:rPr>
              <a:t>Cause?</a:t>
            </a:r>
            <a:r>
              <a:rPr lang="en-US" sz="1800" dirty="0"/>
              <a:t>-fell down</a:t>
            </a:r>
          </a:p>
          <a:p>
            <a:pPr lvl="1"/>
            <a:r>
              <a:rPr lang="en-US" sz="1800" dirty="0">
                <a:solidFill>
                  <a:schemeClr val="tx2"/>
                </a:solidFill>
              </a:rPr>
              <a:t>Immediate cause?</a:t>
            </a:r>
            <a:r>
              <a:rPr lang="en-US" sz="1800" dirty="0"/>
              <a:t>-bike hit a bump</a:t>
            </a:r>
          </a:p>
          <a:p>
            <a:pPr lvl="1"/>
            <a:r>
              <a:rPr lang="en-US" sz="1800" dirty="0">
                <a:solidFill>
                  <a:schemeClr val="tx2"/>
                </a:solidFill>
              </a:rPr>
              <a:t>Root cause?</a:t>
            </a:r>
            <a:r>
              <a:rPr lang="en-US" sz="1800" dirty="0"/>
              <a:t>-didn’t wear protective gear</a:t>
            </a:r>
          </a:p>
          <a:p>
            <a:r>
              <a:rPr lang="en-US" sz="2400" dirty="0"/>
              <a:t>Water on the floor—What could be the:</a:t>
            </a:r>
          </a:p>
          <a:p>
            <a:pPr lvl="1"/>
            <a:r>
              <a:rPr lang="en-US" sz="1800" dirty="0">
                <a:solidFill>
                  <a:schemeClr val="tx2"/>
                </a:solidFill>
              </a:rPr>
              <a:t>Cause?</a:t>
            </a:r>
            <a:r>
              <a:rPr lang="en-US" sz="1800" dirty="0"/>
              <a:t>-leaking freezer</a:t>
            </a:r>
          </a:p>
          <a:p>
            <a:pPr lvl="1"/>
            <a:r>
              <a:rPr lang="en-US" sz="1800" dirty="0">
                <a:solidFill>
                  <a:schemeClr val="tx2"/>
                </a:solidFill>
              </a:rPr>
              <a:t>Immediate cause?</a:t>
            </a:r>
            <a:r>
              <a:rPr lang="en-US" sz="1800" dirty="0"/>
              <a:t>-door left open</a:t>
            </a:r>
          </a:p>
          <a:p>
            <a:pPr lvl="1"/>
            <a:r>
              <a:rPr lang="en-US" sz="1800" dirty="0">
                <a:solidFill>
                  <a:schemeClr val="tx2"/>
                </a:solidFill>
              </a:rPr>
              <a:t>Root cause?</a:t>
            </a:r>
            <a:r>
              <a:rPr lang="en-US" sz="1800" dirty="0"/>
              <a:t>-freezer not organized</a:t>
            </a:r>
          </a:p>
          <a:p>
            <a:pPr lvl="2"/>
            <a:r>
              <a:rPr lang="en-US" sz="1800" dirty="0"/>
              <a:t>Items are not easily found</a:t>
            </a:r>
          </a:p>
          <a:p>
            <a:pPr lvl="2"/>
            <a:r>
              <a:rPr lang="en-US" sz="1800" dirty="0"/>
              <a:t>Takes too long to find items</a:t>
            </a:r>
          </a:p>
          <a:p>
            <a:endParaRPr lang="en-US" dirty="0"/>
          </a:p>
        </p:txBody>
      </p:sp>
      <p:sp>
        <p:nvSpPr>
          <p:cNvPr id="7" name="TextBox 6"/>
          <p:cNvSpPr txBox="1"/>
          <p:nvPr/>
        </p:nvSpPr>
        <p:spPr>
          <a:xfrm>
            <a:off x="6781799" y="823828"/>
            <a:ext cx="2044959" cy="5262979"/>
          </a:xfrm>
          <a:prstGeom prst="rect">
            <a:avLst/>
          </a:prstGeom>
          <a:solidFill>
            <a:schemeClr val="accent5">
              <a:lumMod val="20000"/>
              <a:lumOff val="80000"/>
            </a:schemeClr>
          </a:solidFill>
        </p:spPr>
        <p:txBody>
          <a:bodyPr wrap="square" rtlCol="0">
            <a:spAutoFit/>
          </a:bodyPr>
          <a:lstStyle/>
          <a:p>
            <a:r>
              <a:rPr lang="en-US" sz="1400" dirty="0"/>
              <a:t>Root cause means digging deeper for an answer.</a:t>
            </a:r>
          </a:p>
          <a:p>
            <a:endParaRPr lang="en-US" sz="1400" dirty="0">
              <a:solidFill>
                <a:schemeClr val="tx2"/>
              </a:solidFill>
            </a:endParaRPr>
          </a:p>
          <a:p>
            <a:r>
              <a:rPr lang="en-US" sz="1400" dirty="0">
                <a:solidFill>
                  <a:schemeClr val="tx2"/>
                </a:solidFill>
              </a:rPr>
              <a:t>   Why did this happen?</a:t>
            </a:r>
          </a:p>
          <a:p>
            <a:endParaRPr lang="en-US" sz="1400" dirty="0">
              <a:solidFill>
                <a:schemeClr val="tx2"/>
              </a:solidFill>
            </a:endParaRPr>
          </a:p>
          <a:p>
            <a:endParaRPr lang="en-US" sz="1400" dirty="0">
              <a:solidFill>
                <a:schemeClr val="tx2"/>
              </a:solidFill>
            </a:endParaRPr>
          </a:p>
          <a:p>
            <a:endParaRPr lang="en-US" sz="1400" dirty="0">
              <a:solidFill>
                <a:schemeClr val="tx2"/>
              </a:solidFill>
            </a:endParaRPr>
          </a:p>
          <a:p>
            <a:r>
              <a:rPr lang="en-US" sz="1400" dirty="0">
                <a:solidFill>
                  <a:schemeClr val="tx2"/>
                </a:solidFill>
              </a:rPr>
              <a:t>Cause (first response)</a:t>
            </a:r>
          </a:p>
          <a:p>
            <a:endParaRPr lang="en-US" sz="1400" dirty="0">
              <a:solidFill>
                <a:schemeClr val="tx2"/>
              </a:solidFill>
            </a:endParaRPr>
          </a:p>
          <a:p>
            <a:endParaRPr lang="en-US" sz="1400" dirty="0">
              <a:solidFill>
                <a:schemeClr val="tx2"/>
              </a:solidFill>
            </a:endParaRPr>
          </a:p>
          <a:p>
            <a:r>
              <a:rPr lang="en-US" sz="1400" dirty="0">
                <a:solidFill>
                  <a:schemeClr val="tx2"/>
                </a:solidFill>
              </a:rPr>
              <a:t>      Ask “why” again..</a:t>
            </a:r>
          </a:p>
          <a:p>
            <a:endParaRPr lang="en-US" sz="1400" dirty="0">
              <a:solidFill>
                <a:schemeClr val="tx2"/>
              </a:solidFill>
            </a:endParaRPr>
          </a:p>
          <a:p>
            <a:endParaRPr lang="en-US" sz="1400" dirty="0">
              <a:solidFill>
                <a:schemeClr val="tx2"/>
              </a:solidFill>
            </a:endParaRPr>
          </a:p>
          <a:p>
            <a:r>
              <a:rPr lang="en-US" sz="1400" dirty="0">
                <a:solidFill>
                  <a:schemeClr val="tx2"/>
                </a:solidFill>
              </a:rPr>
              <a:t>Immediate cause (next response)</a:t>
            </a:r>
          </a:p>
          <a:p>
            <a:endParaRPr lang="en-US" sz="1400" dirty="0">
              <a:solidFill>
                <a:schemeClr val="tx2"/>
              </a:solidFill>
            </a:endParaRPr>
          </a:p>
          <a:p>
            <a:endParaRPr lang="en-US" sz="1400" dirty="0">
              <a:solidFill>
                <a:schemeClr val="tx2"/>
              </a:solidFill>
            </a:endParaRPr>
          </a:p>
          <a:p>
            <a:r>
              <a:rPr lang="en-US" sz="1400" dirty="0">
                <a:solidFill>
                  <a:schemeClr val="tx2"/>
                </a:solidFill>
              </a:rPr>
              <a:t>    Ask “why” again..</a:t>
            </a:r>
          </a:p>
          <a:p>
            <a:endParaRPr lang="en-US" sz="1400" dirty="0">
              <a:solidFill>
                <a:schemeClr val="tx2"/>
              </a:solidFill>
            </a:endParaRPr>
          </a:p>
          <a:p>
            <a:endParaRPr lang="en-US" sz="1400" dirty="0">
              <a:solidFill>
                <a:schemeClr val="tx2"/>
              </a:solidFill>
            </a:endParaRPr>
          </a:p>
          <a:p>
            <a:endParaRPr lang="en-US" sz="1400" dirty="0">
              <a:solidFill>
                <a:schemeClr val="tx2"/>
              </a:solidFill>
            </a:endParaRPr>
          </a:p>
          <a:p>
            <a:r>
              <a:rPr lang="en-US" sz="1400" dirty="0">
                <a:solidFill>
                  <a:schemeClr val="tx2"/>
                </a:solidFill>
              </a:rPr>
              <a:t>Root cause (upon further thought)</a:t>
            </a:r>
          </a:p>
        </p:txBody>
      </p:sp>
      <p:sp>
        <p:nvSpPr>
          <p:cNvPr id="8" name="Down Arrow 7"/>
          <p:cNvSpPr/>
          <p:nvPr/>
        </p:nvSpPr>
        <p:spPr>
          <a:xfrm>
            <a:off x="7620000" y="1981200"/>
            <a:ext cx="152400" cy="533400"/>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Down Arrow 9"/>
          <p:cNvSpPr/>
          <p:nvPr/>
        </p:nvSpPr>
        <p:spPr>
          <a:xfrm>
            <a:off x="7620000" y="2994106"/>
            <a:ext cx="152400" cy="815894"/>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own Arrow 10"/>
          <p:cNvSpPr/>
          <p:nvPr/>
        </p:nvSpPr>
        <p:spPr>
          <a:xfrm>
            <a:off x="7653433" y="4528015"/>
            <a:ext cx="152400" cy="815894"/>
          </a:xfrm>
          <a:prstGeom prst="downArrow">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0253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Start with a New Mindset</a:t>
            </a:r>
          </a:p>
        </p:txBody>
      </p:sp>
      <p:sp>
        <p:nvSpPr>
          <p:cNvPr id="4" name="Content Placeholder 3"/>
          <p:cNvSpPr>
            <a:spLocks noGrp="1"/>
          </p:cNvSpPr>
          <p:nvPr>
            <p:ph sz="half" idx="1"/>
          </p:nvPr>
        </p:nvSpPr>
        <p:spPr>
          <a:xfrm>
            <a:off x="457200" y="1447800"/>
            <a:ext cx="4038600" cy="4524315"/>
          </a:xfrm>
        </p:spPr>
        <p:txBody>
          <a:bodyPr/>
          <a:lstStyle/>
          <a:p>
            <a:r>
              <a:rPr lang="en-US" sz="2400" dirty="0"/>
              <a:t>People are generally not the ultimate cause of problems</a:t>
            </a:r>
          </a:p>
          <a:p>
            <a:r>
              <a:rPr lang="en-US" sz="2400" dirty="0"/>
              <a:t>People implement </a:t>
            </a:r>
            <a:r>
              <a:rPr lang="en-US" sz="2400" u="sng" dirty="0"/>
              <a:t>processes</a:t>
            </a:r>
          </a:p>
          <a:p>
            <a:r>
              <a:rPr lang="en-US" sz="2400" dirty="0"/>
              <a:t>Most people do not come to work planning to sabotage their own work</a:t>
            </a:r>
          </a:p>
          <a:p>
            <a:r>
              <a:rPr lang="en-US" sz="2400" dirty="0"/>
              <a:t>Don’t waste time looking at surface issues</a:t>
            </a:r>
          </a:p>
          <a:p>
            <a:endParaRPr lang="en-US" dirty="0"/>
          </a:p>
        </p:txBody>
      </p:sp>
      <p:sp>
        <p:nvSpPr>
          <p:cNvPr id="5" name="Content Placeholder 4"/>
          <p:cNvSpPr>
            <a:spLocks noGrp="1"/>
          </p:cNvSpPr>
          <p:nvPr>
            <p:ph sz="half" idx="2"/>
          </p:nvPr>
        </p:nvSpPr>
        <p:spPr>
          <a:xfrm>
            <a:off x="4648200" y="1447800"/>
            <a:ext cx="4038600" cy="4524315"/>
          </a:xfrm>
        </p:spPr>
        <p:txBody>
          <a:bodyPr/>
          <a:lstStyle/>
          <a:p>
            <a:r>
              <a:rPr lang="en-US" sz="2400" dirty="0"/>
              <a:t>Use passive voice to avoid “blame game”</a:t>
            </a:r>
          </a:p>
          <a:p>
            <a:pPr lvl="1"/>
            <a:r>
              <a:rPr lang="en-US" dirty="0"/>
              <a:t>Bob didn’t complete the form X correctly (WRONG)</a:t>
            </a:r>
          </a:p>
          <a:p>
            <a:pPr lvl="1"/>
            <a:r>
              <a:rPr lang="en-US" dirty="0"/>
              <a:t>Form X lacks spaces for all the information</a:t>
            </a:r>
          </a:p>
          <a:p>
            <a:pPr lvl="1"/>
            <a:r>
              <a:rPr lang="en-US" dirty="0"/>
              <a:t>Form X lacked necessary review and approval (CORRECT)</a:t>
            </a:r>
          </a:p>
          <a:p>
            <a:endParaRPr lang="en-US" dirty="0"/>
          </a:p>
        </p:txBody>
      </p:sp>
    </p:spTree>
    <p:extLst>
      <p:ext uri="{BB962C8B-B14F-4D97-AF65-F5344CB8AC3E}">
        <p14:creationId xmlns:p14="http://schemas.microsoft.com/office/powerpoint/2010/main" val="3935865024"/>
      </p:ext>
    </p:extLst>
  </p:cSld>
  <p:clrMapOvr>
    <a:masterClrMapping/>
  </p:clrMapOvr>
</p:sld>
</file>

<file path=ppt/theme/theme1.xml><?xml version="1.0" encoding="utf-8"?>
<a:theme xmlns:a="http://schemas.openxmlformats.org/drawingml/2006/main" name="APHL_PPTTemp_120814">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8A0E0DAA-FCE9-4396-9885-668F1ECBE4D5}"/>
    </a:ext>
  </a:extLst>
</a:theme>
</file>

<file path=ppt/theme/theme2.xml><?xml version="1.0" encoding="utf-8"?>
<a:theme xmlns:a="http://schemas.openxmlformats.org/drawingml/2006/main" name="1_Office Theme">
  <a:themeElements>
    <a:clrScheme name="APHL PPT">
      <a:dk1>
        <a:srgbClr val="3F3F3F"/>
      </a:dk1>
      <a:lt1>
        <a:sysClr val="window" lastClr="FFFFFF"/>
      </a:lt1>
      <a:dk2>
        <a:srgbClr val="00A0AF"/>
      </a:dk2>
      <a:lt2>
        <a:srgbClr val="EEECE1"/>
      </a:lt2>
      <a:accent1>
        <a:srgbClr val="B42E34"/>
      </a:accent1>
      <a:accent2>
        <a:srgbClr val="EF7521"/>
      </a:accent2>
      <a:accent3>
        <a:srgbClr val="853175"/>
      </a:accent3>
      <a:accent4>
        <a:srgbClr val="8064A2"/>
      </a:accent4>
      <a:accent5>
        <a:srgbClr val="4BACC6"/>
      </a:accent5>
      <a:accent6>
        <a:srgbClr val="F79646"/>
      </a:accent6>
      <a:hlink>
        <a:srgbClr val="0000FF"/>
      </a:hlink>
      <a:folHlink>
        <a:srgbClr val="800080"/>
      </a:folHlink>
    </a:clrScheme>
    <a:fontScheme name="APHL PPT">
      <a:majorFont>
        <a:latin typeface="Franklin Gothic Medium"/>
        <a:ea typeface=""/>
        <a:cs typeface=""/>
      </a:majorFont>
      <a:minorFont>
        <a:latin typeface="Arial"/>
        <a:ea typeface=""/>
        <a:cs typeface=""/>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600" dirty="0" smtClean="0">
            <a:solidFill>
              <a:schemeClr val="bg1"/>
            </a:solidFill>
          </a:defRPr>
        </a:defPPr>
      </a:lstStyle>
    </a:txDef>
  </a:objectDefaults>
  <a:extraClrSchemeLst/>
  <a:extLst>
    <a:ext uri="{05A4C25C-085E-4340-85A3-A5531E510DB2}">
      <thm15:themeFamily xmlns:thm15="http://schemas.microsoft.com/office/thememl/2012/main" name="APHL PPT Template_121014" id="{2490BC46-96F1-4E2C-ADEE-A21D1E31D251}" vid="{B542C3A0-12DD-45C9-A0DB-E862C8E00C82}"/>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EsriMapsInfo xmlns="ESRI.ArcGIS.Mapping.OfficeIntegration.PowerPointInfo">
  <Version>Version1</Version>
  <RequiresSignIn>False</RequiresSignIn>
</EsriMapsInfo>
</file>

<file path=customXml/item10.xml><?xml version="1.0" encoding="utf-8"?>
<EsriMapsInfo xmlns="ESRI.ArcGIS.Mapping.OfficeIntegration.PowerPointInfo">
  <Version>Version1</Version>
  <RequiresSignIn>False</RequiresSignIn>
</EsriMapsInfo>
</file>

<file path=customXml/item11.xml><?xml version="1.0" encoding="utf-8"?>
<EsriMapsInfo xmlns="ESRI.ArcGIS.Mapping.OfficeIntegration.PowerPointInfo">
  <Version>Version1</Version>
  <RequiresSignIn>False</RequiresSignIn>
</EsriMapsInfo>
</file>

<file path=customXml/item12.xml><?xml version="1.0" encoding="utf-8"?>
<EsriMapsInfo xmlns="ESRI.ArcGIS.Mapping.OfficeIntegration.PowerPointInfo">
  <Version>Version1</Version>
  <RequiresSignIn>False</RequiresSignIn>
</EsriMapsInfo>
</file>

<file path=customXml/item13.xml><?xml version="1.0" encoding="utf-8"?>
<EsriMapsInfo xmlns="ESRI.ArcGIS.Mapping.OfficeIntegration.PowerPointInfo">
  <Version>Version1</Version>
  <RequiresSignIn>False</RequiresSignIn>
</EsriMapsInfo>
</file>

<file path=customXml/item14.xml><?xml version="1.0" encoding="utf-8"?>
<EsriMapsInfo xmlns="ESRI.ArcGIS.Mapping.OfficeIntegration.PowerPointInfo">
  <Version>Version1</Version>
  <RequiresSignIn>False</RequiresSignIn>
</EsriMapsInfo>
</file>

<file path=customXml/item15.xml><?xml version="1.0" encoding="utf-8"?>
<EsriMapsInfo xmlns="ESRI.ArcGIS.Mapping.OfficeIntegration.PowerPointInfo">
  <Version>Version1</Version>
  <RequiresSignIn>False</RequiresSignIn>
</EsriMapsInfo>
</file>

<file path=customXml/item16.xml><?xml version="1.0" encoding="utf-8"?>
<EsriMapsInfo xmlns="ESRI.ArcGIS.Mapping.OfficeIntegration.PowerPointInfo">
  <Version>Version1</Version>
  <RequiresSignIn>False</RequiresSignIn>
</EsriMapsInfo>
</file>

<file path=customXml/item17.xml><?xml version="1.0" encoding="utf-8"?>
<?mso-contentType ?>
<FormTemplates xmlns="http://schemas.microsoft.com/sharepoint/v3/contenttype/forms">
  <Display>DocumentLibraryForm</Display>
  <Edit>DocumentLibraryForm</Edit>
  <New>DocumentLibraryForm</New>
</FormTemplates>
</file>

<file path=customXml/item18.xml><?xml version="1.0" encoding="utf-8"?>
<EsriMapsInfo xmlns="ESRI.ArcGIS.Mapping.OfficeIntegration.PowerPointInfo">
  <Version>Version1</Version>
  <RequiresSignIn>False</RequiresSignIn>
</EsriMapsInfo>
</file>

<file path=customXml/item19.xml><?xml version="1.0" encoding="utf-8"?>
<EsriMapsInfo xmlns="ESRI.ArcGIS.Mapping.OfficeIntegration.PowerPointInfo">
  <Version>Version1</Version>
  <RequiresSignIn>False</RequiresSignIn>
</EsriMapsInfo>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0.xml><?xml version="1.0" encoding="utf-8"?>
<EsriMapsInfo xmlns="ESRI.ArcGIS.Mapping.OfficeIntegration.PowerPointInfo">
  <Version>Version1</Version>
  <RequiresSignIn>False</RequiresSignIn>
</EsriMapsInfo>
</file>

<file path=customXml/item21.xml><?xml version="1.0" encoding="utf-8"?>
<EsriMapsInfo xmlns="ESRI.ArcGIS.Mapping.OfficeIntegration.PowerPointInfo">
  <Version>Version1</Version>
  <RequiresSignIn>False</RequiresSignIn>
</EsriMapsInfo>
</file>

<file path=customXml/item22.xml><?xml version="1.0" encoding="utf-8"?>
<EsriMapsInfo xmlns="ESRI.ArcGIS.Mapping.OfficeIntegration.PowerPointInfo">
  <Version>Version1</Version>
  <RequiresSignIn>False</RequiresSignIn>
</EsriMapsInfo>
</file>

<file path=customXml/item23.xml><?xml version="1.0" encoding="utf-8"?>
<EsriMapsInfo xmlns="ESRI.ArcGIS.Mapping.OfficeIntegration.PowerPointInfo">
  <Version>Version1</Version>
  <RequiresSignIn>False</RequiresSignIn>
</EsriMapsInfo>
</file>

<file path=customXml/item24.xml><?xml version="1.0" encoding="utf-8"?>
<EsriMapsInfo xmlns="ESRI.ArcGIS.Mapping.OfficeIntegration.PowerPointInfo">
  <Version>Version1</Version>
  <RequiresSignIn>False</RequiresSignIn>
</EsriMapsInfo>
</file>

<file path=customXml/item25.xml><?xml version="1.0" encoding="utf-8"?>
<EsriMapsInfo xmlns="ESRI.ArcGIS.Mapping.OfficeIntegration.PowerPointInfo">
  <Version>Version1</Version>
  <RequiresSignIn>False</RequiresSignIn>
</EsriMapsInfo>
</file>

<file path=customXml/item26.xml><?xml version="1.0" encoding="utf-8"?>
<EsriMapsInfo xmlns="ESRI.ArcGIS.Mapping.OfficeIntegration.PowerPointInfo">
  <Version>Version1</Version>
  <RequiresSignIn>False</RequiresSignIn>
</EsriMapsInfo>
</file>

<file path=customXml/item27.xml><?xml version="1.0" encoding="utf-8"?>
<EsriMapsInfo xmlns="ESRI.ArcGIS.Mapping.OfficeIntegration.PowerPointInfo">
  <Version>Version1</Version>
  <RequiresSignIn>False</RequiresSignIn>
</EsriMapsInfo>
</file>

<file path=customXml/item28.xml><?xml version="1.0" encoding="utf-8"?>
<EsriMapsInfo xmlns="ESRI.ArcGIS.Mapping.OfficeIntegration.PowerPointInfo">
  <Version>Version1</Version>
  <RequiresSignIn>False</RequiresSignIn>
</EsriMapsInfo>
</file>

<file path=customXml/item29.xml><?xml version="1.0" encoding="utf-8"?>
<EsriMapsInfo xmlns="ESRI.ArcGIS.Mapping.OfficeIntegration.PowerPointInfo">
  <Version>Version1</Version>
  <RequiresSignIn>False</RequiresSignIn>
</EsriMapsInfo>
</file>

<file path=customXml/item3.xml><?xml version="1.0" encoding="utf-8"?>
<ct:contentTypeSchema xmlns:ct="http://schemas.microsoft.com/office/2006/metadata/contentType" xmlns:ma="http://schemas.microsoft.com/office/2006/metadata/properties/metaAttributes" ct:_="" ma:_="" ma:contentTypeName="Document" ma:contentTypeID="0x010100F7BC6C7B60FF484DB3B80FE9E5C87508" ma:contentTypeVersion="2" ma:contentTypeDescription="Create a new document." ma:contentTypeScope="" ma:versionID="454abd631f34276ea95cfe9163469086">
  <xsd:schema xmlns:xsd="http://www.w3.org/2001/XMLSchema" xmlns:xs="http://www.w3.org/2001/XMLSchema" xmlns:p="http://schemas.microsoft.com/office/2006/metadata/properties" xmlns:ns2="5af08be3-da31-4ed0-bd15-c2f68cc29029" xmlns:ns3="fa1fb52d-8fe2-4f49-9882-b9b989e07643" targetNamespace="http://schemas.microsoft.com/office/2006/metadata/properties" ma:root="true" ma:fieldsID="59c33e8876c22e7b2911b317d07d6af5" ns2:_="" ns3:_="">
    <xsd:import namespace="5af08be3-da31-4ed0-bd15-c2f68cc29029"/>
    <xsd:import namespace="fa1fb52d-8fe2-4f49-9882-b9b989e07643"/>
    <xsd:element name="properties">
      <xsd:complexType>
        <xsd:sequence>
          <xsd:element name="documentManagement">
            <xsd:complexType>
              <xsd:all>
                <xsd:element ref="ns2:Description" minOccurs="0"/>
                <xsd:element ref="ns2:_dlc_DocId" minOccurs="0"/>
                <xsd:element ref="ns2:_dlc_DocIdUrl" minOccurs="0"/>
                <xsd:element ref="ns2:_dlc_DocIdPersistId" minOccurs="0"/>
                <xsd:element ref="ns3:Module"/>
                <xsd:element ref="ns3:Fina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af08be3-da31-4ed0-bd15-c2f68cc29029" elementFormDefault="qualified">
    <xsd:import namespace="http://schemas.microsoft.com/office/2006/documentManagement/types"/>
    <xsd:import namespace="http://schemas.microsoft.com/office/infopath/2007/PartnerControls"/>
    <xsd:element name="Description" ma:index="8" nillable="true" ma:displayName="Description" ma:internalName="Description">
      <xsd:simpleType>
        <xsd:restriction base="dms:Note">
          <xsd:maxLength value="255"/>
        </xsd:restriction>
      </xsd:simpleType>
    </xsd:element>
    <xsd:element name="_dlc_DocId" ma:index="9" nillable="true" ma:displayName="Document ID Value" ma:description="The value of the document ID assigned to this item." ma:internalName="_dlc_DocId" ma:readOnly="true">
      <xsd:simpleType>
        <xsd:restriction base="dms:Text"/>
      </xsd:simpleType>
    </xsd:element>
    <xsd:element name="_dlc_DocIdUrl" ma:index="10"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1"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fa1fb52d-8fe2-4f49-9882-b9b989e07643" elementFormDefault="qualified">
    <xsd:import namespace="http://schemas.microsoft.com/office/2006/documentManagement/types"/>
    <xsd:import namespace="http://schemas.microsoft.com/office/infopath/2007/PartnerControls"/>
    <xsd:element name="Module" ma:index="12" ma:displayName="Module" ma:format="Dropdown" ma:internalName="Module">
      <xsd:simpleType>
        <xsd:union memberTypes="dms:Text">
          <xsd:simpleType>
            <xsd:restriction base="dms:Choice">
              <xsd:enumeration value="* Agendas"/>
              <xsd:enumeration value="* Meeting Summaries"/>
              <xsd:enumeration value="* Competencies documents"/>
              <xsd:enumeration value="* Quick Learning Module template"/>
              <xsd:enumeration value="* Volunteer chart"/>
              <xsd:enumeration value="00. FDA Webinars"/>
              <xsd:enumeration value="01. Welcome to ISO17025"/>
              <xsd:enumeration value="02. Quality Policies, Customers Service &amp; complaints"/>
              <xsd:enumeration value="03. Personnel, Ethics, Cont Improvement"/>
              <xsd:enumeration value="04. Records Control, Data, Data integrity"/>
              <xsd:enumeration value="05. Traceability"/>
              <xsd:enumeration value="06. Sampling: Measurement of Uncertainty"/>
              <xsd:enumeration value="07. Sample Handling"/>
              <xsd:enumeration value="08. Proficiency testing"/>
              <xsd:enumeration value="09. Equipment and Calibration"/>
              <xsd:enumeration value="10. Test methods, validation, verification"/>
              <xsd:enumeration value="11. Document Control"/>
              <xsd:enumeration value="12. Controls and control charting"/>
              <xsd:enumeration value="13. Control of Nonconforming work ; Internal audits"/>
              <xsd:enumeration value="14. Corrective &amp; Preventive Actions; Root Cause Analysis"/>
              <xsd:enumeration value="15. Data Review &amp; Reporting"/>
              <xsd:enumeration value="16. Purchasing"/>
              <xsd:enumeration value="17, ALACC"/>
              <xsd:enumeration value="18, AAFCO"/>
              <xsd:enumeration value="19. AFDO"/>
              <xsd:enumeration value="20. Accrediting Bodies"/>
            </xsd:restriction>
          </xsd:simpleType>
        </xsd:union>
      </xsd:simpleType>
    </xsd:element>
    <xsd:element name="Final" ma:index="13" nillable="true" ma:displayName="Status" ma:format="Dropdown" ma:internalName="Final">
      <xsd:simpleType>
        <xsd:restriction base="dms:Choice">
          <xsd:enumeration value="Ready for Production"/>
          <xsd:enumeration value="In Development"/>
          <xsd:enumeration value="In Review"/>
          <xsd:enumeration value="Posted to Web"/>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0.xml><?xml version="1.0" encoding="utf-8"?>
<EsriMapsInfo xmlns="ESRI.ArcGIS.Mapping.OfficeIntegration.PowerPointInfo">
  <Version>Version1</Version>
  <RequiresSignIn>False</RequiresSignIn>
</EsriMapsInfo>
</file>

<file path=customXml/item31.xml><?xml version="1.0" encoding="utf-8"?>
<EsriMapsInfo xmlns="ESRI.ArcGIS.Mapping.OfficeIntegration.PowerPointInfo">
  <Version>Version1</Version>
  <RequiresSignIn>False</RequiresSignIn>
</EsriMapsInfo>
</file>

<file path=customXml/item32.xml><?xml version="1.0" encoding="utf-8"?>
<EsriMapsInfo xmlns="ESRI.ArcGIS.Mapping.OfficeIntegration.PowerPointInfo">
  <Version>Version1</Version>
  <RequiresSignIn>False</RequiresSignIn>
</EsriMapsInfo>
</file>

<file path=customXml/item33.xml><?xml version="1.0" encoding="utf-8"?>
<EsriMapsInfo xmlns="ESRI.ArcGIS.Mapping.OfficeIntegration.PowerPointInfo">
  <Version>Version1</Version>
  <RequiresSignIn>False</RequiresSignIn>
</EsriMapsInfo>
</file>

<file path=customXml/item34.xml><?xml version="1.0" encoding="utf-8"?>
<EsriMapsInfo xmlns="ESRI.ArcGIS.Mapping.OfficeIntegration.PowerPointInfo">
  <Version>Version1</Version>
  <RequiresSignIn>False</RequiresSignIn>
</EsriMapsInfo>
</file>

<file path=customXml/item35.xml><?xml version="1.0" encoding="utf-8"?>
<EsriMapsInfo xmlns="ESRI.ArcGIS.Mapping.OfficeIntegration.PowerPointInfo">
  <Version>Version1</Version>
  <RequiresSignIn>False</RequiresSignIn>
</EsriMapsInfo>
</file>

<file path=customXml/item36.xml><?xml version="1.0" encoding="utf-8"?>
<EsriMapsInfo xmlns="ESRI.ArcGIS.Mapping.OfficeIntegration.PowerPointInfo">
  <Version>Version1</Version>
  <RequiresSignIn>False</RequiresSignIn>
</EsriMapsInfo>
</file>

<file path=customXml/item37.xml><?xml version="1.0" encoding="utf-8"?>
<EsriMapsInfo xmlns="ESRI.ArcGIS.Mapping.OfficeIntegration.PowerPointInfo">
  <Version>Version1</Version>
  <RequiresSignIn>False</RequiresSignIn>
</EsriMapsInfo>
</file>

<file path=customXml/item38.xml><?xml version="1.0" encoding="utf-8"?>
<EsriMapsInfo xmlns="ESRI.ArcGIS.Mapping.OfficeIntegration.PowerPointInfo">
  <Version>Version1</Version>
  <RequiresSignIn>False</RequiresSignIn>
</EsriMapsInfo>
</file>

<file path=customXml/item39.xml><?xml version="1.0" encoding="utf-8"?>
<EsriMapsInfo xmlns="ESRI.ArcGIS.Mapping.OfficeIntegration.PowerPointInfo">
  <Version>Version1</Version>
  <RequiresSignIn>False</RequiresSignIn>
</EsriMapsInfo>
</file>

<file path=customXml/item4.xml><?xml version="1.0" encoding="utf-8"?>
<EsriMapsInfo xmlns="ESRI.ArcGIS.Mapping.OfficeIntegration.PowerPointInfo">
  <Version>Version1</Version>
  <RequiresSignIn>False</RequiresSignIn>
</EsriMapsInfo>
</file>

<file path=customXml/item40.xml><?xml version="1.0" encoding="utf-8"?>
<EsriMapsInfo xmlns="ESRI.ArcGIS.Mapping.OfficeIntegration.PowerPointInfo">
  <Version>Version1</Version>
  <RequiresSignIn>False</RequiresSignIn>
</EsriMapsInfo>
</file>

<file path=customXml/item41.xml><?xml version="1.0" encoding="utf-8"?>
<EsriMapsInfo xmlns="ESRI.ArcGIS.Mapping.OfficeIntegration.PowerPointInfo">
  <Version>Version1</Version>
  <RequiresSignIn>False</RequiresSignIn>
</EsriMapsInfo>
</file>

<file path=customXml/item42.xml><?xml version="1.0" encoding="utf-8"?>
<EsriMapsInfo xmlns="ESRI.ArcGIS.Mapping.OfficeIntegration.PowerPointInfo">
  <Version>Version1</Version>
  <RequiresSignIn>False</RequiresSignIn>
</EsriMapsInfo>
</file>

<file path=customXml/item43.xml><?xml version="1.0" encoding="utf-8"?>
<EsriMapsInfo xmlns="ESRI.ArcGIS.Mapping.OfficeIntegration.PowerPointInfo">
  <Version>Version1</Version>
  <RequiresSignIn>False</RequiresSignIn>
</EsriMapsInfo>
</file>

<file path=customXml/item44.xml><?xml version="1.0" encoding="utf-8"?>
<EsriMapsInfo xmlns="ESRI.ArcGIS.Mapping.OfficeIntegration.PowerPointInfo">
  <Version>Version1</Version>
  <RequiresSignIn>False</RequiresSignIn>
</EsriMapsInfo>
</file>

<file path=customXml/item45.xml><?xml version="1.0" encoding="utf-8"?>
<EsriMapsInfo xmlns="ESRI.ArcGIS.Mapping.OfficeIntegration.PowerPointInfo">
  <Version>Version1</Version>
  <RequiresSignIn>False</RequiresSignIn>
</EsriMapsInfo>
</file>

<file path=customXml/item46.xml><?xml version="1.0" encoding="utf-8"?>
<EsriMapsInfo xmlns="ESRI.ArcGIS.Mapping.OfficeIntegration.PowerPointInfo">
  <Version>Version1</Version>
  <RequiresSignIn>False</RequiresSignIn>
</EsriMapsInfo>
</file>

<file path=customXml/item47.xml><?xml version="1.0" encoding="utf-8"?>
<EsriMapsInfo xmlns="ESRI.ArcGIS.Mapping.OfficeIntegration.PowerPointInfo">
  <Version>Version1</Version>
  <RequiresSignIn>False</RequiresSignIn>
</EsriMapsInfo>
</file>

<file path=customXml/item48.xml><?xml version="1.0" encoding="utf-8"?>
<EsriMapsInfo xmlns="ESRI.ArcGIS.Mapping.OfficeIntegration.PowerPointInfo">
  <Version>Version1</Version>
  <RequiresSignIn>False</RequiresSignIn>
</EsriMapsInfo>
</file>

<file path=customXml/item49.xml><?xml version="1.0" encoding="utf-8"?>
<EsriMapsInfo xmlns="ESRI.ArcGIS.Mapping.OfficeIntegration.PowerPointInfo">
  <Version>Version1</Version>
  <RequiresSignIn>False</RequiresSignIn>
</EsriMapsInfo>
</file>

<file path=customXml/item5.xml><?xml version="1.0" encoding="utf-8"?>
<p:properties xmlns:p="http://schemas.microsoft.com/office/2006/metadata/properties" xmlns:xsi="http://www.w3.org/2001/XMLSchema-instance" xmlns:pc="http://schemas.microsoft.com/office/infopath/2007/PartnerControls">
  <documentManagement>
    <Description xmlns="5af08be3-da31-4ed0-bd15-c2f68cc29029" xsi:nil="true"/>
    <_dlc_DocId xmlns="5af08be3-da31-4ed0-bd15-c2f68cc29029">Q77AU6S3KYZS-4287-208</_dlc_DocId>
    <_dlc_DocIdUrl xmlns="5af08be3-da31-4ed0-bd15-c2f68cc29029">
      <Url>https://www.aphlweb.org/aphl_departments/FS/dfsr/iso17025/_layouts/15/DocIdRedir.aspx?ID=Q77AU6S3KYZS-4287-208</Url>
      <Description>Q77AU6S3KYZS-4287-208</Description>
    </_dlc_DocIdUrl>
    <Module xmlns="fa1fb52d-8fe2-4f49-9882-b9b989e07643">14. Corrective &amp; Preventive Actions; Root Cause Analysis</Module>
    <Final xmlns="fa1fb52d-8fe2-4f49-9882-b9b989e07643">Ready for Production</Final>
  </documentManagement>
</p:properties>
</file>

<file path=customXml/item50.xml><?xml version="1.0" encoding="utf-8"?>
<EsriMapsInfo xmlns="ESRI.ArcGIS.Mapping.OfficeIntegration.PowerPointInfo">
  <Version>Version1</Version>
  <RequiresSignIn>False</RequiresSignIn>
</EsriMapsInfo>
</file>

<file path=customXml/item51.xml><?xml version="1.0" encoding="utf-8"?>
<EsriMapsInfo xmlns="ESRI.ArcGIS.Mapping.OfficeIntegration.PowerPointInfo">
  <Version>Version1</Version>
  <RequiresSignIn>False</RequiresSignIn>
</EsriMapsInfo>
</file>

<file path=customXml/item52.xml><?xml version="1.0" encoding="utf-8"?>
<EsriMapsInfo xmlns="ESRI.ArcGIS.Mapping.OfficeIntegration.PowerPointInfo">
  <Version>Version1</Version>
  <RequiresSignIn>False</RequiresSignIn>
</EsriMapsInfo>
</file>

<file path=customXml/item53.xml><?xml version="1.0" encoding="utf-8"?>
<EsriMapsInfo xmlns="ESRI.ArcGIS.Mapping.OfficeIntegration.PowerPointInfo">
  <Version>Version1</Version>
  <RequiresSignIn>False</RequiresSignIn>
</EsriMapsInfo>
</file>

<file path=customXml/item54.xml><?xml version="1.0" encoding="utf-8"?>
<EsriMapsInfo xmlns="ESRI.ArcGIS.Mapping.OfficeIntegration.PowerPointInfo">
  <Version>Version1</Version>
  <RequiresSignIn>False</RequiresSignIn>
</EsriMapsInfo>
</file>

<file path=customXml/item55.xml><?xml version="1.0" encoding="utf-8"?>
<EsriMapsInfo xmlns="ESRI.ArcGIS.Mapping.OfficeIntegration.PowerPointInfo">
  <Version>Version1</Version>
  <RequiresSignIn>False</RequiresSignIn>
</EsriMapsInfo>
</file>

<file path=customXml/item56.xml><?xml version="1.0" encoding="utf-8"?>
<EsriMapsInfo xmlns="ESRI.ArcGIS.Mapping.OfficeIntegration.PowerPointInfo">
  <Version>Version1</Version>
  <RequiresSignIn>False</RequiresSignIn>
</EsriMapsInfo>
</file>

<file path=customXml/item6.xml><?xml version="1.0" encoding="utf-8"?>
<EsriMapsInfo xmlns="ESRI.ArcGIS.Mapping.OfficeIntegration.PowerPointInfo">
  <Version>Version1</Version>
  <RequiresSignIn>False</RequiresSignIn>
</EsriMapsInfo>
</file>

<file path=customXml/item7.xml><?xml version="1.0" encoding="utf-8"?>
<EsriMapsInfo xmlns="ESRI.ArcGIS.Mapping.OfficeIntegration.PowerPointInfo">
  <Version>Version1</Version>
  <RequiresSignIn>False</RequiresSignIn>
</EsriMapsInfo>
</file>

<file path=customXml/item8.xml><?xml version="1.0" encoding="utf-8"?>
<EsriMapsInfo xmlns="ESRI.ArcGIS.Mapping.OfficeIntegration.PowerPointInfo">
  <Version>Version1</Version>
  <RequiresSignIn>False</RequiresSignIn>
</EsriMapsInfo>
</file>

<file path=customXml/item9.xml><?xml version="1.0" encoding="utf-8"?>
<EsriMapsInfo xmlns="ESRI.ArcGIS.Mapping.OfficeIntegration.PowerPointInfo">
  <Version>Version1</Version>
  <RequiresSignIn>False</RequiresSignIn>
</EsriMapsInfo>
</file>

<file path=customXml/itemProps1.xml><?xml version="1.0" encoding="utf-8"?>
<ds:datastoreItem xmlns:ds="http://schemas.openxmlformats.org/officeDocument/2006/customXml" ds:itemID="{EF5FE898-CD85-4A5B-9F20-CEE135BE7203}"/>
</file>

<file path=customXml/itemProps10.xml><?xml version="1.0" encoding="utf-8"?>
<ds:datastoreItem xmlns:ds="http://schemas.openxmlformats.org/officeDocument/2006/customXml" ds:itemID="{F188959C-0977-4BAA-A936-57ECB52BB7A1}"/>
</file>

<file path=customXml/itemProps11.xml><?xml version="1.0" encoding="utf-8"?>
<ds:datastoreItem xmlns:ds="http://schemas.openxmlformats.org/officeDocument/2006/customXml" ds:itemID="{F290B368-66FD-4A15-A16F-8EAB723F7314}"/>
</file>

<file path=customXml/itemProps12.xml><?xml version="1.0" encoding="utf-8"?>
<ds:datastoreItem xmlns:ds="http://schemas.openxmlformats.org/officeDocument/2006/customXml" ds:itemID="{C29AAC04-E94B-48E5-817F-6E95EE7A5B76}"/>
</file>

<file path=customXml/itemProps13.xml><?xml version="1.0" encoding="utf-8"?>
<ds:datastoreItem xmlns:ds="http://schemas.openxmlformats.org/officeDocument/2006/customXml" ds:itemID="{EE76ECA5-5EA3-4DDF-8604-A0C5EDCA5D73}"/>
</file>

<file path=customXml/itemProps14.xml><?xml version="1.0" encoding="utf-8"?>
<ds:datastoreItem xmlns:ds="http://schemas.openxmlformats.org/officeDocument/2006/customXml" ds:itemID="{0B0D479A-D420-44BF-A32E-A7DCD8D7A6C9}"/>
</file>

<file path=customXml/itemProps15.xml><?xml version="1.0" encoding="utf-8"?>
<ds:datastoreItem xmlns:ds="http://schemas.openxmlformats.org/officeDocument/2006/customXml" ds:itemID="{D149EFD1-3D7E-49DA-88FB-306E508F7142}"/>
</file>

<file path=customXml/itemProps16.xml><?xml version="1.0" encoding="utf-8"?>
<ds:datastoreItem xmlns:ds="http://schemas.openxmlformats.org/officeDocument/2006/customXml" ds:itemID="{5826FE81-E538-4589-9520-3E93D2160F89}"/>
</file>

<file path=customXml/itemProps17.xml><?xml version="1.0" encoding="utf-8"?>
<ds:datastoreItem xmlns:ds="http://schemas.openxmlformats.org/officeDocument/2006/customXml" ds:itemID="{548DD95C-E66F-4510-849A-0B00A5CEED56}"/>
</file>

<file path=customXml/itemProps18.xml><?xml version="1.0" encoding="utf-8"?>
<ds:datastoreItem xmlns:ds="http://schemas.openxmlformats.org/officeDocument/2006/customXml" ds:itemID="{4E7AFAD3-A568-4CEF-8A43-ECA5A58E7B69}"/>
</file>

<file path=customXml/itemProps19.xml><?xml version="1.0" encoding="utf-8"?>
<ds:datastoreItem xmlns:ds="http://schemas.openxmlformats.org/officeDocument/2006/customXml" ds:itemID="{03FF03D1-528E-45AF-9922-1A0BBBA909CB}"/>
</file>

<file path=customXml/itemProps2.xml><?xml version="1.0" encoding="utf-8"?>
<ds:datastoreItem xmlns:ds="http://schemas.openxmlformats.org/officeDocument/2006/customXml" ds:itemID="{0321FBFB-25C0-4F68-9578-731F70FC49E6}"/>
</file>

<file path=customXml/itemProps20.xml><?xml version="1.0" encoding="utf-8"?>
<ds:datastoreItem xmlns:ds="http://schemas.openxmlformats.org/officeDocument/2006/customXml" ds:itemID="{6EAB6CF9-6967-427E-B0B8-23EC865871FC}"/>
</file>

<file path=customXml/itemProps21.xml><?xml version="1.0" encoding="utf-8"?>
<ds:datastoreItem xmlns:ds="http://schemas.openxmlformats.org/officeDocument/2006/customXml" ds:itemID="{5C0B2EBB-69AC-406D-A210-DDACA6AEB0C7}"/>
</file>

<file path=customXml/itemProps22.xml><?xml version="1.0" encoding="utf-8"?>
<ds:datastoreItem xmlns:ds="http://schemas.openxmlformats.org/officeDocument/2006/customXml" ds:itemID="{466DEDA0-8176-4123-B8D8-46C15ECA40C3}"/>
</file>

<file path=customXml/itemProps23.xml><?xml version="1.0" encoding="utf-8"?>
<ds:datastoreItem xmlns:ds="http://schemas.openxmlformats.org/officeDocument/2006/customXml" ds:itemID="{11E68E8E-F173-4F8E-B312-6E3A15FF825E}"/>
</file>

<file path=customXml/itemProps24.xml><?xml version="1.0" encoding="utf-8"?>
<ds:datastoreItem xmlns:ds="http://schemas.openxmlformats.org/officeDocument/2006/customXml" ds:itemID="{C94CADE6-0054-4362-BA1C-78A07FCA4D23}"/>
</file>

<file path=customXml/itemProps25.xml><?xml version="1.0" encoding="utf-8"?>
<ds:datastoreItem xmlns:ds="http://schemas.openxmlformats.org/officeDocument/2006/customXml" ds:itemID="{518F09DD-610E-4075-BC56-B7DF243660DD}"/>
</file>

<file path=customXml/itemProps26.xml><?xml version="1.0" encoding="utf-8"?>
<ds:datastoreItem xmlns:ds="http://schemas.openxmlformats.org/officeDocument/2006/customXml" ds:itemID="{5FA0AA7B-E49A-4DB6-B0C4-5318F946CCD8}"/>
</file>

<file path=customXml/itemProps27.xml><?xml version="1.0" encoding="utf-8"?>
<ds:datastoreItem xmlns:ds="http://schemas.openxmlformats.org/officeDocument/2006/customXml" ds:itemID="{0DBB0A8D-48BF-4250-8ADA-8C4E4DF96553}"/>
</file>

<file path=customXml/itemProps28.xml><?xml version="1.0" encoding="utf-8"?>
<ds:datastoreItem xmlns:ds="http://schemas.openxmlformats.org/officeDocument/2006/customXml" ds:itemID="{CB07F4E0-E5EC-4988-AD39-AD761E4B0FF4}"/>
</file>

<file path=customXml/itemProps29.xml><?xml version="1.0" encoding="utf-8"?>
<ds:datastoreItem xmlns:ds="http://schemas.openxmlformats.org/officeDocument/2006/customXml" ds:itemID="{3CB14718-F86C-48F9-B5ED-2FF913F5F8EA}"/>
</file>

<file path=customXml/itemProps3.xml><?xml version="1.0" encoding="utf-8"?>
<ds:datastoreItem xmlns:ds="http://schemas.openxmlformats.org/officeDocument/2006/customXml" ds:itemID="{D81A592B-070B-4453-9469-AC6701966253}"/>
</file>

<file path=customXml/itemProps30.xml><?xml version="1.0" encoding="utf-8"?>
<ds:datastoreItem xmlns:ds="http://schemas.openxmlformats.org/officeDocument/2006/customXml" ds:itemID="{D2E303A4-EB9B-45D4-8040-42CB668899F1}"/>
</file>

<file path=customXml/itemProps31.xml><?xml version="1.0" encoding="utf-8"?>
<ds:datastoreItem xmlns:ds="http://schemas.openxmlformats.org/officeDocument/2006/customXml" ds:itemID="{5230ECC0-8BA5-4A0D-A931-8BD398517947}"/>
</file>

<file path=customXml/itemProps32.xml><?xml version="1.0" encoding="utf-8"?>
<ds:datastoreItem xmlns:ds="http://schemas.openxmlformats.org/officeDocument/2006/customXml" ds:itemID="{3E902DBD-76DD-4186-AD13-C85D9B7AB902}"/>
</file>

<file path=customXml/itemProps33.xml><?xml version="1.0" encoding="utf-8"?>
<ds:datastoreItem xmlns:ds="http://schemas.openxmlformats.org/officeDocument/2006/customXml" ds:itemID="{4455359C-A82F-4796-BA4B-2B882485F4BC}"/>
</file>

<file path=customXml/itemProps34.xml><?xml version="1.0" encoding="utf-8"?>
<ds:datastoreItem xmlns:ds="http://schemas.openxmlformats.org/officeDocument/2006/customXml" ds:itemID="{A7A014C6-604F-41C7-8CD6-EFAEC12486BE}"/>
</file>

<file path=customXml/itemProps35.xml><?xml version="1.0" encoding="utf-8"?>
<ds:datastoreItem xmlns:ds="http://schemas.openxmlformats.org/officeDocument/2006/customXml" ds:itemID="{7544C62A-92D9-496F-953A-73B578701840}"/>
</file>

<file path=customXml/itemProps36.xml><?xml version="1.0" encoding="utf-8"?>
<ds:datastoreItem xmlns:ds="http://schemas.openxmlformats.org/officeDocument/2006/customXml" ds:itemID="{5EC94A90-11B6-4B01-85D7-835C3C610EA7}"/>
</file>

<file path=customXml/itemProps37.xml><?xml version="1.0" encoding="utf-8"?>
<ds:datastoreItem xmlns:ds="http://schemas.openxmlformats.org/officeDocument/2006/customXml" ds:itemID="{9E738231-2982-4EDA-A09B-0758772A5F1D}"/>
</file>

<file path=customXml/itemProps38.xml><?xml version="1.0" encoding="utf-8"?>
<ds:datastoreItem xmlns:ds="http://schemas.openxmlformats.org/officeDocument/2006/customXml" ds:itemID="{3E2B29F9-6B81-4B70-89D0-42AB53245CB6}"/>
</file>

<file path=customXml/itemProps39.xml><?xml version="1.0" encoding="utf-8"?>
<ds:datastoreItem xmlns:ds="http://schemas.openxmlformats.org/officeDocument/2006/customXml" ds:itemID="{FDFFBCD2-D2F7-49AC-9C79-DEF8F80ABD06}"/>
</file>

<file path=customXml/itemProps4.xml><?xml version="1.0" encoding="utf-8"?>
<ds:datastoreItem xmlns:ds="http://schemas.openxmlformats.org/officeDocument/2006/customXml" ds:itemID="{A9B464D0-39D1-4FDD-B688-D9DCB651DCAD}"/>
</file>

<file path=customXml/itemProps40.xml><?xml version="1.0" encoding="utf-8"?>
<ds:datastoreItem xmlns:ds="http://schemas.openxmlformats.org/officeDocument/2006/customXml" ds:itemID="{F5272A79-3F55-4CAB-A107-46B417E97E84}"/>
</file>

<file path=customXml/itemProps41.xml><?xml version="1.0" encoding="utf-8"?>
<ds:datastoreItem xmlns:ds="http://schemas.openxmlformats.org/officeDocument/2006/customXml" ds:itemID="{A2BBC639-DA30-49A7-ADC6-2980953B3F63}"/>
</file>

<file path=customXml/itemProps42.xml><?xml version="1.0" encoding="utf-8"?>
<ds:datastoreItem xmlns:ds="http://schemas.openxmlformats.org/officeDocument/2006/customXml" ds:itemID="{2D3941FC-5EC8-4A52-AB39-876A21E402B2}"/>
</file>

<file path=customXml/itemProps43.xml><?xml version="1.0" encoding="utf-8"?>
<ds:datastoreItem xmlns:ds="http://schemas.openxmlformats.org/officeDocument/2006/customXml" ds:itemID="{BD9B836E-7942-4168-84ED-DB04C52DD171}"/>
</file>

<file path=customXml/itemProps44.xml><?xml version="1.0" encoding="utf-8"?>
<ds:datastoreItem xmlns:ds="http://schemas.openxmlformats.org/officeDocument/2006/customXml" ds:itemID="{54D4EB55-8D22-409B-A9F4-4C1494405F9F}"/>
</file>

<file path=customXml/itemProps45.xml><?xml version="1.0" encoding="utf-8"?>
<ds:datastoreItem xmlns:ds="http://schemas.openxmlformats.org/officeDocument/2006/customXml" ds:itemID="{915EE810-39ED-415F-B64D-619A22BE726E}"/>
</file>

<file path=customXml/itemProps46.xml><?xml version="1.0" encoding="utf-8"?>
<ds:datastoreItem xmlns:ds="http://schemas.openxmlformats.org/officeDocument/2006/customXml" ds:itemID="{C98DF059-8A46-41C2-80A2-18A6A24010E6}"/>
</file>

<file path=customXml/itemProps47.xml><?xml version="1.0" encoding="utf-8"?>
<ds:datastoreItem xmlns:ds="http://schemas.openxmlformats.org/officeDocument/2006/customXml" ds:itemID="{5396F036-39EC-4113-AE70-71B49CCB4F26}"/>
</file>

<file path=customXml/itemProps48.xml><?xml version="1.0" encoding="utf-8"?>
<ds:datastoreItem xmlns:ds="http://schemas.openxmlformats.org/officeDocument/2006/customXml" ds:itemID="{9C5C8FE0-9DF5-4A87-84C8-6EA4B11258FD}"/>
</file>

<file path=customXml/itemProps49.xml><?xml version="1.0" encoding="utf-8"?>
<ds:datastoreItem xmlns:ds="http://schemas.openxmlformats.org/officeDocument/2006/customXml" ds:itemID="{DCFFE37A-0F73-435F-98C3-A5BF08CD7535}"/>
</file>

<file path=customXml/itemProps5.xml><?xml version="1.0" encoding="utf-8"?>
<ds:datastoreItem xmlns:ds="http://schemas.openxmlformats.org/officeDocument/2006/customXml" ds:itemID="{A9BA46EC-EF08-47BD-A556-54312EED9EC1}"/>
</file>

<file path=customXml/itemProps50.xml><?xml version="1.0" encoding="utf-8"?>
<ds:datastoreItem xmlns:ds="http://schemas.openxmlformats.org/officeDocument/2006/customXml" ds:itemID="{9FE70074-89FE-4E5F-9BE6-82EC1B3E3A56}"/>
</file>

<file path=customXml/itemProps51.xml><?xml version="1.0" encoding="utf-8"?>
<ds:datastoreItem xmlns:ds="http://schemas.openxmlformats.org/officeDocument/2006/customXml" ds:itemID="{BFA85535-6ABA-417B-96E9-5BC318D0E645}"/>
</file>

<file path=customXml/itemProps52.xml><?xml version="1.0" encoding="utf-8"?>
<ds:datastoreItem xmlns:ds="http://schemas.openxmlformats.org/officeDocument/2006/customXml" ds:itemID="{25048C94-B5FB-45DD-8DFC-33F00E6FB842}"/>
</file>

<file path=customXml/itemProps53.xml><?xml version="1.0" encoding="utf-8"?>
<ds:datastoreItem xmlns:ds="http://schemas.openxmlformats.org/officeDocument/2006/customXml" ds:itemID="{3E617227-2BD4-4881-8D44-1187655793C0}"/>
</file>

<file path=customXml/itemProps54.xml><?xml version="1.0" encoding="utf-8"?>
<ds:datastoreItem xmlns:ds="http://schemas.openxmlformats.org/officeDocument/2006/customXml" ds:itemID="{D0F91A8E-917D-4C48-8932-3E1403E153B8}"/>
</file>

<file path=customXml/itemProps55.xml><?xml version="1.0" encoding="utf-8"?>
<ds:datastoreItem xmlns:ds="http://schemas.openxmlformats.org/officeDocument/2006/customXml" ds:itemID="{5C43F66C-07F1-463A-B875-242A50107928}"/>
</file>

<file path=customXml/itemProps56.xml><?xml version="1.0" encoding="utf-8"?>
<ds:datastoreItem xmlns:ds="http://schemas.openxmlformats.org/officeDocument/2006/customXml" ds:itemID="{FB4A3A52-1DCF-4C99-BC00-3441BEA399AA}"/>
</file>

<file path=customXml/itemProps6.xml><?xml version="1.0" encoding="utf-8"?>
<ds:datastoreItem xmlns:ds="http://schemas.openxmlformats.org/officeDocument/2006/customXml" ds:itemID="{98331C9F-0C9C-4DF9-A2D5-D23182DF5BF1}"/>
</file>

<file path=customXml/itemProps7.xml><?xml version="1.0" encoding="utf-8"?>
<ds:datastoreItem xmlns:ds="http://schemas.openxmlformats.org/officeDocument/2006/customXml" ds:itemID="{A619B994-DBE2-4316-94C7-08C753354DED}"/>
</file>

<file path=customXml/itemProps8.xml><?xml version="1.0" encoding="utf-8"?>
<ds:datastoreItem xmlns:ds="http://schemas.openxmlformats.org/officeDocument/2006/customXml" ds:itemID="{54227F77-8CE9-4A4F-9AA0-58EE46410DA5}"/>
</file>

<file path=customXml/itemProps9.xml><?xml version="1.0" encoding="utf-8"?>
<ds:datastoreItem xmlns:ds="http://schemas.openxmlformats.org/officeDocument/2006/customXml" ds:itemID="{196FA939-82E4-432E-A989-B60D1079997C}"/>
</file>

<file path=docProps/app.xml><?xml version="1.0" encoding="utf-8"?>
<Properties xmlns="http://schemas.openxmlformats.org/officeDocument/2006/extended-properties" xmlns:vt="http://schemas.openxmlformats.org/officeDocument/2006/docPropsVTypes">
  <Template>APHL PPT Template_121014</Template>
  <TotalTime>1072</TotalTime>
  <Words>1147</Words>
  <Application>Microsoft Office PowerPoint</Application>
  <PresentationFormat>On-screen Show (4:3)</PresentationFormat>
  <Paragraphs>164</Paragraphs>
  <Slides>18</Slides>
  <Notes>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18</vt:i4>
      </vt:variant>
    </vt:vector>
  </HeadingPairs>
  <TitlesOfParts>
    <vt:vector size="27" baseType="lpstr">
      <vt:lpstr>Arial</vt:lpstr>
      <vt:lpstr>Calibri</vt:lpstr>
      <vt:lpstr>Cambria</vt:lpstr>
      <vt:lpstr>Franklin Gothic Demi</vt:lpstr>
      <vt:lpstr>Franklin Gothic Medium</vt:lpstr>
      <vt:lpstr>Times New Roman</vt:lpstr>
      <vt:lpstr>Wingdings</vt:lpstr>
      <vt:lpstr>APHL_PPTTemp_120814</vt:lpstr>
      <vt:lpstr>1_Office Theme</vt:lpstr>
      <vt:lpstr>Root Cause Analysis &amp; Corrective and Preventive Actions ISO/IEC 17025 Clauses 4.11 and 4.12</vt:lpstr>
      <vt:lpstr>What will be covered in this training?</vt:lpstr>
      <vt:lpstr>Definitions</vt:lpstr>
      <vt:lpstr>Root Cause Analysis</vt:lpstr>
      <vt:lpstr>Root Cause Analysis</vt:lpstr>
      <vt:lpstr>Laboratory SOP Must Define Authorities and Responsibilites</vt:lpstr>
      <vt:lpstr>Process of Root Cause Analysis</vt:lpstr>
      <vt:lpstr>Examples of Types of Causes/Root Causes</vt:lpstr>
      <vt:lpstr>Start with a New Mindset</vt:lpstr>
      <vt:lpstr>One method of Root Cause Analysis:  Cause Mapping (5 Whys)</vt:lpstr>
      <vt:lpstr>Another method of Root Cause Analysis:  Diagramming (Fishbone)</vt:lpstr>
      <vt:lpstr>Root Cause Analysis     Corrective Action</vt:lpstr>
      <vt:lpstr>Corrective Action</vt:lpstr>
      <vt:lpstr>Preventive Action</vt:lpstr>
      <vt:lpstr>Identifying Preventive Actions</vt:lpstr>
      <vt:lpstr>Addressing Preventive Actions</vt:lpstr>
      <vt:lpstr>Summing It Up</vt:lpstr>
      <vt:lpstr>Reference</vt:lpstr>
    </vt:vector>
  </TitlesOfParts>
  <Company>APHLOPS3</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Smith,  Alexandra | APHL</dc:creator>
  <cp:lastModifiedBy>Yvonne</cp:lastModifiedBy>
  <cp:revision>30</cp:revision>
  <cp:lastPrinted>2014-11-25T16:01:43Z</cp:lastPrinted>
  <dcterms:created xsi:type="dcterms:W3CDTF">2015-09-04T12:24:31Z</dcterms:created>
  <dcterms:modified xsi:type="dcterms:W3CDTF">2017-07-18T19:54:31Z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0x010100F7BC6C7B60FF484DB3B80FE9E5C87508</vt:lpwstr>
  </property>
  <property fmtid="{D5CDD505-2E9C-101B-9397-08002B2CF9AE}" pid="3" name="_dlc_DocIdItemGuid">
    <vt:lpwstr>95d65f41-3f5a-4a13-a0c8-72d5faddc9dd</vt:lpwstr>
  </property>
</Properties>
</file>