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7"/>
    <p:sldMasterId id="2147483657" r:id="rId58"/>
  </p:sldMasterIdLst>
  <p:notesMasterIdLst>
    <p:notesMasterId r:id="rId86"/>
  </p:notesMasterIdLst>
  <p:handoutMasterIdLst>
    <p:handoutMasterId r:id="rId87"/>
  </p:handoutMasterIdLst>
  <p:sldIdLst>
    <p:sldId id="268" r:id="rId59"/>
    <p:sldId id="291" r:id="rId60"/>
    <p:sldId id="258" r:id="rId61"/>
    <p:sldId id="266" r:id="rId62"/>
    <p:sldId id="269" r:id="rId63"/>
    <p:sldId id="270" r:id="rId64"/>
    <p:sldId id="271" r:id="rId65"/>
    <p:sldId id="286" r:id="rId66"/>
    <p:sldId id="272" r:id="rId67"/>
    <p:sldId id="273" r:id="rId68"/>
    <p:sldId id="274" r:id="rId69"/>
    <p:sldId id="275" r:id="rId70"/>
    <p:sldId id="276" r:id="rId71"/>
    <p:sldId id="278" r:id="rId72"/>
    <p:sldId id="279" r:id="rId73"/>
    <p:sldId id="280" r:id="rId74"/>
    <p:sldId id="281" r:id="rId75"/>
    <p:sldId id="282" r:id="rId76"/>
    <p:sldId id="283" r:id="rId77"/>
    <p:sldId id="284" r:id="rId78"/>
    <p:sldId id="277" r:id="rId79"/>
    <p:sldId id="285" r:id="rId80"/>
    <p:sldId id="287" r:id="rId81"/>
    <p:sldId id="288" r:id="rId82"/>
    <p:sldId id="289" r:id="rId83"/>
    <p:sldId id="290" r:id="rId84"/>
    <p:sldId id="292" r:id="rId85"/>
  </p:sldIdLst>
  <p:sldSz cx="9144000" cy="6858000" type="screen4x3"/>
  <p:notesSz cx="7010400" cy="92233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4">
          <p15:clr>
            <a:srgbClr val="A4A3A4"/>
          </p15:clr>
        </p15:guide>
        <p15:guide id="2" pos="288">
          <p15:clr>
            <a:srgbClr val="A4A3A4"/>
          </p15:clr>
        </p15:guide>
      </p15:sldGuideLst>
    </p:ext>
    <p:ext uri="{2D200454-40CA-4A62-9FC3-DE9A4176ACB9}">
      <p15:notesGuideLst xmlns:p15="http://schemas.microsoft.com/office/powerpoint/2012/main">
        <p15:guide id="1" orient="horz" pos="2905">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0AF"/>
    <a:srgbClr val="B42E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81" autoAdjust="0"/>
    <p:restoredTop sz="94660"/>
  </p:normalViewPr>
  <p:slideViewPr>
    <p:cSldViewPr>
      <p:cViewPr varScale="1">
        <p:scale>
          <a:sx n="63" d="100"/>
          <a:sy n="63" d="100"/>
        </p:scale>
        <p:origin x="1282" y="24"/>
      </p:cViewPr>
      <p:guideLst>
        <p:guide orient="horz" pos="864"/>
        <p:guide pos="288"/>
      </p:guideLst>
    </p:cSldViewPr>
  </p:slideViewPr>
  <p:notesTextViewPr>
    <p:cViewPr>
      <p:scale>
        <a:sx n="1" d="1"/>
        <a:sy n="1" d="1"/>
      </p:scale>
      <p:origin x="0" y="0"/>
    </p:cViewPr>
  </p:notesTextViewPr>
  <p:notesViewPr>
    <p:cSldViewPr showGuides="1">
      <p:cViewPr varScale="1">
        <p:scale>
          <a:sx n="98" d="100"/>
          <a:sy n="98" d="100"/>
        </p:scale>
        <p:origin x="-3564" y="-96"/>
      </p:cViewPr>
      <p:guideLst>
        <p:guide orient="horz" pos="2905"/>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customXml" Target="../customXml/item39.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customXml" Target="../customXml/item42.xml"/><Relationship Id="rId47" Type="http://schemas.openxmlformats.org/officeDocument/2006/relationships/customXml" Target="../customXml/item47.xml"/><Relationship Id="rId50" Type="http://schemas.openxmlformats.org/officeDocument/2006/relationships/customXml" Target="../customXml/item50.xml"/><Relationship Id="rId55" Type="http://schemas.openxmlformats.org/officeDocument/2006/relationships/customXml" Target="../customXml/item55.xml"/><Relationship Id="rId63" Type="http://schemas.openxmlformats.org/officeDocument/2006/relationships/slide" Target="slides/slide5.xml"/><Relationship Id="rId68" Type="http://schemas.openxmlformats.org/officeDocument/2006/relationships/slide" Target="slides/slide10.xml"/><Relationship Id="rId76" Type="http://schemas.openxmlformats.org/officeDocument/2006/relationships/slide" Target="slides/slide18.xml"/><Relationship Id="rId84" Type="http://schemas.openxmlformats.org/officeDocument/2006/relationships/slide" Target="slides/slide26.xml"/><Relationship Id="rId89" Type="http://schemas.openxmlformats.org/officeDocument/2006/relationships/viewProps" Target="viewProps.xml"/><Relationship Id="rId7" Type="http://schemas.openxmlformats.org/officeDocument/2006/relationships/customXml" Target="../customXml/item7.xml"/><Relationship Id="rId71" Type="http://schemas.openxmlformats.org/officeDocument/2006/relationships/slide" Target="slides/slide13.xml"/><Relationship Id="rId92"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customXml" Target="../customXml/item53.xml"/><Relationship Id="rId58" Type="http://schemas.openxmlformats.org/officeDocument/2006/relationships/slideMaster" Target="slideMasters/slideMaster2.xml"/><Relationship Id="rId66" Type="http://schemas.openxmlformats.org/officeDocument/2006/relationships/slide" Target="slides/slide8.xml"/><Relationship Id="rId74" Type="http://schemas.openxmlformats.org/officeDocument/2006/relationships/slide" Target="slides/slide16.xml"/><Relationship Id="rId79" Type="http://schemas.openxmlformats.org/officeDocument/2006/relationships/slide" Target="slides/slide21.xml"/><Relationship Id="rId87" Type="http://schemas.openxmlformats.org/officeDocument/2006/relationships/handoutMaster" Target="handoutMasters/handoutMaster1.xml"/><Relationship Id="rId5" Type="http://schemas.openxmlformats.org/officeDocument/2006/relationships/customXml" Target="../customXml/item5.xml"/><Relationship Id="rId61" Type="http://schemas.openxmlformats.org/officeDocument/2006/relationships/slide" Target="slides/slide3.xml"/><Relationship Id="rId82" Type="http://schemas.openxmlformats.org/officeDocument/2006/relationships/slide" Target="slides/slide24.xml"/><Relationship Id="rId90" Type="http://schemas.openxmlformats.org/officeDocument/2006/relationships/theme" Target="theme/theme1.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customXml" Target="../customXml/item56.xml"/><Relationship Id="rId64" Type="http://schemas.openxmlformats.org/officeDocument/2006/relationships/slide" Target="slides/slide6.xml"/><Relationship Id="rId69" Type="http://schemas.openxmlformats.org/officeDocument/2006/relationships/slide" Target="slides/slide11.xml"/><Relationship Id="rId77" Type="http://schemas.openxmlformats.org/officeDocument/2006/relationships/slide" Target="slides/slide19.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14.xml"/><Relationship Id="rId80" Type="http://schemas.openxmlformats.org/officeDocument/2006/relationships/slide" Target="slides/slide22.xml"/><Relationship Id="rId85" Type="http://schemas.openxmlformats.org/officeDocument/2006/relationships/slide" Target="slides/slide27.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slide" Target="slides/slide1.xml"/><Relationship Id="rId67" Type="http://schemas.openxmlformats.org/officeDocument/2006/relationships/slide" Target="slides/slide9.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slide" Target="slides/slide4.xml"/><Relationship Id="rId70" Type="http://schemas.openxmlformats.org/officeDocument/2006/relationships/slide" Target="slides/slide12.xml"/><Relationship Id="rId75" Type="http://schemas.openxmlformats.org/officeDocument/2006/relationships/slide" Target="slides/slide17.xml"/><Relationship Id="rId83" Type="http://schemas.openxmlformats.org/officeDocument/2006/relationships/slide" Target="slides/slide25.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slideMaster" Target="slideMasters/slideMaster1.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slide" Target="slides/slide2.xml"/><Relationship Id="rId65" Type="http://schemas.openxmlformats.org/officeDocument/2006/relationships/slide" Target="slides/slide7.xml"/><Relationship Id="rId73" Type="http://schemas.openxmlformats.org/officeDocument/2006/relationships/slide" Target="slides/slide15.xml"/><Relationship Id="rId78" Type="http://schemas.openxmlformats.org/officeDocument/2006/relationships/slide" Target="slides/slide20.xml"/><Relationship Id="rId81" Type="http://schemas.openxmlformats.org/officeDocument/2006/relationships/slide" Target="slides/slide23.xml"/><Relationship Id="rId86"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customXml" Target="../customXml/item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16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1169"/>
          </a:xfrm>
          <a:prstGeom prst="rect">
            <a:avLst/>
          </a:prstGeom>
        </p:spPr>
        <p:txBody>
          <a:bodyPr vert="horz" lIns="91440" tIns="45720" rIns="91440" bIns="45720" rtlCol="0"/>
          <a:lstStyle>
            <a:lvl1pPr algn="r">
              <a:defRPr sz="1200"/>
            </a:lvl1pPr>
          </a:lstStyle>
          <a:p>
            <a:fld id="{7FBE576A-F7D4-4B29-896E-B1B44478D8C8}" type="datetimeFigureOut">
              <a:rPr lang="en-US" smtClean="0"/>
              <a:t>7/14/2017</a:t>
            </a:fld>
            <a:endParaRPr lang="en-US"/>
          </a:p>
        </p:txBody>
      </p:sp>
      <p:sp>
        <p:nvSpPr>
          <p:cNvPr id="4" name="Footer Placeholder 3"/>
          <p:cNvSpPr>
            <a:spLocks noGrp="1"/>
          </p:cNvSpPr>
          <p:nvPr>
            <p:ph type="ftr" sz="quarter" idx="2"/>
          </p:nvPr>
        </p:nvSpPr>
        <p:spPr>
          <a:xfrm>
            <a:off x="0" y="8760606"/>
            <a:ext cx="3037840" cy="461169"/>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760606"/>
            <a:ext cx="3037840" cy="461169"/>
          </a:xfrm>
          <a:prstGeom prst="rect">
            <a:avLst/>
          </a:prstGeom>
        </p:spPr>
        <p:txBody>
          <a:bodyPr vert="horz" lIns="91440" tIns="45720" rIns="91440" bIns="45720" rtlCol="0" anchor="b"/>
          <a:lstStyle>
            <a:lvl1pPr algn="r">
              <a:defRPr sz="1200"/>
            </a:lvl1pPr>
          </a:lstStyle>
          <a:p>
            <a:fld id="{C68F926B-BE7F-42A3-B1CF-C7506CF039CD}" type="slidenum">
              <a:rPr lang="en-US" smtClean="0"/>
              <a:t>‹#›</a:t>
            </a:fld>
            <a:endParaRPr lang="en-US"/>
          </a:p>
        </p:txBody>
      </p:sp>
    </p:spTree>
    <p:extLst>
      <p:ext uri="{BB962C8B-B14F-4D97-AF65-F5344CB8AC3E}">
        <p14:creationId xmlns:p14="http://schemas.microsoft.com/office/powerpoint/2010/main" val="20325977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16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938" y="0"/>
            <a:ext cx="3037840" cy="461169"/>
          </a:xfrm>
          <a:prstGeom prst="rect">
            <a:avLst/>
          </a:prstGeom>
        </p:spPr>
        <p:txBody>
          <a:bodyPr vert="horz" lIns="91440" tIns="45720" rIns="91440" bIns="45720" rtlCol="0"/>
          <a:lstStyle>
            <a:lvl1pPr algn="r">
              <a:defRPr sz="1200"/>
            </a:lvl1pPr>
          </a:lstStyle>
          <a:p>
            <a:fld id="{E11D7777-73A5-48F9-AE22-66ABE429695F}" type="datetimeFigureOut">
              <a:rPr lang="en-US" smtClean="0"/>
              <a:t>7/14/2017</a:t>
            </a:fld>
            <a:endParaRPr lang="en-US"/>
          </a:p>
        </p:txBody>
      </p:sp>
      <p:sp>
        <p:nvSpPr>
          <p:cNvPr id="4" name="Slide Image Placeholder 3"/>
          <p:cNvSpPr>
            <a:spLocks noGrp="1" noRot="1" noChangeAspect="1"/>
          </p:cNvSpPr>
          <p:nvPr>
            <p:ph type="sldImg" idx="2"/>
          </p:nvPr>
        </p:nvSpPr>
        <p:spPr>
          <a:xfrm>
            <a:off x="1200150" y="692150"/>
            <a:ext cx="4610100" cy="3457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040" y="4381103"/>
            <a:ext cx="5608320" cy="415051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60606"/>
            <a:ext cx="3037840" cy="46116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60606"/>
            <a:ext cx="3037840" cy="461169"/>
          </a:xfrm>
          <a:prstGeom prst="rect">
            <a:avLst/>
          </a:prstGeom>
        </p:spPr>
        <p:txBody>
          <a:bodyPr vert="horz" lIns="91440" tIns="45720" rIns="91440" bIns="45720" rtlCol="0" anchor="b"/>
          <a:lstStyle>
            <a:lvl1pPr algn="r">
              <a:defRPr sz="1200"/>
            </a:lvl1pPr>
          </a:lstStyle>
          <a:p>
            <a:fld id="{6EF5D2DD-098B-4B74-BABB-171488B36A42}" type="slidenum">
              <a:rPr lang="en-US" smtClean="0"/>
              <a:t>‹#›</a:t>
            </a:fld>
            <a:endParaRPr lang="en-US"/>
          </a:p>
        </p:txBody>
      </p:sp>
    </p:spTree>
    <p:extLst>
      <p:ext uri="{BB962C8B-B14F-4D97-AF65-F5344CB8AC3E}">
        <p14:creationId xmlns:p14="http://schemas.microsoft.com/office/powerpoint/2010/main" val="3053725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a:t>
            </a:fld>
            <a:endParaRPr lang="en-US"/>
          </a:p>
        </p:txBody>
      </p:sp>
    </p:spTree>
    <p:extLst>
      <p:ext uri="{BB962C8B-B14F-4D97-AF65-F5344CB8AC3E}">
        <p14:creationId xmlns:p14="http://schemas.microsoft.com/office/powerpoint/2010/main" val="26169651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10</a:t>
            </a:fld>
            <a:endParaRPr lang="en-US"/>
          </a:p>
        </p:txBody>
      </p:sp>
    </p:spTree>
    <p:extLst>
      <p:ext uri="{BB962C8B-B14F-4D97-AF65-F5344CB8AC3E}">
        <p14:creationId xmlns:p14="http://schemas.microsoft.com/office/powerpoint/2010/main" val="1287036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11</a:t>
            </a:fld>
            <a:endParaRPr lang="en-US"/>
          </a:p>
        </p:txBody>
      </p:sp>
    </p:spTree>
    <p:extLst>
      <p:ext uri="{BB962C8B-B14F-4D97-AF65-F5344CB8AC3E}">
        <p14:creationId xmlns:p14="http://schemas.microsoft.com/office/powerpoint/2010/main" val="10724431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12</a:t>
            </a:fld>
            <a:endParaRPr lang="en-US"/>
          </a:p>
        </p:txBody>
      </p:sp>
    </p:spTree>
    <p:extLst>
      <p:ext uri="{BB962C8B-B14F-4D97-AF65-F5344CB8AC3E}">
        <p14:creationId xmlns:p14="http://schemas.microsoft.com/office/powerpoint/2010/main" val="13383780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13</a:t>
            </a:fld>
            <a:endParaRPr lang="en-US"/>
          </a:p>
        </p:txBody>
      </p:sp>
    </p:spTree>
    <p:extLst>
      <p:ext uri="{BB962C8B-B14F-4D97-AF65-F5344CB8AC3E}">
        <p14:creationId xmlns:p14="http://schemas.microsoft.com/office/powerpoint/2010/main" val="3121220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14</a:t>
            </a:fld>
            <a:endParaRPr lang="en-US"/>
          </a:p>
        </p:txBody>
      </p:sp>
    </p:spTree>
    <p:extLst>
      <p:ext uri="{BB962C8B-B14F-4D97-AF65-F5344CB8AC3E}">
        <p14:creationId xmlns:p14="http://schemas.microsoft.com/office/powerpoint/2010/main" val="40116025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15</a:t>
            </a:fld>
            <a:endParaRPr lang="en-US"/>
          </a:p>
        </p:txBody>
      </p:sp>
    </p:spTree>
    <p:extLst>
      <p:ext uri="{BB962C8B-B14F-4D97-AF65-F5344CB8AC3E}">
        <p14:creationId xmlns:p14="http://schemas.microsoft.com/office/powerpoint/2010/main" val="298491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16</a:t>
            </a:fld>
            <a:endParaRPr lang="en-US"/>
          </a:p>
        </p:txBody>
      </p:sp>
    </p:spTree>
    <p:extLst>
      <p:ext uri="{BB962C8B-B14F-4D97-AF65-F5344CB8AC3E}">
        <p14:creationId xmlns:p14="http://schemas.microsoft.com/office/powerpoint/2010/main" val="32594554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17</a:t>
            </a:fld>
            <a:endParaRPr lang="en-US"/>
          </a:p>
        </p:txBody>
      </p:sp>
    </p:spTree>
    <p:extLst>
      <p:ext uri="{BB962C8B-B14F-4D97-AF65-F5344CB8AC3E}">
        <p14:creationId xmlns:p14="http://schemas.microsoft.com/office/powerpoint/2010/main" val="18304559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18</a:t>
            </a:fld>
            <a:endParaRPr lang="en-US"/>
          </a:p>
        </p:txBody>
      </p:sp>
    </p:spTree>
    <p:extLst>
      <p:ext uri="{BB962C8B-B14F-4D97-AF65-F5344CB8AC3E}">
        <p14:creationId xmlns:p14="http://schemas.microsoft.com/office/powerpoint/2010/main" val="18072181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19</a:t>
            </a:fld>
            <a:endParaRPr lang="en-US"/>
          </a:p>
        </p:txBody>
      </p:sp>
    </p:spTree>
    <p:extLst>
      <p:ext uri="{BB962C8B-B14F-4D97-AF65-F5344CB8AC3E}">
        <p14:creationId xmlns:p14="http://schemas.microsoft.com/office/powerpoint/2010/main" val="513763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a:t>
            </a:fld>
            <a:endParaRPr lang="en-US"/>
          </a:p>
        </p:txBody>
      </p:sp>
    </p:spTree>
    <p:extLst>
      <p:ext uri="{BB962C8B-B14F-4D97-AF65-F5344CB8AC3E}">
        <p14:creationId xmlns:p14="http://schemas.microsoft.com/office/powerpoint/2010/main" val="1085746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20</a:t>
            </a:fld>
            <a:endParaRPr lang="en-US"/>
          </a:p>
        </p:txBody>
      </p:sp>
    </p:spTree>
    <p:extLst>
      <p:ext uri="{BB962C8B-B14F-4D97-AF65-F5344CB8AC3E}">
        <p14:creationId xmlns:p14="http://schemas.microsoft.com/office/powerpoint/2010/main" val="18318122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21</a:t>
            </a:fld>
            <a:endParaRPr lang="en-US"/>
          </a:p>
        </p:txBody>
      </p:sp>
    </p:spTree>
    <p:extLst>
      <p:ext uri="{BB962C8B-B14F-4D97-AF65-F5344CB8AC3E}">
        <p14:creationId xmlns:p14="http://schemas.microsoft.com/office/powerpoint/2010/main" val="33269099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22</a:t>
            </a:fld>
            <a:endParaRPr lang="en-US"/>
          </a:p>
        </p:txBody>
      </p:sp>
    </p:spTree>
    <p:extLst>
      <p:ext uri="{BB962C8B-B14F-4D97-AF65-F5344CB8AC3E}">
        <p14:creationId xmlns:p14="http://schemas.microsoft.com/office/powerpoint/2010/main" val="40679490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23</a:t>
            </a:fld>
            <a:endParaRPr lang="en-US"/>
          </a:p>
        </p:txBody>
      </p:sp>
    </p:spTree>
    <p:extLst>
      <p:ext uri="{BB962C8B-B14F-4D97-AF65-F5344CB8AC3E}">
        <p14:creationId xmlns:p14="http://schemas.microsoft.com/office/powerpoint/2010/main" val="1067532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24</a:t>
            </a:fld>
            <a:endParaRPr lang="en-US"/>
          </a:p>
        </p:txBody>
      </p:sp>
    </p:spTree>
    <p:extLst>
      <p:ext uri="{BB962C8B-B14F-4D97-AF65-F5344CB8AC3E}">
        <p14:creationId xmlns:p14="http://schemas.microsoft.com/office/powerpoint/2010/main" val="39068973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25</a:t>
            </a:fld>
            <a:endParaRPr lang="en-US"/>
          </a:p>
        </p:txBody>
      </p:sp>
    </p:spTree>
    <p:extLst>
      <p:ext uri="{BB962C8B-B14F-4D97-AF65-F5344CB8AC3E}">
        <p14:creationId xmlns:p14="http://schemas.microsoft.com/office/powerpoint/2010/main" val="37435030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26</a:t>
            </a:fld>
            <a:endParaRPr lang="en-US"/>
          </a:p>
        </p:txBody>
      </p:sp>
    </p:spTree>
    <p:extLst>
      <p:ext uri="{BB962C8B-B14F-4D97-AF65-F5344CB8AC3E}">
        <p14:creationId xmlns:p14="http://schemas.microsoft.com/office/powerpoint/2010/main" val="6058625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27</a:t>
            </a:fld>
            <a:endParaRPr lang="en-US"/>
          </a:p>
        </p:txBody>
      </p:sp>
    </p:spTree>
    <p:extLst>
      <p:ext uri="{BB962C8B-B14F-4D97-AF65-F5344CB8AC3E}">
        <p14:creationId xmlns:p14="http://schemas.microsoft.com/office/powerpoint/2010/main" val="2190375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3</a:t>
            </a:fld>
            <a:endParaRPr lang="en-US"/>
          </a:p>
        </p:txBody>
      </p:sp>
    </p:spTree>
    <p:extLst>
      <p:ext uri="{BB962C8B-B14F-4D97-AF65-F5344CB8AC3E}">
        <p14:creationId xmlns:p14="http://schemas.microsoft.com/office/powerpoint/2010/main" val="33338681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4</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5</a:t>
            </a:fld>
            <a:endParaRPr lang="en-US"/>
          </a:p>
        </p:txBody>
      </p:sp>
    </p:spTree>
    <p:extLst>
      <p:ext uri="{BB962C8B-B14F-4D97-AF65-F5344CB8AC3E}">
        <p14:creationId xmlns:p14="http://schemas.microsoft.com/office/powerpoint/2010/main" val="3382367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6</a:t>
            </a:fld>
            <a:endParaRPr lang="en-US"/>
          </a:p>
        </p:txBody>
      </p:sp>
    </p:spTree>
    <p:extLst>
      <p:ext uri="{BB962C8B-B14F-4D97-AF65-F5344CB8AC3E}">
        <p14:creationId xmlns:p14="http://schemas.microsoft.com/office/powerpoint/2010/main" val="4050681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7</a:t>
            </a:fld>
            <a:endParaRPr lang="en-US"/>
          </a:p>
        </p:txBody>
      </p:sp>
    </p:spTree>
    <p:extLst>
      <p:ext uri="{BB962C8B-B14F-4D97-AF65-F5344CB8AC3E}">
        <p14:creationId xmlns:p14="http://schemas.microsoft.com/office/powerpoint/2010/main" val="36132859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8</a:t>
            </a:fld>
            <a:endParaRPr lang="en-US"/>
          </a:p>
        </p:txBody>
      </p:sp>
    </p:spTree>
    <p:extLst>
      <p:ext uri="{BB962C8B-B14F-4D97-AF65-F5344CB8AC3E}">
        <p14:creationId xmlns:p14="http://schemas.microsoft.com/office/powerpoint/2010/main" val="12443058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9</a:t>
            </a:fld>
            <a:endParaRPr lang="en-US"/>
          </a:p>
        </p:txBody>
      </p:sp>
    </p:spTree>
    <p:extLst>
      <p:ext uri="{BB962C8B-B14F-4D97-AF65-F5344CB8AC3E}">
        <p14:creationId xmlns:p14="http://schemas.microsoft.com/office/powerpoint/2010/main" val="1428946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1647830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3591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18046055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37884701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B1209E44-C6BC-4F75-A957-C02067578B29}" type="datetimeFigureOut">
              <a:rPr lang="en-US" smtClean="0"/>
              <a:t>7/14/2017</a:t>
            </a:fld>
            <a:endParaRPr lang="en-US"/>
          </a:p>
        </p:txBody>
      </p:sp>
      <p:sp>
        <p:nvSpPr>
          <p:cNvPr id="6" name="Footer Placeholder 5"/>
          <p:cNvSpPr>
            <a:spLocks noGrp="1"/>
          </p:cNvSpPr>
          <p:nvPr>
            <p:ph type="ftr" sz="quarter" idx="11"/>
          </p:nvPr>
        </p:nvSpPr>
        <p:spPr>
          <a:xfrm>
            <a:off x="1676400" y="6264275"/>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944E559-FB9F-45B3-9F57-C4734B5E7B09}" type="slidenum">
              <a:rPr lang="en-US" smtClean="0"/>
              <a:t>‹#›</a:t>
            </a:fld>
            <a:endParaRPr lang="en-US"/>
          </a:p>
        </p:txBody>
      </p:sp>
    </p:spTree>
    <p:extLst>
      <p:ext uri="{BB962C8B-B14F-4D97-AF65-F5344CB8AC3E}">
        <p14:creationId xmlns:p14="http://schemas.microsoft.com/office/powerpoint/2010/main" val="2521134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20146182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7152300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wonderful quote to illustrate my point, or a profound statement that should be highlighted. It also serves to break up the monotony of the usual slide progression. Be creative, but don’t clutter the page with too many words and keep roomy margins.</a:t>
            </a:r>
          </a:p>
        </p:txBody>
      </p:sp>
    </p:spTree>
    <p:extLst>
      <p:ext uri="{BB962C8B-B14F-4D97-AF65-F5344CB8AC3E}">
        <p14:creationId xmlns:p14="http://schemas.microsoft.com/office/powerpoint/2010/main" val="4142870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6387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2152584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4018711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3249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815893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3886839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2118543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sz="1800">
                <a:solidFill>
                  <a:schemeClr val="bg1"/>
                </a:solidFill>
                <a:latin typeface="Franklin Gothic Medium" panose="020B0603020102020204" pitchFamily="34" charset="0"/>
              </a:rPr>
              <a:t>QMS Quick Learning Activity</a:t>
            </a:r>
            <a:endParaRPr lang="en-US" sz="1800" dirty="0">
              <a:solidFill>
                <a:schemeClr val="bg1"/>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2048946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gi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 Id="rId9"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2763010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2" r:id="rId5"/>
    <p:sldLayoutId id="2147483653" r:id="rId6"/>
    <p:sldLayoutId id="2147483655" r:id="rId7"/>
    <p:sldLayoutId id="2147483654" r:id="rId8"/>
    <p:sldLayoutId id="2147483658" r:id="rId9"/>
  </p:sldLayoutIdLst>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456535"/>
          </a:xfrm>
          <a:prstGeom prst="rect">
            <a:avLst/>
          </a:prstGeom>
        </p:spPr>
        <p:txBody>
          <a:bodyPr vert="horz" lIns="0" tIns="0" rIns="0" bIns="45720" rtlCol="0" anchor="t" anchorCtr="0">
            <a:spAutoFit/>
          </a:bodyPr>
          <a:lstStyle/>
          <a:p>
            <a:r>
              <a:rPr lang="en-US" dirty="0"/>
              <a:t>2nd option</a:t>
            </a:r>
          </a:p>
        </p:txBody>
      </p:sp>
      <p:sp>
        <p:nvSpPr>
          <p:cNvPr id="3" name="Text Placeholder 2"/>
          <p:cNvSpPr>
            <a:spLocks noGrp="1"/>
          </p:cNvSpPr>
          <p:nvPr>
            <p:ph type="body" idx="1"/>
          </p:nvPr>
        </p:nvSpPr>
        <p:spPr>
          <a:xfrm>
            <a:off x="457200" y="1219200"/>
            <a:ext cx="8229600" cy="2554545"/>
          </a:xfrm>
          <a:prstGeom prst="rect">
            <a:avLst/>
          </a:prstGeom>
        </p:spPr>
        <p:txBody>
          <a:bodyPr vert="horz" lIns="91440" tIns="45720" rIns="91440" bIns="45720" rtlCol="0">
            <a:spAutoFit/>
          </a:bodyPr>
          <a:lstStyle/>
          <a:p>
            <a:pPr lvl="0"/>
            <a:r>
              <a:rPr lang="en-US" dirty="0"/>
              <a:t>This layout is a second option for placement of the logo block. However, choose either this or the preferred first option for your whole slide deck; do jump back and forth between options in the same deck.</a:t>
            </a:r>
          </a:p>
        </p:txBody>
      </p:sp>
      <p:sp>
        <p:nvSpPr>
          <p:cNvPr id="7" name="Rectangle 6"/>
          <p:cNvSpPr/>
          <p:nvPr/>
        </p:nvSpPr>
        <p:spPr>
          <a:xfrm>
            <a:off x="7541322" y="5467484"/>
            <a:ext cx="1143000" cy="835345"/>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dmin\Logos\APHL Logos\For Electronic\Trademarked Logos (for electronic)\logo_APHL_acro_largeTM_whit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65601" y="5543685"/>
            <a:ext cx="894443" cy="60389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575512" y="4615542"/>
            <a:ext cx="973023" cy="830997"/>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Analysis.</a:t>
            </a:r>
          </a:p>
          <a:p>
            <a:r>
              <a:rPr lang="en-US" sz="1600" dirty="0">
                <a:solidFill>
                  <a:srgbClr val="00A0AF"/>
                </a:solidFill>
                <a:latin typeface="Franklin Gothic Medium" panose="020B0603020102020204" pitchFamily="34" charset="0"/>
              </a:rPr>
              <a:t>Answers.</a:t>
            </a:r>
          </a:p>
          <a:p>
            <a:r>
              <a:rPr lang="en-US" sz="1600" dirty="0">
                <a:solidFill>
                  <a:srgbClr val="00A0AF"/>
                </a:solidFill>
                <a:latin typeface="Franklin Gothic Medium" panose="020B0603020102020204" pitchFamily="34" charset="0"/>
              </a:rPr>
              <a:t>Action.</a:t>
            </a:r>
          </a:p>
        </p:txBody>
      </p:sp>
      <p:sp>
        <p:nvSpPr>
          <p:cNvPr id="9" name="TextBox 8"/>
          <p:cNvSpPr txBox="1"/>
          <p:nvPr/>
        </p:nvSpPr>
        <p:spPr>
          <a:xfrm>
            <a:off x="7484415" y="6324600"/>
            <a:ext cx="1300356" cy="323165"/>
          </a:xfrm>
          <a:prstGeom prst="rect">
            <a:avLst/>
          </a:prstGeom>
          <a:noFill/>
        </p:spPr>
        <p:txBody>
          <a:bodyPr wrap="none" rtlCol="0">
            <a:spAutoFit/>
          </a:bodyPr>
          <a:lstStyle/>
          <a:p>
            <a:r>
              <a:rPr lang="en-US" sz="15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154960886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Lst>
  <p:txStyles>
    <p:titleStyle>
      <a:lvl1pPr algn="l" defTabSz="914400" rtl="0" eaLnBrk="1" latinLnBrk="0" hangingPunct="1">
        <a:spcBef>
          <a:spcPct val="0"/>
        </a:spcBef>
        <a:buNone/>
        <a:defRPr sz="4000" kern="1200" baseline="30000">
          <a:solidFill>
            <a:schemeClr val="tx2"/>
          </a:solidFill>
          <a:latin typeface="Franklin Gothic Medium" panose="020B0603020102020204" pitchFamily="34" charset="0"/>
          <a:ea typeface="+mj-ea"/>
          <a:cs typeface="+mj-cs"/>
        </a:defRPr>
      </a:lvl1pPr>
    </p:titleStyle>
    <p:bodyStyle>
      <a:lvl1pPr marL="0" indent="0" algn="l" defTabSz="914400" rtl="0" eaLnBrk="1" latinLnBrk="0" hangingPunct="1">
        <a:spcBef>
          <a:spcPct val="20000"/>
        </a:spcBef>
        <a:buFontTx/>
        <a:buNone/>
        <a:defRPr sz="3200" kern="1200" baseline="0">
          <a:solidFill>
            <a:srgbClr val="FF0000"/>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iso.org/standard/39883.html" TargetMode="External"/><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2793886"/>
            <a:ext cx="7772400" cy="661720"/>
          </a:xfrm>
        </p:spPr>
        <p:txBody>
          <a:bodyPr/>
          <a:lstStyle/>
          <a:p>
            <a:r>
              <a:rPr lang="en-US" dirty="0"/>
              <a:t>Controls and Control Charting</a:t>
            </a:r>
          </a:p>
        </p:txBody>
      </p:sp>
      <p:sp>
        <p:nvSpPr>
          <p:cNvPr id="4" name="Subtitle 3"/>
          <p:cNvSpPr>
            <a:spLocks noGrp="1"/>
          </p:cNvSpPr>
          <p:nvPr>
            <p:ph type="subTitle" idx="1"/>
          </p:nvPr>
        </p:nvSpPr>
        <p:spPr>
          <a:xfrm>
            <a:off x="457200" y="3499991"/>
            <a:ext cx="6400800" cy="1031051"/>
          </a:xfrm>
        </p:spPr>
        <p:txBody>
          <a:bodyPr/>
          <a:lstStyle/>
          <a:p>
            <a:r>
              <a:rPr lang="en-US" dirty="0"/>
              <a:t>Control Charts and Trend Analysis for ISO/IEC 17025:2005</a:t>
            </a:r>
          </a:p>
        </p:txBody>
      </p:sp>
    </p:spTree>
    <p:extLst>
      <p:ext uri="{BB962C8B-B14F-4D97-AF65-F5344CB8AC3E}">
        <p14:creationId xmlns:p14="http://schemas.microsoft.com/office/powerpoint/2010/main" val="185501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17591"/>
            <a:ext cx="8915399" cy="600164"/>
          </a:xfrm>
        </p:spPr>
        <p:txBody>
          <a:bodyPr/>
          <a:lstStyle/>
          <a:p>
            <a:r>
              <a:rPr lang="en-US" sz="3600" dirty="0"/>
              <a:t>Laboratory Control Sample Control Charts</a:t>
            </a:r>
          </a:p>
        </p:txBody>
      </p:sp>
      <p:sp>
        <p:nvSpPr>
          <p:cNvPr id="3" name="Content Placeholder 2"/>
          <p:cNvSpPr>
            <a:spLocks noGrp="1"/>
          </p:cNvSpPr>
          <p:nvPr>
            <p:ph type="body" sz="quarter" idx="10"/>
          </p:nvPr>
        </p:nvSpPr>
        <p:spPr>
          <a:xfrm>
            <a:off x="405581" y="1143000"/>
            <a:ext cx="8229600" cy="4167295"/>
          </a:xfrm>
        </p:spPr>
        <p:txBody>
          <a:bodyPr/>
          <a:lstStyle/>
          <a:p>
            <a:r>
              <a:rPr lang="en-US" dirty="0"/>
              <a:t>Charting “QC samples” – must have known value associated with it. </a:t>
            </a:r>
          </a:p>
          <a:p>
            <a:pPr lvl="1"/>
            <a:r>
              <a:rPr lang="en-US" dirty="0"/>
              <a:t>Reference material</a:t>
            </a:r>
          </a:p>
          <a:p>
            <a:pPr lvl="1"/>
            <a:r>
              <a:rPr lang="en-US" dirty="0"/>
              <a:t>Old PT sample</a:t>
            </a:r>
          </a:p>
          <a:p>
            <a:pPr lvl="1"/>
            <a:r>
              <a:rPr lang="en-US" dirty="0"/>
              <a:t>Characterized by your laboratory</a:t>
            </a:r>
          </a:p>
          <a:p>
            <a:r>
              <a:rPr lang="en-US" dirty="0"/>
              <a:t>Optimal QC sample </a:t>
            </a:r>
          </a:p>
          <a:p>
            <a:pPr lvl="1"/>
            <a:r>
              <a:rPr lang="en-US" dirty="0"/>
              <a:t>Similar matrix as samples</a:t>
            </a:r>
          </a:p>
          <a:p>
            <a:pPr lvl="1">
              <a:spcBef>
                <a:spcPts val="0"/>
              </a:spcBef>
            </a:pPr>
            <a:r>
              <a:rPr lang="en-US" dirty="0"/>
              <a:t>Value close in range of expected results</a:t>
            </a:r>
          </a:p>
        </p:txBody>
      </p:sp>
      <p:pic>
        <p:nvPicPr>
          <p:cNvPr id="7170" name="Picture 2" descr="https://www.spcforexcel.com/files/images/xbarbowlgif.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2819400"/>
            <a:ext cx="2081981" cy="1356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1884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17591"/>
            <a:ext cx="8915399" cy="600164"/>
          </a:xfrm>
        </p:spPr>
        <p:txBody>
          <a:bodyPr/>
          <a:lstStyle/>
          <a:p>
            <a:r>
              <a:rPr lang="en-US" sz="3600" dirty="0"/>
              <a:t>Matrix Spike Sample Control Charts</a:t>
            </a:r>
          </a:p>
        </p:txBody>
      </p:sp>
      <p:sp>
        <p:nvSpPr>
          <p:cNvPr id="3" name="Content Placeholder 2"/>
          <p:cNvSpPr>
            <a:spLocks noGrp="1"/>
          </p:cNvSpPr>
          <p:nvPr>
            <p:ph type="body" sz="quarter" idx="10"/>
          </p:nvPr>
        </p:nvSpPr>
        <p:spPr>
          <a:xfrm>
            <a:off x="262706" y="957084"/>
            <a:ext cx="8586019" cy="3921073"/>
          </a:xfrm>
        </p:spPr>
        <p:txBody>
          <a:bodyPr/>
          <a:lstStyle/>
          <a:p>
            <a:r>
              <a:rPr lang="en-US" dirty="0"/>
              <a:t>Charting blank matrix that has been spiked with known concentration of </a:t>
            </a:r>
            <a:r>
              <a:rPr lang="en-US" dirty="0" err="1"/>
              <a:t>analyte</a:t>
            </a:r>
            <a:r>
              <a:rPr lang="en-US" dirty="0"/>
              <a:t>. </a:t>
            </a:r>
          </a:p>
          <a:p>
            <a:pPr lvl="1"/>
            <a:r>
              <a:rPr lang="en-US" dirty="0"/>
              <a:t>Finding blank to use is often a challenge especially when looking at trace levels </a:t>
            </a:r>
          </a:p>
          <a:p>
            <a:pPr lvl="1"/>
            <a:r>
              <a:rPr lang="en-US" dirty="0"/>
              <a:t>Used when appropriate reference material is unavailable</a:t>
            </a:r>
          </a:p>
          <a:p>
            <a:pPr lvl="1"/>
            <a:r>
              <a:rPr lang="en-US" dirty="0"/>
              <a:t>RM not available in appropriate matrix</a:t>
            </a:r>
          </a:p>
          <a:p>
            <a:pPr lvl="1">
              <a:spcBef>
                <a:spcPts val="0"/>
              </a:spcBef>
            </a:pPr>
            <a:r>
              <a:rPr lang="en-US" dirty="0"/>
              <a:t>RM cost prohibitive</a:t>
            </a:r>
          </a:p>
        </p:txBody>
      </p:sp>
      <p:pic>
        <p:nvPicPr>
          <p:cNvPr id="8200" name="Picture 8" descr="https://encrypted-tbn1.gstatic.com/images?q=tbn:ANd9GcR75T_GU0NVR2mhy4rhDcC7hW66GnYC7k-jLJG_IDRg3c5Bdm_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4495800"/>
            <a:ext cx="1143000" cy="16454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59970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1055"/>
            <a:ext cx="8915399" cy="600164"/>
          </a:xfrm>
        </p:spPr>
        <p:txBody>
          <a:bodyPr/>
          <a:lstStyle/>
          <a:p>
            <a:r>
              <a:rPr lang="en-US" sz="3600" dirty="0"/>
              <a:t>Matrix Spike Sample Control Charts</a:t>
            </a:r>
          </a:p>
        </p:txBody>
      </p:sp>
      <p:sp>
        <p:nvSpPr>
          <p:cNvPr id="3" name="Content Placeholder 2"/>
          <p:cNvSpPr>
            <a:spLocks noGrp="1"/>
          </p:cNvSpPr>
          <p:nvPr>
            <p:ph type="body" sz="quarter" idx="10"/>
          </p:nvPr>
        </p:nvSpPr>
        <p:spPr>
          <a:xfrm>
            <a:off x="304800" y="1147950"/>
            <a:ext cx="8586019" cy="2480679"/>
          </a:xfrm>
        </p:spPr>
        <p:txBody>
          <a:bodyPr/>
          <a:lstStyle/>
          <a:p>
            <a:r>
              <a:rPr lang="en-US" dirty="0"/>
              <a:t>Typical acceptance for matrix spike recovery</a:t>
            </a:r>
          </a:p>
          <a:p>
            <a:pPr lvl="1"/>
            <a:r>
              <a:rPr lang="en-US" dirty="0"/>
              <a:t>70 – 120%</a:t>
            </a:r>
          </a:p>
          <a:p>
            <a:pPr lvl="1"/>
            <a:r>
              <a:rPr lang="en-US" dirty="0"/>
              <a:t>When large screens with many </a:t>
            </a:r>
            <a:r>
              <a:rPr lang="en-US" dirty="0" err="1"/>
              <a:t>analytes</a:t>
            </a:r>
            <a:r>
              <a:rPr lang="en-US" dirty="0"/>
              <a:t> or when trace levels are being analyzed acceptance can be 50 – 150%</a:t>
            </a:r>
          </a:p>
        </p:txBody>
      </p:sp>
      <p:pic>
        <p:nvPicPr>
          <p:cNvPr id="9218"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3705361"/>
            <a:ext cx="5029200" cy="2161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73994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1055"/>
            <a:ext cx="8915399" cy="600164"/>
          </a:xfrm>
        </p:spPr>
        <p:txBody>
          <a:bodyPr/>
          <a:lstStyle/>
          <a:p>
            <a:r>
              <a:rPr lang="en-US" sz="3600" dirty="0"/>
              <a:t>Parts of a Control Chart</a:t>
            </a:r>
          </a:p>
        </p:txBody>
      </p:sp>
      <p:grpSp>
        <p:nvGrpSpPr>
          <p:cNvPr id="6" name="Group 5"/>
          <p:cNvGrpSpPr/>
          <p:nvPr/>
        </p:nvGrpSpPr>
        <p:grpSpPr>
          <a:xfrm>
            <a:off x="207039" y="1143000"/>
            <a:ext cx="8632161" cy="4709114"/>
            <a:chOff x="1357978" y="1026160"/>
            <a:chExt cx="9269382" cy="5009495"/>
          </a:xfrm>
        </p:grpSpPr>
        <p:cxnSp>
          <p:nvCxnSpPr>
            <p:cNvPr id="7" name="Straight Connector 6"/>
            <p:cNvCxnSpPr/>
            <p:nvPr/>
          </p:nvCxnSpPr>
          <p:spPr>
            <a:xfrm>
              <a:off x="2174240" y="1026160"/>
              <a:ext cx="0" cy="44907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174240" y="5516880"/>
              <a:ext cx="8453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2296160" y="1658620"/>
              <a:ext cx="8158480" cy="17780"/>
            </a:xfrm>
            <a:prstGeom prst="line">
              <a:avLst/>
            </a:prstGeom>
            <a:ln w="28575">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2296160" y="4551680"/>
              <a:ext cx="8158480" cy="20320"/>
            </a:xfrm>
            <a:prstGeom prst="line">
              <a:avLst/>
            </a:prstGeom>
            <a:ln w="28575">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2296160" y="3117057"/>
              <a:ext cx="8158480" cy="2032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2550160" y="2600960"/>
              <a:ext cx="944880" cy="13919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495040" y="2621280"/>
              <a:ext cx="477520" cy="85344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972560" y="2458722"/>
              <a:ext cx="802640" cy="101599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775200" y="2468880"/>
              <a:ext cx="772160" cy="82804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5547360" y="2224430"/>
              <a:ext cx="477520" cy="10724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029960" y="2231628"/>
              <a:ext cx="563879" cy="160250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6593839" y="2072641"/>
              <a:ext cx="670561" cy="176148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264400" y="2072640"/>
              <a:ext cx="508000" cy="8585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7752079" y="1877060"/>
              <a:ext cx="579121" cy="10541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341360" y="1869678"/>
              <a:ext cx="386079" cy="73128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8737599" y="1862297"/>
              <a:ext cx="670561" cy="73866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9418319" y="1862297"/>
              <a:ext cx="721361" cy="192325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904479" y="3159760"/>
              <a:ext cx="1554479" cy="491113"/>
            </a:xfrm>
            <a:prstGeom prst="rect">
              <a:avLst/>
            </a:prstGeom>
            <a:noFill/>
          </p:spPr>
          <p:txBody>
            <a:bodyPr wrap="square" rtlCol="0">
              <a:spAutoFit/>
            </a:bodyPr>
            <a:lstStyle/>
            <a:p>
              <a:r>
                <a:rPr lang="en-US" sz="2400" dirty="0"/>
                <a:t>Mean</a:t>
              </a:r>
            </a:p>
          </p:txBody>
        </p:sp>
        <p:sp>
          <p:nvSpPr>
            <p:cNvPr id="25" name="TextBox 24"/>
            <p:cNvSpPr txBox="1"/>
            <p:nvPr/>
          </p:nvSpPr>
          <p:spPr>
            <a:xfrm>
              <a:off x="3495040" y="1121768"/>
              <a:ext cx="6161959" cy="491113"/>
            </a:xfrm>
            <a:prstGeom prst="rect">
              <a:avLst/>
            </a:prstGeom>
            <a:noFill/>
          </p:spPr>
          <p:txBody>
            <a:bodyPr wrap="square" rtlCol="0">
              <a:spAutoFit/>
            </a:bodyPr>
            <a:lstStyle/>
            <a:p>
              <a:r>
                <a:rPr lang="en-US" sz="2400" dirty="0"/>
                <a:t>Upper Control Limit (Mean + (3 x STD))</a:t>
              </a:r>
            </a:p>
          </p:txBody>
        </p:sp>
        <p:sp>
          <p:nvSpPr>
            <p:cNvPr id="26" name="TextBox 25"/>
            <p:cNvSpPr txBox="1"/>
            <p:nvPr/>
          </p:nvSpPr>
          <p:spPr>
            <a:xfrm>
              <a:off x="3495040" y="4660171"/>
              <a:ext cx="6098541" cy="884004"/>
            </a:xfrm>
            <a:prstGeom prst="rect">
              <a:avLst/>
            </a:prstGeom>
            <a:noFill/>
          </p:spPr>
          <p:txBody>
            <a:bodyPr wrap="square" rtlCol="0">
              <a:spAutoFit/>
            </a:bodyPr>
            <a:lstStyle/>
            <a:p>
              <a:r>
                <a:rPr lang="en-US" sz="2400" dirty="0"/>
                <a:t>Lower Control Limit (Mean - (3 x STD))</a:t>
              </a:r>
            </a:p>
            <a:p>
              <a:endParaRPr lang="en-US" sz="2400" dirty="0"/>
            </a:p>
          </p:txBody>
        </p:sp>
        <p:sp>
          <p:nvSpPr>
            <p:cNvPr id="27" name="TextBox 26"/>
            <p:cNvSpPr txBox="1"/>
            <p:nvPr/>
          </p:nvSpPr>
          <p:spPr>
            <a:xfrm>
              <a:off x="6051548" y="5573990"/>
              <a:ext cx="1084582" cy="461665"/>
            </a:xfrm>
            <a:prstGeom prst="rect">
              <a:avLst/>
            </a:prstGeom>
            <a:noFill/>
          </p:spPr>
          <p:txBody>
            <a:bodyPr wrap="square" rtlCol="0">
              <a:spAutoFit/>
            </a:bodyPr>
            <a:lstStyle/>
            <a:p>
              <a:r>
                <a:rPr lang="en-US" sz="2400" dirty="0"/>
                <a:t>Time</a:t>
              </a:r>
            </a:p>
          </p:txBody>
        </p:sp>
        <p:sp>
          <p:nvSpPr>
            <p:cNvPr id="28" name="TextBox 27"/>
            <p:cNvSpPr txBox="1"/>
            <p:nvPr/>
          </p:nvSpPr>
          <p:spPr>
            <a:xfrm rot="16200000">
              <a:off x="807743" y="2774665"/>
              <a:ext cx="1609699" cy="509230"/>
            </a:xfrm>
            <a:prstGeom prst="rect">
              <a:avLst/>
            </a:prstGeom>
            <a:noFill/>
          </p:spPr>
          <p:txBody>
            <a:bodyPr wrap="square" rtlCol="0">
              <a:spAutoFit/>
            </a:bodyPr>
            <a:lstStyle/>
            <a:p>
              <a:r>
                <a:rPr lang="en-US" sz="2400" dirty="0"/>
                <a:t>Variable</a:t>
              </a:r>
            </a:p>
          </p:txBody>
        </p:sp>
        <p:cxnSp>
          <p:nvCxnSpPr>
            <p:cNvPr id="29" name="Straight Connector 28"/>
            <p:cNvCxnSpPr/>
            <p:nvPr/>
          </p:nvCxnSpPr>
          <p:spPr>
            <a:xfrm flipV="1">
              <a:off x="2296160" y="2304751"/>
              <a:ext cx="8158480" cy="1647"/>
            </a:xfrm>
            <a:prstGeom prst="line">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296160" y="3809698"/>
              <a:ext cx="8331200" cy="2940"/>
            </a:xfrm>
            <a:prstGeom prst="line">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318593" y="1896487"/>
              <a:ext cx="6348729" cy="392891"/>
            </a:xfrm>
            <a:prstGeom prst="rect">
              <a:avLst/>
            </a:prstGeom>
            <a:noFill/>
          </p:spPr>
          <p:txBody>
            <a:bodyPr wrap="square" rtlCol="0">
              <a:spAutoFit/>
            </a:bodyPr>
            <a:lstStyle/>
            <a:p>
              <a:r>
                <a:rPr lang="en-US" dirty="0"/>
                <a:t>Upper Warning Limit (Mean + (2 x STD))</a:t>
              </a:r>
            </a:p>
          </p:txBody>
        </p:sp>
        <p:sp>
          <p:nvSpPr>
            <p:cNvPr id="32" name="TextBox 31"/>
            <p:cNvSpPr txBox="1"/>
            <p:nvPr/>
          </p:nvSpPr>
          <p:spPr>
            <a:xfrm>
              <a:off x="2628312" y="3795713"/>
              <a:ext cx="6138720" cy="392891"/>
            </a:xfrm>
            <a:prstGeom prst="rect">
              <a:avLst/>
            </a:prstGeom>
            <a:noFill/>
          </p:spPr>
          <p:txBody>
            <a:bodyPr wrap="square" rtlCol="0">
              <a:spAutoFit/>
            </a:bodyPr>
            <a:lstStyle/>
            <a:p>
              <a:r>
                <a:rPr lang="en-US" dirty="0"/>
                <a:t>Lower Warning Limit (Mean - (2 x STD))</a:t>
              </a:r>
            </a:p>
          </p:txBody>
        </p:sp>
      </p:grpSp>
      <p:sp>
        <p:nvSpPr>
          <p:cNvPr id="3" name="TextBox 2"/>
          <p:cNvSpPr txBox="1"/>
          <p:nvPr/>
        </p:nvSpPr>
        <p:spPr>
          <a:xfrm rot="4119676">
            <a:off x="7367079" y="2480656"/>
            <a:ext cx="1892310" cy="461665"/>
          </a:xfrm>
          <a:prstGeom prst="rect">
            <a:avLst/>
          </a:prstGeom>
          <a:noFill/>
        </p:spPr>
        <p:txBody>
          <a:bodyPr wrap="square" rtlCol="0">
            <a:spAutoFit/>
          </a:bodyPr>
          <a:lstStyle/>
          <a:p>
            <a:r>
              <a:rPr lang="en-US" sz="2400" dirty="0"/>
              <a:t>Plotted Data</a:t>
            </a:r>
          </a:p>
        </p:txBody>
      </p:sp>
    </p:spTree>
    <p:extLst>
      <p:ext uri="{BB962C8B-B14F-4D97-AF65-F5344CB8AC3E}">
        <p14:creationId xmlns:p14="http://schemas.microsoft.com/office/powerpoint/2010/main" val="20074964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71055"/>
            <a:ext cx="5791200" cy="600164"/>
          </a:xfrm>
        </p:spPr>
        <p:txBody>
          <a:bodyPr/>
          <a:lstStyle/>
          <a:p>
            <a:r>
              <a:rPr lang="en-US" sz="3600" dirty="0"/>
              <a:t>Parts of a Control Chart</a:t>
            </a:r>
          </a:p>
        </p:txBody>
      </p:sp>
      <p:sp>
        <p:nvSpPr>
          <p:cNvPr id="3" name="Content Placeholder 2"/>
          <p:cNvSpPr>
            <a:spLocks noGrp="1"/>
          </p:cNvSpPr>
          <p:nvPr>
            <p:ph type="body" sz="quarter" idx="10"/>
          </p:nvPr>
        </p:nvSpPr>
        <p:spPr>
          <a:xfrm>
            <a:off x="560439" y="1371600"/>
            <a:ext cx="8586019" cy="5250668"/>
          </a:xfrm>
        </p:spPr>
        <p:txBody>
          <a:bodyPr/>
          <a:lstStyle/>
          <a:p>
            <a:r>
              <a:rPr lang="en-US" sz="2800" dirty="0"/>
              <a:t>X axis – time</a:t>
            </a:r>
          </a:p>
          <a:p>
            <a:r>
              <a:rPr lang="en-US" sz="2800" dirty="0"/>
              <a:t>Y axis – variable (ex. % recovery)</a:t>
            </a:r>
          </a:p>
          <a:p>
            <a:r>
              <a:rPr lang="en-US" sz="2800" dirty="0"/>
              <a:t>Mean </a:t>
            </a:r>
          </a:p>
          <a:p>
            <a:r>
              <a:rPr lang="en-US" sz="2800" dirty="0"/>
              <a:t>Upper warning limit</a:t>
            </a:r>
          </a:p>
          <a:p>
            <a:r>
              <a:rPr lang="en-US" sz="2800" dirty="0"/>
              <a:t>Lower warning limit</a:t>
            </a:r>
          </a:p>
          <a:p>
            <a:r>
              <a:rPr lang="en-US" sz="2800" dirty="0"/>
              <a:t>Plotted data</a:t>
            </a:r>
          </a:p>
          <a:p>
            <a:r>
              <a:rPr lang="en-US" sz="2800" dirty="0"/>
              <a:t>Upper warning limit (sometimes)</a:t>
            </a:r>
          </a:p>
          <a:p>
            <a:r>
              <a:rPr lang="en-US" sz="2800" dirty="0"/>
              <a:t>Lower warning limit (sometimes)</a:t>
            </a:r>
          </a:p>
          <a:p>
            <a:endParaRPr lang="en-US" dirty="0"/>
          </a:p>
          <a:p>
            <a:pPr lvl="1"/>
            <a:endParaRPr lang="en-US" dirty="0"/>
          </a:p>
        </p:txBody>
      </p:sp>
      <p:pic>
        <p:nvPicPr>
          <p:cNvPr id="12290" name="Picture 2" descr="https://www.spcforexcel.com/files/images/est_sigma_xbar_chart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2362200"/>
            <a:ext cx="3048000" cy="21857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44410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71055"/>
            <a:ext cx="5791200" cy="600164"/>
          </a:xfrm>
        </p:spPr>
        <p:txBody>
          <a:bodyPr/>
          <a:lstStyle/>
          <a:p>
            <a:r>
              <a:rPr lang="en-US" sz="3600" dirty="0"/>
              <a:t>Parts of a Control Chart - Axis</a:t>
            </a:r>
          </a:p>
        </p:txBody>
      </p:sp>
      <p:sp>
        <p:nvSpPr>
          <p:cNvPr id="3" name="Content Placeholder 2"/>
          <p:cNvSpPr>
            <a:spLocks noGrp="1"/>
          </p:cNvSpPr>
          <p:nvPr>
            <p:ph type="body" sz="quarter" idx="10"/>
          </p:nvPr>
        </p:nvSpPr>
        <p:spPr>
          <a:xfrm>
            <a:off x="565355" y="1030996"/>
            <a:ext cx="8586019" cy="2222147"/>
          </a:xfrm>
        </p:spPr>
        <p:txBody>
          <a:bodyPr/>
          <a:lstStyle/>
          <a:p>
            <a:r>
              <a:rPr lang="en-US" sz="2800" dirty="0"/>
              <a:t>X axis</a:t>
            </a:r>
          </a:p>
          <a:p>
            <a:pPr lvl="1"/>
            <a:r>
              <a:rPr lang="en-US" sz="2400" dirty="0"/>
              <a:t>Each time QC sample/matrix spike is analyzed result is plotted. Could be the date run, or the instance (first time run, second time run, etc.)</a:t>
            </a:r>
          </a:p>
          <a:p>
            <a:r>
              <a:rPr lang="en-US" sz="2800" dirty="0"/>
              <a:t>Y axis – variable (ex. % recovery, Ct value)</a:t>
            </a:r>
          </a:p>
        </p:txBody>
      </p:sp>
      <p:grpSp>
        <p:nvGrpSpPr>
          <p:cNvPr id="6" name="Group 5"/>
          <p:cNvGrpSpPr/>
          <p:nvPr/>
        </p:nvGrpSpPr>
        <p:grpSpPr>
          <a:xfrm>
            <a:off x="1411144" y="3455810"/>
            <a:ext cx="5370656" cy="2302256"/>
            <a:chOff x="991733" y="306708"/>
            <a:chExt cx="8867378" cy="5443909"/>
          </a:xfrm>
        </p:grpSpPr>
        <p:cxnSp>
          <p:nvCxnSpPr>
            <p:cNvPr id="7" name="Straight Arrow Connector 6"/>
            <p:cNvCxnSpPr/>
            <p:nvPr/>
          </p:nvCxnSpPr>
          <p:spPr>
            <a:xfrm flipH="1" flipV="1">
              <a:off x="1828800" y="1076960"/>
              <a:ext cx="20320" cy="443992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1849120" y="5466080"/>
              <a:ext cx="6116320" cy="5080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91733" y="306708"/>
              <a:ext cx="1714774" cy="701432"/>
            </a:xfrm>
            <a:prstGeom prst="rect">
              <a:avLst/>
            </a:prstGeom>
            <a:noFill/>
          </p:spPr>
          <p:txBody>
            <a:bodyPr wrap="square" rtlCol="0">
              <a:spAutoFit/>
            </a:bodyPr>
            <a:lstStyle/>
            <a:p>
              <a:r>
                <a:rPr lang="en-US" dirty="0">
                  <a:latin typeface="Lucida Handwriting" panose="03010101010101010101" pitchFamily="66" charset="0"/>
                </a:rPr>
                <a:t>y-axis</a:t>
              </a:r>
            </a:p>
          </p:txBody>
        </p:sp>
        <p:sp>
          <p:nvSpPr>
            <p:cNvPr id="10" name="TextBox 9"/>
            <p:cNvSpPr txBox="1"/>
            <p:nvPr/>
          </p:nvSpPr>
          <p:spPr>
            <a:xfrm>
              <a:off x="8102601" y="5049184"/>
              <a:ext cx="1756510" cy="701433"/>
            </a:xfrm>
            <a:prstGeom prst="rect">
              <a:avLst/>
            </a:prstGeom>
            <a:noFill/>
          </p:spPr>
          <p:txBody>
            <a:bodyPr wrap="square" rtlCol="0">
              <a:spAutoFit/>
            </a:bodyPr>
            <a:lstStyle/>
            <a:p>
              <a:r>
                <a:rPr lang="en-US" dirty="0">
                  <a:latin typeface="Lucida Handwriting" panose="03010101010101010101" pitchFamily="66" charset="0"/>
                </a:rPr>
                <a:t>x-axis</a:t>
              </a:r>
            </a:p>
          </p:txBody>
        </p:sp>
      </p:grpSp>
    </p:spTree>
    <p:extLst>
      <p:ext uri="{BB962C8B-B14F-4D97-AF65-F5344CB8AC3E}">
        <p14:creationId xmlns:p14="http://schemas.microsoft.com/office/powerpoint/2010/main" val="3358707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1055"/>
            <a:ext cx="7162799" cy="600164"/>
          </a:xfrm>
        </p:spPr>
        <p:txBody>
          <a:bodyPr/>
          <a:lstStyle/>
          <a:p>
            <a:r>
              <a:rPr lang="en-US" sz="3600" dirty="0"/>
              <a:t>Parts of a Control Chart - Mean</a:t>
            </a:r>
          </a:p>
        </p:txBody>
      </p:sp>
      <p:sp>
        <p:nvSpPr>
          <p:cNvPr id="3" name="Content Placeholder 2"/>
          <p:cNvSpPr>
            <a:spLocks noGrp="1"/>
          </p:cNvSpPr>
          <p:nvPr>
            <p:ph type="body" sz="quarter" idx="10"/>
          </p:nvPr>
        </p:nvSpPr>
        <p:spPr>
          <a:xfrm>
            <a:off x="457200" y="1072717"/>
            <a:ext cx="8197645" cy="4696670"/>
          </a:xfrm>
        </p:spPr>
        <p:txBody>
          <a:bodyPr/>
          <a:lstStyle/>
          <a:p>
            <a:pPr marL="342900" lvl="1" indent="-342900">
              <a:buFont typeface="Arial" panose="020B0604020202020204" pitchFamily="34" charset="0"/>
              <a:buChar char="•"/>
            </a:pPr>
            <a:r>
              <a:rPr lang="en-US" altLang="en-US" dirty="0"/>
              <a:t>If a reference material is being used that has a certified value with statistics (i.e. an acceptable range or standard deviation) </a:t>
            </a:r>
          </a:p>
          <a:p>
            <a:pPr marL="747713" lvl="3" indent="-344488"/>
            <a:r>
              <a:rPr lang="en-US" altLang="en-US" sz="2400" dirty="0"/>
              <a:t>Use given mean</a:t>
            </a:r>
          </a:p>
          <a:p>
            <a:pPr marL="747713" lvl="3" indent="-344488"/>
            <a:r>
              <a:rPr lang="en-US" sz="2400" dirty="0"/>
              <a:t>After ~20 point have been run, recalculate using own in-house statistics</a:t>
            </a:r>
          </a:p>
          <a:p>
            <a:r>
              <a:rPr lang="en-US" sz="2800" dirty="0"/>
              <a:t>If a spiked sample or in house material is being used </a:t>
            </a:r>
          </a:p>
          <a:p>
            <a:pPr lvl="1">
              <a:spcBef>
                <a:spcPts val="0"/>
              </a:spcBef>
            </a:pPr>
            <a:r>
              <a:rPr lang="en-US" sz="2400" dirty="0"/>
              <a:t>Run ~20 times (using all analysts</a:t>
            </a:r>
          </a:p>
          <a:p>
            <a:pPr marL="747713" lvl="1" indent="0">
              <a:spcBef>
                <a:spcPts val="0"/>
              </a:spcBef>
              <a:buNone/>
            </a:pPr>
            <a:r>
              <a:rPr lang="en-US" sz="2400" dirty="0"/>
              <a:t>that will be running the analysis </a:t>
            </a:r>
          </a:p>
          <a:p>
            <a:pPr marL="747713" lvl="1" indent="0">
              <a:spcBef>
                <a:spcPts val="0"/>
              </a:spcBef>
              <a:buNone/>
            </a:pPr>
            <a:r>
              <a:rPr lang="en-US" sz="2400" dirty="0"/>
              <a:t>on samples)</a:t>
            </a:r>
            <a:endParaRPr lang="en-US" sz="2800" dirty="0"/>
          </a:p>
        </p:txBody>
      </p:sp>
      <p:grpSp>
        <p:nvGrpSpPr>
          <p:cNvPr id="11" name="Group 10"/>
          <p:cNvGrpSpPr/>
          <p:nvPr/>
        </p:nvGrpSpPr>
        <p:grpSpPr>
          <a:xfrm>
            <a:off x="5813323" y="4419600"/>
            <a:ext cx="3352800" cy="1676400"/>
            <a:chOff x="1255561" y="453495"/>
            <a:chExt cx="8819892" cy="5350247"/>
          </a:xfrm>
        </p:grpSpPr>
        <p:cxnSp>
          <p:nvCxnSpPr>
            <p:cNvPr id="12" name="Straight Arrow Connector 11"/>
            <p:cNvCxnSpPr/>
            <p:nvPr/>
          </p:nvCxnSpPr>
          <p:spPr>
            <a:xfrm flipH="1" flipV="1">
              <a:off x="1828800" y="1076960"/>
              <a:ext cx="20320" cy="443992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1849120" y="5466080"/>
              <a:ext cx="6116320" cy="5080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255561" y="453495"/>
              <a:ext cx="2577401" cy="989658"/>
            </a:xfrm>
            <a:prstGeom prst="rect">
              <a:avLst/>
            </a:prstGeom>
            <a:noFill/>
          </p:spPr>
          <p:txBody>
            <a:bodyPr wrap="square" rtlCol="0">
              <a:spAutoFit/>
            </a:bodyPr>
            <a:lstStyle/>
            <a:p>
              <a:r>
                <a:rPr lang="en-US" sz="1200" dirty="0">
                  <a:latin typeface="Lucida Handwriting" panose="03010101010101010101" pitchFamily="66" charset="0"/>
                </a:rPr>
                <a:t>y-axis</a:t>
              </a:r>
            </a:p>
          </p:txBody>
        </p:sp>
        <p:sp>
          <p:nvSpPr>
            <p:cNvPr id="15" name="TextBox 14"/>
            <p:cNvSpPr txBox="1"/>
            <p:nvPr/>
          </p:nvSpPr>
          <p:spPr>
            <a:xfrm>
              <a:off x="7933479" y="4895763"/>
              <a:ext cx="2141974" cy="907979"/>
            </a:xfrm>
            <a:prstGeom prst="rect">
              <a:avLst/>
            </a:prstGeom>
            <a:noFill/>
          </p:spPr>
          <p:txBody>
            <a:bodyPr wrap="square" rtlCol="0">
              <a:spAutoFit/>
            </a:bodyPr>
            <a:lstStyle/>
            <a:p>
              <a:r>
                <a:rPr lang="en-US" sz="1200" dirty="0">
                  <a:latin typeface="Lucida Handwriting" panose="03010101010101010101" pitchFamily="66" charset="0"/>
                </a:rPr>
                <a:t>x-axis</a:t>
              </a:r>
            </a:p>
          </p:txBody>
        </p:sp>
        <p:cxnSp>
          <p:nvCxnSpPr>
            <p:cNvPr id="16" name="Straight Connector 15"/>
            <p:cNvCxnSpPr/>
            <p:nvPr/>
          </p:nvCxnSpPr>
          <p:spPr>
            <a:xfrm>
              <a:off x="1920241" y="3342639"/>
              <a:ext cx="6329681" cy="0"/>
            </a:xfrm>
            <a:prstGeom prst="line">
              <a:avLst/>
            </a:prstGeom>
            <a:ln w="28575">
              <a:solidFill>
                <a:srgbClr val="008000"/>
              </a:solidFill>
              <a:prstDash val="sys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106823" y="3481309"/>
              <a:ext cx="2858614" cy="1178727"/>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Mean</a:t>
              </a:r>
            </a:p>
          </p:txBody>
        </p:sp>
      </p:grpSp>
    </p:spTree>
    <p:extLst>
      <p:ext uri="{BB962C8B-B14F-4D97-AF65-F5344CB8AC3E}">
        <p14:creationId xmlns:p14="http://schemas.microsoft.com/office/powerpoint/2010/main" val="4732674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116" y="94327"/>
            <a:ext cx="8229600" cy="1277273"/>
          </a:xfrm>
        </p:spPr>
        <p:txBody>
          <a:bodyPr/>
          <a:lstStyle/>
          <a:p>
            <a:r>
              <a:rPr lang="en-US" dirty="0"/>
              <a:t>Parts of a Control Chart – Upper/Lower Control Limits</a:t>
            </a:r>
          </a:p>
        </p:txBody>
      </p:sp>
      <p:sp>
        <p:nvSpPr>
          <p:cNvPr id="3" name="Text Placeholder 2"/>
          <p:cNvSpPr>
            <a:spLocks noGrp="1"/>
          </p:cNvSpPr>
          <p:nvPr>
            <p:ph type="body" sz="quarter" idx="10"/>
          </p:nvPr>
        </p:nvSpPr>
        <p:spPr>
          <a:xfrm>
            <a:off x="289767" y="1295583"/>
            <a:ext cx="8229600" cy="4068806"/>
          </a:xfrm>
        </p:spPr>
        <p:txBody>
          <a:bodyPr/>
          <a:lstStyle/>
          <a:p>
            <a:r>
              <a:rPr lang="en-US" sz="2800" dirty="0"/>
              <a:t>Calculate standard deviation (STD) of points used to determine mean</a:t>
            </a:r>
          </a:p>
          <a:p>
            <a:r>
              <a:rPr lang="en-US" sz="2800" dirty="0"/>
              <a:t>Upper and lower control limits </a:t>
            </a:r>
          </a:p>
          <a:p>
            <a:pPr lvl="1"/>
            <a:r>
              <a:rPr lang="en-US" sz="2400" dirty="0"/>
              <a:t>calculated by multiplying the STD x 3</a:t>
            </a:r>
          </a:p>
          <a:p>
            <a:pPr lvl="1">
              <a:spcBef>
                <a:spcPts val="1200"/>
              </a:spcBef>
            </a:pPr>
            <a:r>
              <a:rPr lang="en-US" sz="2400" dirty="0"/>
              <a:t>Add (STD x 3) to mean </a:t>
            </a:r>
          </a:p>
          <a:p>
            <a:pPr marL="747713" lvl="1" indent="0">
              <a:spcBef>
                <a:spcPts val="0"/>
              </a:spcBef>
              <a:spcAft>
                <a:spcPts val="1200"/>
              </a:spcAft>
              <a:buNone/>
            </a:pPr>
            <a:r>
              <a:rPr lang="en-US" sz="2400" dirty="0"/>
              <a:t>(Upper Control Limit)</a:t>
            </a:r>
          </a:p>
          <a:p>
            <a:pPr lvl="1">
              <a:spcBef>
                <a:spcPts val="0"/>
              </a:spcBef>
            </a:pPr>
            <a:r>
              <a:rPr lang="en-US" sz="2400" dirty="0"/>
              <a:t>Subtract (STD x 3) </a:t>
            </a:r>
          </a:p>
          <a:p>
            <a:pPr marL="747713" lvl="1" indent="0">
              <a:spcBef>
                <a:spcPts val="0"/>
              </a:spcBef>
              <a:buNone/>
            </a:pPr>
            <a:r>
              <a:rPr lang="en-US" sz="2400" dirty="0"/>
              <a:t>from mean </a:t>
            </a:r>
          </a:p>
          <a:p>
            <a:pPr marL="747713" lvl="1" indent="0">
              <a:spcBef>
                <a:spcPts val="0"/>
              </a:spcBef>
              <a:buNone/>
            </a:pPr>
            <a:r>
              <a:rPr lang="en-US" sz="2400" dirty="0"/>
              <a:t>(Lower Control Limit)</a:t>
            </a:r>
          </a:p>
        </p:txBody>
      </p:sp>
      <p:sp>
        <p:nvSpPr>
          <p:cNvPr id="13" name="TextBox 12"/>
          <p:cNvSpPr txBox="1"/>
          <p:nvPr/>
        </p:nvSpPr>
        <p:spPr>
          <a:xfrm>
            <a:off x="5045980" y="4023350"/>
            <a:ext cx="231723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Upper Control Limit</a:t>
            </a:r>
          </a:p>
        </p:txBody>
      </p:sp>
      <p:sp>
        <p:nvSpPr>
          <p:cNvPr id="14" name="TextBox 13"/>
          <p:cNvSpPr txBox="1"/>
          <p:nvPr/>
        </p:nvSpPr>
        <p:spPr>
          <a:xfrm>
            <a:off x="5181425" y="5596678"/>
            <a:ext cx="231723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Lower Control Limit</a:t>
            </a:r>
          </a:p>
        </p:txBody>
      </p:sp>
      <p:grpSp>
        <p:nvGrpSpPr>
          <p:cNvPr id="15" name="Group 14"/>
          <p:cNvGrpSpPr/>
          <p:nvPr/>
        </p:nvGrpSpPr>
        <p:grpSpPr>
          <a:xfrm>
            <a:off x="3991569" y="3660558"/>
            <a:ext cx="5120618" cy="2443952"/>
            <a:chOff x="1285238" y="468530"/>
            <a:chExt cx="7922522" cy="5297774"/>
          </a:xfrm>
        </p:grpSpPr>
        <p:cxnSp>
          <p:nvCxnSpPr>
            <p:cNvPr id="16" name="Straight Arrow Connector 15"/>
            <p:cNvCxnSpPr/>
            <p:nvPr/>
          </p:nvCxnSpPr>
          <p:spPr>
            <a:xfrm flipH="1" flipV="1">
              <a:off x="1828800" y="1076960"/>
              <a:ext cx="20320" cy="443992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1849120" y="5466080"/>
              <a:ext cx="6116320" cy="5080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285238" y="468530"/>
              <a:ext cx="1127760" cy="600453"/>
            </a:xfrm>
            <a:prstGeom prst="rect">
              <a:avLst/>
            </a:prstGeom>
            <a:noFill/>
          </p:spPr>
          <p:txBody>
            <a:bodyPr wrap="square" rtlCol="0">
              <a:spAutoFit/>
            </a:bodyPr>
            <a:lstStyle/>
            <a:p>
              <a:r>
                <a:rPr lang="en-US" sz="1200" dirty="0">
                  <a:latin typeface="Lucida Handwriting" panose="03010101010101010101" pitchFamily="66" charset="0"/>
                </a:rPr>
                <a:t>y-axis</a:t>
              </a:r>
              <a:endParaRPr lang="en-US" dirty="0">
                <a:latin typeface="Lucida Handwriting" panose="03010101010101010101" pitchFamily="66" charset="0"/>
              </a:endParaRPr>
            </a:p>
          </p:txBody>
        </p:sp>
        <p:sp>
          <p:nvSpPr>
            <p:cNvPr id="19" name="TextBox 18"/>
            <p:cNvSpPr txBox="1"/>
            <p:nvPr/>
          </p:nvSpPr>
          <p:spPr>
            <a:xfrm>
              <a:off x="8080000" y="5165851"/>
              <a:ext cx="1127760" cy="600453"/>
            </a:xfrm>
            <a:prstGeom prst="rect">
              <a:avLst/>
            </a:prstGeom>
            <a:noFill/>
          </p:spPr>
          <p:txBody>
            <a:bodyPr wrap="square" rtlCol="0">
              <a:spAutoFit/>
            </a:bodyPr>
            <a:lstStyle/>
            <a:p>
              <a:r>
                <a:rPr lang="en-US" sz="1200" dirty="0">
                  <a:latin typeface="Lucida Handwriting" panose="03010101010101010101" pitchFamily="66" charset="0"/>
                </a:rPr>
                <a:t>x-axis</a:t>
              </a:r>
              <a:endParaRPr lang="en-US" dirty="0">
                <a:latin typeface="Lucida Handwriting" panose="03010101010101010101" pitchFamily="66" charset="0"/>
              </a:endParaRPr>
            </a:p>
          </p:txBody>
        </p:sp>
        <p:cxnSp>
          <p:nvCxnSpPr>
            <p:cNvPr id="20" name="Straight Connector 19"/>
            <p:cNvCxnSpPr/>
            <p:nvPr/>
          </p:nvCxnSpPr>
          <p:spPr>
            <a:xfrm>
              <a:off x="1849120" y="3400028"/>
              <a:ext cx="6329680" cy="0"/>
            </a:xfrm>
            <a:prstGeom prst="line">
              <a:avLst/>
            </a:prstGeom>
            <a:ln w="28575">
              <a:solidFill>
                <a:srgbClr val="008000"/>
              </a:solidFill>
              <a:prstDash val="sysDash"/>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848858" y="3465462"/>
              <a:ext cx="1336040" cy="600453"/>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Mean</a:t>
              </a:r>
              <a:endParaRPr lang="en-US" dirty="0">
                <a:latin typeface="Arial" panose="020B0604020202020204" pitchFamily="34" charset="0"/>
                <a:cs typeface="Arial" panose="020B0604020202020204" pitchFamily="34" charset="0"/>
              </a:endParaRPr>
            </a:p>
          </p:txBody>
        </p:sp>
        <p:cxnSp>
          <p:nvCxnSpPr>
            <p:cNvPr id="22" name="Straight Connector 21"/>
            <p:cNvCxnSpPr/>
            <p:nvPr/>
          </p:nvCxnSpPr>
          <p:spPr>
            <a:xfrm>
              <a:off x="1849120" y="2021840"/>
              <a:ext cx="6441440" cy="0"/>
            </a:xfrm>
            <a:prstGeom prst="line">
              <a:avLst/>
            </a:prstGeom>
            <a:ln w="19050">
              <a:solidFill>
                <a:srgbClr val="FF33CC"/>
              </a:solidFill>
              <a:prstDash val="lg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960880" y="4787146"/>
              <a:ext cx="6441440" cy="0"/>
            </a:xfrm>
            <a:prstGeom prst="line">
              <a:avLst/>
            </a:prstGeom>
            <a:ln w="19050">
              <a:solidFill>
                <a:srgbClr val="FF33CC"/>
              </a:solidFill>
              <a:prstDash val="lgDash"/>
            </a:ln>
          </p:spPr>
          <p:style>
            <a:lnRef idx="1">
              <a:schemeClr val="accent1"/>
            </a:lnRef>
            <a:fillRef idx="0">
              <a:schemeClr val="accent1"/>
            </a:fillRef>
            <a:effectRef idx="0">
              <a:schemeClr val="accent1"/>
            </a:effectRef>
            <a:fontRef idx="minor">
              <a:schemeClr val="tx1"/>
            </a:fontRef>
          </p:style>
        </p:cxnSp>
        <p:sp>
          <p:nvSpPr>
            <p:cNvPr id="24" name="Right Brace 23"/>
            <p:cNvSpPr/>
            <p:nvPr/>
          </p:nvSpPr>
          <p:spPr>
            <a:xfrm>
              <a:off x="6573520" y="2021840"/>
              <a:ext cx="508000" cy="1378188"/>
            </a:xfrm>
            <a:prstGeom prst="rightBrace">
              <a:avLst>
                <a:gd name="adj1" fmla="val 8333"/>
                <a:gd name="adj2" fmla="val 50769"/>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Right Brace 24"/>
            <p:cNvSpPr/>
            <p:nvPr/>
          </p:nvSpPr>
          <p:spPr>
            <a:xfrm>
              <a:off x="6593840" y="3389867"/>
              <a:ext cx="508000" cy="1378188"/>
            </a:xfrm>
            <a:prstGeom prst="rightBrace">
              <a:avLst>
                <a:gd name="adj1" fmla="val 8333"/>
                <a:gd name="adj2" fmla="val 50769"/>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TextBox 25"/>
            <p:cNvSpPr txBox="1"/>
            <p:nvPr/>
          </p:nvSpPr>
          <p:spPr>
            <a:xfrm>
              <a:off x="7122160" y="2513708"/>
              <a:ext cx="1447768" cy="600453"/>
            </a:xfrm>
            <a:prstGeom prst="rect">
              <a:avLst/>
            </a:prstGeom>
            <a:noFill/>
          </p:spPr>
          <p:txBody>
            <a:bodyPr wrap="square" rtlCol="0">
              <a:spAutoFit/>
            </a:bodyPr>
            <a:lstStyle/>
            <a:p>
              <a:r>
                <a:rPr lang="en-US" sz="1200" dirty="0"/>
                <a:t>3 x STD</a:t>
              </a:r>
              <a:endParaRPr lang="en-US" dirty="0"/>
            </a:p>
          </p:txBody>
        </p:sp>
        <p:sp>
          <p:nvSpPr>
            <p:cNvPr id="27" name="TextBox 26"/>
            <p:cNvSpPr txBox="1"/>
            <p:nvPr/>
          </p:nvSpPr>
          <p:spPr>
            <a:xfrm>
              <a:off x="7157719" y="3893682"/>
              <a:ext cx="1627679" cy="600453"/>
            </a:xfrm>
            <a:prstGeom prst="rect">
              <a:avLst/>
            </a:prstGeom>
            <a:noFill/>
          </p:spPr>
          <p:txBody>
            <a:bodyPr wrap="square" rtlCol="0">
              <a:spAutoFit/>
            </a:bodyPr>
            <a:lstStyle/>
            <a:p>
              <a:r>
                <a:rPr lang="en-US" sz="1200" dirty="0"/>
                <a:t>3 x STD</a:t>
              </a:r>
              <a:endParaRPr lang="en-US" dirty="0"/>
            </a:p>
          </p:txBody>
        </p:sp>
      </p:grpSp>
    </p:spTree>
    <p:extLst>
      <p:ext uri="{BB962C8B-B14F-4D97-AF65-F5344CB8AC3E}">
        <p14:creationId xmlns:p14="http://schemas.microsoft.com/office/powerpoint/2010/main" val="7554083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374"/>
            <a:ext cx="8229600" cy="1277273"/>
          </a:xfrm>
        </p:spPr>
        <p:txBody>
          <a:bodyPr/>
          <a:lstStyle/>
          <a:p>
            <a:r>
              <a:rPr lang="en-US" dirty="0"/>
              <a:t>Parts of a Control Chart – Upper/Lower Warning Limits</a:t>
            </a:r>
          </a:p>
        </p:txBody>
      </p:sp>
      <p:sp>
        <p:nvSpPr>
          <p:cNvPr id="3" name="Text Placeholder 2"/>
          <p:cNvSpPr>
            <a:spLocks noGrp="1"/>
          </p:cNvSpPr>
          <p:nvPr>
            <p:ph type="body" sz="quarter" idx="10"/>
          </p:nvPr>
        </p:nvSpPr>
        <p:spPr>
          <a:xfrm>
            <a:off x="89988" y="1205466"/>
            <a:ext cx="8229600" cy="5915466"/>
          </a:xfrm>
        </p:spPr>
        <p:txBody>
          <a:bodyPr/>
          <a:lstStyle/>
          <a:p>
            <a:r>
              <a:rPr lang="en-US" sz="2800" dirty="0"/>
              <a:t>Some control charts will have upper and lower warning limits</a:t>
            </a:r>
          </a:p>
          <a:p>
            <a:pPr lvl="1"/>
            <a:r>
              <a:rPr lang="en-US" sz="2400" dirty="0"/>
              <a:t>Calculate standard deviation (STD) of points used to determine mean</a:t>
            </a:r>
          </a:p>
          <a:p>
            <a:r>
              <a:rPr lang="en-US" sz="2800" dirty="0"/>
              <a:t>Upper and lower warning limits </a:t>
            </a:r>
          </a:p>
          <a:p>
            <a:pPr lvl="1"/>
            <a:r>
              <a:rPr lang="en-US" sz="2400" dirty="0"/>
              <a:t>calculated by multiplying the STD x 2</a:t>
            </a:r>
          </a:p>
          <a:p>
            <a:pPr marL="747713" lvl="1" indent="-290513">
              <a:spcBef>
                <a:spcPts val="1200"/>
              </a:spcBef>
            </a:pPr>
            <a:r>
              <a:rPr lang="en-US" sz="2400" dirty="0"/>
              <a:t>Add (STD x 2) to mean </a:t>
            </a:r>
          </a:p>
          <a:p>
            <a:pPr marL="747713" lvl="1" indent="0">
              <a:spcBef>
                <a:spcPts val="0"/>
              </a:spcBef>
              <a:buNone/>
            </a:pPr>
            <a:r>
              <a:rPr lang="en-US" sz="2400" dirty="0"/>
              <a:t>(Upper Limit)</a:t>
            </a:r>
          </a:p>
          <a:p>
            <a:pPr lvl="1">
              <a:spcBef>
                <a:spcPts val="1200"/>
              </a:spcBef>
            </a:pPr>
            <a:r>
              <a:rPr lang="en-US" sz="2400" dirty="0"/>
              <a:t>Subtract (STD x 2) </a:t>
            </a:r>
          </a:p>
          <a:p>
            <a:pPr marL="747713" lvl="1" indent="0">
              <a:spcBef>
                <a:spcPts val="0"/>
              </a:spcBef>
              <a:buNone/>
            </a:pPr>
            <a:r>
              <a:rPr lang="en-US" sz="2400" dirty="0"/>
              <a:t>from mean </a:t>
            </a:r>
          </a:p>
          <a:p>
            <a:pPr marL="747713" lvl="1" indent="0">
              <a:spcBef>
                <a:spcPts val="0"/>
              </a:spcBef>
              <a:buNone/>
            </a:pPr>
            <a:r>
              <a:rPr lang="en-US" sz="2400" dirty="0"/>
              <a:t>(Lower Limit)</a:t>
            </a:r>
          </a:p>
          <a:p>
            <a:pPr lvl="1"/>
            <a:endParaRPr lang="en-US" dirty="0"/>
          </a:p>
          <a:p>
            <a:pPr lvl="1"/>
            <a:endParaRPr lang="en-US" dirty="0"/>
          </a:p>
        </p:txBody>
      </p:sp>
      <p:grpSp>
        <p:nvGrpSpPr>
          <p:cNvPr id="4" name="Group 3"/>
          <p:cNvGrpSpPr/>
          <p:nvPr/>
        </p:nvGrpSpPr>
        <p:grpSpPr>
          <a:xfrm>
            <a:off x="4107031" y="3886200"/>
            <a:ext cx="4940447" cy="2293929"/>
            <a:chOff x="1508761" y="1009809"/>
            <a:chExt cx="7812799" cy="5314569"/>
          </a:xfrm>
        </p:grpSpPr>
        <p:cxnSp>
          <p:nvCxnSpPr>
            <p:cNvPr id="5" name="Straight Arrow Connector 4"/>
            <p:cNvCxnSpPr/>
            <p:nvPr/>
          </p:nvCxnSpPr>
          <p:spPr>
            <a:xfrm flipH="1" flipV="1">
              <a:off x="2072640" y="1564640"/>
              <a:ext cx="20320" cy="443992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V="1">
              <a:off x="2092960" y="5953760"/>
              <a:ext cx="6116320" cy="5080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508761" y="1009809"/>
              <a:ext cx="1127759" cy="641750"/>
            </a:xfrm>
            <a:prstGeom prst="rect">
              <a:avLst/>
            </a:prstGeom>
            <a:noFill/>
          </p:spPr>
          <p:txBody>
            <a:bodyPr wrap="square" rtlCol="0">
              <a:spAutoFit/>
            </a:bodyPr>
            <a:lstStyle/>
            <a:p>
              <a:r>
                <a:rPr lang="en-US" sz="1200" dirty="0">
                  <a:latin typeface="Lucida Handwriting" panose="03010101010101010101" pitchFamily="66" charset="0"/>
                </a:rPr>
                <a:t>y-axis</a:t>
              </a:r>
              <a:endParaRPr lang="en-US" dirty="0">
                <a:latin typeface="Lucida Handwriting" panose="03010101010101010101" pitchFamily="66" charset="0"/>
              </a:endParaRPr>
            </a:p>
          </p:txBody>
        </p:sp>
        <p:sp>
          <p:nvSpPr>
            <p:cNvPr id="8" name="TextBox 7"/>
            <p:cNvSpPr txBox="1"/>
            <p:nvPr/>
          </p:nvSpPr>
          <p:spPr>
            <a:xfrm>
              <a:off x="8193801" y="5682627"/>
              <a:ext cx="1127759" cy="641751"/>
            </a:xfrm>
            <a:prstGeom prst="rect">
              <a:avLst/>
            </a:prstGeom>
            <a:noFill/>
          </p:spPr>
          <p:txBody>
            <a:bodyPr wrap="square" rtlCol="0">
              <a:spAutoFit/>
            </a:bodyPr>
            <a:lstStyle/>
            <a:p>
              <a:r>
                <a:rPr lang="en-US" sz="1200" dirty="0">
                  <a:latin typeface="Lucida Handwriting" panose="03010101010101010101" pitchFamily="66" charset="0"/>
                </a:rPr>
                <a:t>x-axis</a:t>
              </a:r>
              <a:endParaRPr lang="en-US" dirty="0">
                <a:latin typeface="Lucida Handwriting" panose="03010101010101010101" pitchFamily="66" charset="0"/>
              </a:endParaRPr>
            </a:p>
          </p:txBody>
        </p:sp>
        <p:cxnSp>
          <p:nvCxnSpPr>
            <p:cNvPr id="9" name="Straight Connector 8"/>
            <p:cNvCxnSpPr/>
            <p:nvPr/>
          </p:nvCxnSpPr>
          <p:spPr>
            <a:xfrm>
              <a:off x="2092960" y="3887708"/>
              <a:ext cx="6329680" cy="0"/>
            </a:xfrm>
            <a:prstGeom prst="line">
              <a:avLst/>
            </a:prstGeom>
            <a:ln w="28575">
              <a:solidFill>
                <a:srgbClr val="008000"/>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521960" y="3951187"/>
              <a:ext cx="1336040" cy="641751"/>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Mean</a:t>
              </a:r>
            </a:p>
          </p:txBody>
        </p:sp>
        <p:cxnSp>
          <p:nvCxnSpPr>
            <p:cNvPr id="11" name="Straight Connector 10"/>
            <p:cNvCxnSpPr/>
            <p:nvPr/>
          </p:nvCxnSpPr>
          <p:spPr>
            <a:xfrm>
              <a:off x="2092960" y="2509520"/>
              <a:ext cx="6441440" cy="0"/>
            </a:xfrm>
            <a:prstGeom prst="line">
              <a:avLst/>
            </a:prstGeom>
            <a:ln w="19050">
              <a:solidFill>
                <a:srgbClr val="FF33CC"/>
              </a:solidFill>
              <a:prstDash val="lg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4720" y="5274826"/>
              <a:ext cx="6441440" cy="0"/>
            </a:xfrm>
            <a:prstGeom prst="line">
              <a:avLst/>
            </a:prstGeom>
            <a:ln w="19050">
              <a:solidFill>
                <a:srgbClr val="FF33CC"/>
              </a:solidFill>
              <a:prstDash val="lgDash"/>
            </a:ln>
          </p:spPr>
          <p:style>
            <a:lnRef idx="1">
              <a:schemeClr val="accent1"/>
            </a:lnRef>
            <a:fillRef idx="0">
              <a:schemeClr val="accent1"/>
            </a:fillRef>
            <a:effectRef idx="0">
              <a:schemeClr val="accent1"/>
            </a:effectRef>
            <a:fontRef idx="minor">
              <a:schemeClr val="tx1"/>
            </a:fontRef>
          </p:style>
        </p:cxnSp>
        <p:sp>
          <p:nvSpPr>
            <p:cNvPr id="13" name="Right Brace 12"/>
            <p:cNvSpPr/>
            <p:nvPr/>
          </p:nvSpPr>
          <p:spPr>
            <a:xfrm>
              <a:off x="6817360" y="3180754"/>
              <a:ext cx="426720" cy="690264"/>
            </a:xfrm>
            <a:prstGeom prst="rightBrace">
              <a:avLst>
                <a:gd name="adj1" fmla="val 8333"/>
                <a:gd name="adj2" fmla="val 50769"/>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p:cNvSpPr txBox="1"/>
            <p:nvPr/>
          </p:nvSpPr>
          <p:spPr>
            <a:xfrm>
              <a:off x="7325361" y="3208774"/>
              <a:ext cx="1387194" cy="713057"/>
            </a:xfrm>
            <a:prstGeom prst="rect">
              <a:avLst/>
            </a:prstGeom>
            <a:noFill/>
          </p:spPr>
          <p:txBody>
            <a:bodyPr wrap="square" rtlCol="0">
              <a:spAutoFit/>
            </a:bodyPr>
            <a:lstStyle/>
            <a:p>
              <a:r>
                <a:rPr lang="en-US" sz="1400" dirty="0"/>
                <a:t>2 x </a:t>
              </a:r>
              <a:r>
                <a:rPr lang="en-US" sz="1200" dirty="0"/>
                <a:t>STD</a:t>
              </a:r>
              <a:endParaRPr lang="en-US" dirty="0"/>
            </a:p>
          </p:txBody>
        </p:sp>
        <p:sp>
          <p:nvSpPr>
            <p:cNvPr id="15" name="TextBox 14"/>
            <p:cNvSpPr txBox="1"/>
            <p:nvPr/>
          </p:nvSpPr>
          <p:spPr>
            <a:xfrm>
              <a:off x="7355840" y="3904402"/>
              <a:ext cx="1290321" cy="641751"/>
            </a:xfrm>
            <a:prstGeom prst="rect">
              <a:avLst/>
            </a:prstGeom>
            <a:noFill/>
          </p:spPr>
          <p:txBody>
            <a:bodyPr wrap="square" rtlCol="0">
              <a:spAutoFit/>
            </a:bodyPr>
            <a:lstStyle/>
            <a:p>
              <a:r>
                <a:rPr lang="en-US" sz="1200" dirty="0"/>
                <a:t>2 x STD</a:t>
              </a:r>
            </a:p>
          </p:txBody>
        </p:sp>
        <p:cxnSp>
          <p:nvCxnSpPr>
            <p:cNvPr id="16" name="Straight Connector 15"/>
            <p:cNvCxnSpPr/>
            <p:nvPr/>
          </p:nvCxnSpPr>
          <p:spPr>
            <a:xfrm flipV="1">
              <a:off x="2092960" y="3208775"/>
              <a:ext cx="6253480" cy="1"/>
            </a:xfrm>
            <a:prstGeom prst="line">
              <a:avLst/>
            </a:prstGeom>
            <a:ln w="38100">
              <a:solidFill>
                <a:srgbClr val="0000FF"/>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2131060" y="4630120"/>
              <a:ext cx="6253480" cy="1"/>
            </a:xfrm>
            <a:prstGeom prst="line">
              <a:avLst/>
            </a:prstGeom>
            <a:ln w="38100">
              <a:solidFill>
                <a:srgbClr val="0000FF"/>
              </a:solidFill>
              <a:prstDash val="sysDot"/>
            </a:ln>
          </p:spPr>
          <p:style>
            <a:lnRef idx="1">
              <a:schemeClr val="accent1"/>
            </a:lnRef>
            <a:fillRef idx="0">
              <a:schemeClr val="accent1"/>
            </a:fillRef>
            <a:effectRef idx="0">
              <a:schemeClr val="accent1"/>
            </a:effectRef>
            <a:fontRef idx="minor">
              <a:schemeClr val="tx1"/>
            </a:fontRef>
          </p:style>
        </p:cxnSp>
        <p:sp>
          <p:nvSpPr>
            <p:cNvPr id="18" name="Right Brace 17"/>
            <p:cNvSpPr/>
            <p:nvPr/>
          </p:nvSpPr>
          <p:spPr>
            <a:xfrm>
              <a:off x="6858000" y="3911381"/>
              <a:ext cx="426720" cy="690264"/>
            </a:xfrm>
            <a:prstGeom prst="rightBrace">
              <a:avLst>
                <a:gd name="adj1" fmla="val 8333"/>
                <a:gd name="adj2" fmla="val 50769"/>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9" name="TextBox 18"/>
          <p:cNvSpPr txBox="1"/>
          <p:nvPr/>
        </p:nvSpPr>
        <p:spPr>
          <a:xfrm>
            <a:off x="4488534" y="4231076"/>
            <a:ext cx="1610329"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Upper Control Limit</a:t>
            </a:r>
          </a:p>
        </p:txBody>
      </p:sp>
      <p:sp>
        <p:nvSpPr>
          <p:cNvPr id="20" name="TextBox 19"/>
          <p:cNvSpPr txBox="1"/>
          <p:nvPr/>
        </p:nvSpPr>
        <p:spPr>
          <a:xfrm>
            <a:off x="4520483" y="5741884"/>
            <a:ext cx="1610329"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Lower Control Limit</a:t>
            </a:r>
          </a:p>
        </p:txBody>
      </p:sp>
      <p:sp>
        <p:nvSpPr>
          <p:cNvPr id="21" name="TextBox 20"/>
          <p:cNvSpPr txBox="1"/>
          <p:nvPr/>
        </p:nvSpPr>
        <p:spPr>
          <a:xfrm>
            <a:off x="5251672" y="4485721"/>
            <a:ext cx="231723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Upper Warning Limit</a:t>
            </a:r>
          </a:p>
        </p:txBody>
      </p:sp>
      <p:sp>
        <p:nvSpPr>
          <p:cNvPr id="22" name="TextBox 21"/>
          <p:cNvSpPr txBox="1"/>
          <p:nvPr/>
        </p:nvSpPr>
        <p:spPr>
          <a:xfrm>
            <a:off x="5362161" y="5371276"/>
            <a:ext cx="231723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Lower Warning Limit</a:t>
            </a:r>
          </a:p>
        </p:txBody>
      </p:sp>
    </p:spTree>
    <p:extLst>
      <p:ext uri="{BB962C8B-B14F-4D97-AF65-F5344CB8AC3E}">
        <p14:creationId xmlns:p14="http://schemas.microsoft.com/office/powerpoint/2010/main" val="23919053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458200" cy="1277273"/>
          </a:xfrm>
        </p:spPr>
        <p:txBody>
          <a:bodyPr/>
          <a:lstStyle/>
          <a:p>
            <a:r>
              <a:rPr lang="en-US" dirty="0"/>
              <a:t>Parts of a Control Chart –Plotted Value</a:t>
            </a:r>
          </a:p>
        </p:txBody>
      </p:sp>
      <p:sp>
        <p:nvSpPr>
          <p:cNvPr id="3" name="Text Placeholder 2"/>
          <p:cNvSpPr>
            <a:spLocks noGrp="1"/>
          </p:cNvSpPr>
          <p:nvPr>
            <p:ph type="body" sz="quarter" idx="10"/>
          </p:nvPr>
        </p:nvSpPr>
        <p:spPr>
          <a:xfrm>
            <a:off x="1219200" y="1447800"/>
            <a:ext cx="8229600" cy="1877437"/>
          </a:xfrm>
        </p:spPr>
        <p:txBody>
          <a:bodyPr/>
          <a:lstStyle/>
          <a:p>
            <a:r>
              <a:rPr lang="en-US" dirty="0"/>
              <a:t>Value of the control being charted</a:t>
            </a:r>
          </a:p>
          <a:p>
            <a:pPr lvl="1">
              <a:spcBef>
                <a:spcPts val="0"/>
              </a:spcBef>
            </a:pPr>
            <a:r>
              <a:rPr lang="en-US" dirty="0"/>
              <a:t>% recovery</a:t>
            </a:r>
          </a:p>
          <a:p>
            <a:pPr lvl="1">
              <a:spcBef>
                <a:spcPts val="0"/>
              </a:spcBef>
            </a:pPr>
            <a:r>
              <a:rPr lang="en-US" dirty="0"/>
              <a:t>Ct value</a:t>
            </a:r>
          </a:p>
          <a:p>
            <a:pPr lvl="1">
              <a:spcBef>
                <a:spcPts val="0"/>
              </a:spcBef>
            </a:pPr>
            <a:r>
              <a:rPr lang="en-US" dirty="0"/>
              <a:t>Fluorescence reading</a:t>
            </a:r>
          </a:p>
        </p:txBody>
      </p:sp>
      <p:pic>
        <p:nvPicPr>
          <p:cNvPr id="13314" name="Picture 2" descr="http://png.clipart.me/previews/9b4/graph-chart-icon-symbol-clip-art-448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404987">
            <a:off x="5439908" y="2852064"/>
            <a:ext cx="2895600"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7562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1720"/>
          </a:xfrm>
        </p:spPr>
        <p:txBody>
          <a:bodyPr/>
          <a:lstStyle/>
          <a:p>
            <a:r>
              <a:rPr lang="en-US"/>
              <a:t>Abbreviation and Acronyms</a:t>
            </a:r>
          </a:p>
        </p:txBody>
      </p:sp>
      <p:sp>
        <p:nvSpPr>
          <p:cNvPr id="3" name="Content Placeholder 2"/>
          <p:cNvSpPr>
            <a:spLocks noGrp="1"/>
          </p:cNvSpPr>
          <p:nvPr>
            <p:ph idx="1"/>
          </p:nvPr>
        </p:nvSpPr>
        <p:spPr>
          <a:xfrm>
            <a:off x="423165" y="1168177"/>
            <a:ext cx="8229600" cy="4130361"/>
          </a:xfrm>
        </p:spPr>
        <p:txBody>
          <a:bodyPr/>
          <a:lstStyle/>
          <a:p>
            <a:r>
              <a:rPr lang="en-US" b="1"/>
              <a:t>CRM</a:t>
            </a:r>
            <a:r>
              <a:rPr lang="en-US"/>
              <a:t>-Certified Reference Materials</a:t>
            </a:r>
          </a:p>
          <a:p>
            <a:r>
              <a:rPr lang="en-US" b="1"/>
              <a:t>RM</a:t>
            </a:r>
            <a:r>
              <a:rPr lang="en-US"/>
              <a:t>-Reference Materials</a:t>
            </a:r>
          </a:p>
          <a:p>
            <a:r>
              <a:rPr lang="en-US" b="1"/>
              <a:t>PT</a:t>
            </a:r>
            <a:r>
              <a:rPr lang="en-US"/>
              <a:t>-Proficiency Test(ing)</a:t>
            </a:r>
          </a:p>
          <a:p>
            <a:r>
              <a:rPr lang="en-US" b="1"/>
              <a:t>QMS</a:t>
            </a:r>
            <a:r>
              <a:rPr lang="en-US"/>
              <a:t>-Quality Management Sytem</a:t>
            </a:r>
          </a:p>
          <a:p>
            <a:r>
              <a:rPr lang="en-US" b="1"/>
              <a:t>QC</a:t>
            </a:r>
            <a:r>
              <a:rPr lang="en-US"/>
              <a:t>-Quality Control</a:t>
            </a:r>
          </a:p>
          <a:p>
            <a:r>
              <a:rPr lang="en-US" b="1"/>
              <a:t>STD</a:t>
            </a:r>
            <a:r>
              <a:rPr lang="en-US"/>
              <a:t>-Standard Deviation</a:t>
            </a:r>
          </a:p>
          <a:p>
            <a:r>
              <a:rPr lang="en-US" b="1"/>
              <a:t>Ct</a:t>
            </a:r>
            <a:r>
              <a:rPr lang="en-US"/>
              <a:t>-cycle threshold</a:t>
            </a:r>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2934727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Charting Statistics</a:t>
            </a:r>
          </a:p>
        </p:txBody>
      </p:sp>
      <p:sp>
        <p:nvSpPr>
          <p:cNvPr id="3" name="Text Placeholder 2"/>
          <p:cNvSpPr>
            <a:spLocks noGrp="1"/>
          </p:cNvSpPr>
          <p:nvPr>
            <p:ph type="body" sz="quarter" idx="10"/>
          </p:nvPr>
        </p:nvSpPr>
        <p:spPr>
          <a:xfrm>
            <a:off x="685800" y="1676400"/>
            <a:ext cx="8229600" cy="1569660"/>
          </a:xfrm>
        </p:spPr>
        <p:txBody>
          <a:bodyPr/>
          <a:lstStyle/>
          <a:p>
            <a:r>
              <a:rPr lang="en-US" dirty="0"/>
              <a:t>QMS will set interval at which control charting statistics (average, upper/lower control limits, etc.) are recalculated. </a:t>
            </a:r>
          </a:p>
        </p:txBody>
      </p:sp>
      <p:pic>
        <p:nvPicPr>
          <p:cNvPr id="18434" name="Picture 2" descr="https://openclipart.org/image/2400px/svg_to_png/198968/investigation-graph.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3429000"/>
            <a:ext cx="2130425" cy="2130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0683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1055"/>
            <a:ext cx="8915399" cy="600164"/>
          </a:xfrm>
        </p:spPr>
        <p:txBody>
          <a:bodyPr/>
          <a:lstStyle/>
          <a:p>
            <a:r>
              <a:rPr lang="en-US" sz="3600" dirty="0"/>
              <a:t>Statistical Control</a:t>
            </a:r>
          </a:p>
        </p:txBody>
      </p:sp>
      <p:sp>
        <p:nvSpPr>
          <p:cNvPr id="3" name="Content Placeholder 2"/>
          <p:cNvSpPr>
            <a:spLocks noGrp="1"/>
          </p:cNvSpPr>
          <p:nvPr>
            <p:ph type="body" sz="quarter" idx="10"/>
          </p:nvPr>
        </p:nvSpPr>
        <p:spPr>
          <a:xfrm>
            <a:off x="381000" y="1219200"/>
            <a:ext cx="8586019" cy="4622804"/>
          </a:xfrm>
        </p:spPr>
        <p:txBody>
          <a:bodyPr/>
          <a:lstStyle/>
          <a:p>
            <a:r>
              <a:rPr lang="en-US" dirty="0"/>
              <a:t>Control limits based on probability </a:t>
            </a:r>
          </a:p>
          <a:p>
            <a:r>
              <a:rPr lang="en-US" dirty="0"/>
              <a:t>System in statistical control</a:t>
            </a:r>
          </a:p>
          <a:p>
            <a:pPr lvl="1"/>
            <a:r>
              <a:rPr lang="en-US" dirty="0"/>
              <a:t>2/3 of values should be within mean ± 1 STD</a:t>
            </a:r>
          </a:p>
          <a:p>
            <a:pPr lvl="1"/>
            <a:r>
              <a:rPr lang="en-US" dirty="0"/>
              <a:t>19/20 or 95% of values should be within ± 2 STD </a:t>
            </a:r>
            <a:r>
              <a:rPr lang="en-US" b="1" i="1" dirty="0"/>
              <a:t>(Upper/Lower Warning Limits)</a:t>
            </a:r>
          </a:p>
          <a:p>
            <a:pPr lvl="1"/>
            <a:r>
              <a:rPr lang="en-US" dirty="0"/>
              <a:t>“All” or 99.7% of values should fall within ± 3 STD </a:t>
            </a:r>
            <a:r>
              <a:rPr lang="en-US" b="1" i="1" dirty="0"/>
              <a:t>(Upper/Lower Control Limits)</a:t>
            </a:r>
          </a:p>
          <a:p>
            <a:pPr lvl="1"/>
            <a:endParaRPr lang="en-US" dirty="0"/>
          </a:p>
          <a:p>
            <a:pPr lvl="1"/>
            <a:endParaRPr lang="en-US" dirty="0"/>
          </a:p>
        </p:txBody>
      </p:sp>
    </p:spTree>
    <p:extLst>
      <p:ext uri="{BB962C8B-B14F-4D97-AF65-F5344CB8AC3E}">
        <p14:creationId xmlns:p14="http://schemas.microsoft.com/office/powerpoint/2010/main" val="42189611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 of control!</a:t>
            </a:r>
          </a:p>
        </p:txBody>
      </p:sp>
      <p:sp>
        <p:nvSpPr>
          <p:cNvPr id="3" name="Text Placeholder 2"/>
          <p:cNvSpPr>
            <a:spLocks noGrp="1"/>
          </p:cNvSpPr>
          <p:nvPr>
            <p:ph type="body" sz="quarter" idx="10"/>
          </p:nvPr>
        </p:nvSpPr>
        <p:spPr>
          <a:xfrm>
            <a:off x="457200" y="966520"/>
            <a:ext cx="8229600" cy="5484578"/>
          </a:xfrm>
        </p:spPr>
        <p:txBody>
          <a:bodyPr/>
          <a:lstStyle/>
          <a:p>
            <a:r>
              <a:rPr lang="en-US" dirty="0"/>
              <a:t>Laboratory’s QMS will dictate when a process (method) is considered “out of (statistical) control”</a:t>
            </a:r>
          </a:p>
          <a:p>
            <a:pPr lvl="1"/>
            <a:r>
              <a:rPr lang="en-US" sz="2400" dirty="0"/>
              <a:t>When the QC falls outside of the upper or lower limit</a:t>
            </a:r>
          </a:p>
          <a:p>
            <a:pPr lvl="1"/>
            <a:r>
              <a:rPr lang="en-US" altLang="en-US" sz="2400" dirty="0"/>
              <a:t>Two or more consecutive values fall outside 2</a:t>
            </a:r>
            <a:r>
              <a:rPr lang="en-US" altLang="en-US" sz="2400" i="1" dirty="0"/>
              <a:t> </a:t>
            </a:r>
            <a:r>
              <a:rPr lang="en-US" altLang="en-US" sz="2400" dirty="0"/>
              <a:t>STD</a:t>
            </a:r>
            <a:r>
              <a:rPr lang="en-US" altLang="en-US" sz="2400" i="1" dirty="0"/>
              <a:t> </a:t>
            </a:r>
            <a:r>
              <a:rPr lang="en-US" altLang="en-US" sz="2400" dirty="0"/>
              <a:t>(outside the upper or lower warning limits) on the same side of the mean</a:t>
            </a:r>
          </a:p>
          <a:p>
            <a:pPr lvl="1"/>
            <a:r>
              <a:rPr lang="en-US" altLang="en-US" sz="2400" dirty="0"/>
              <a:t>A series of seven or eight consecutive values fall all above or all below the mean</a:t>
            </a:r>
          </a:p>
          <a:p>
            <a:pPr lvl="1"/>
            <a:r>
              <a:rPr lang="en-US" altLang="en-US" sz="2400" dirty="0"/>
              <a:t>An increasing or decreasing trend is detected</a:t>
            </a:r>
          </a:p>
          <a:p>
            <a:pPr marL="747713" lvl="1" indent="0">
              <a:buNone/>
            </a:pPr>
            <a:r>
              <a:rPr lang="en-US" sz="2400" dirty="0"/>
              <a:t>(TRENDING analysis)</a:t>
            </a:r>
          </a:p>
          <a:p>
            <a:endParaRPr lang="en-US" dirty="0"/>
          </a:p>
        </p:txBody>
      </p:sp>
      <p:pic>
        <p:nvPicPr>
          <p:cNvPr id="19458" name="Picture 2" descr="http://trimed-cms-prod.s3.amazonaws.com/assets/images/chart_arrow_trending_up_increasing_133848357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86600" y="5410200"/>
            <a:ext cx="1139825" cy="7648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69017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Charts - Trending</a:t>
            </a:r>
          </a:p>
        </p:txBody>
      </p:sp>
      <p:sp>
        <p:nvSpPr>
          <p:cNvPr id="3" name="Text Placeholder 2"/>
          <p:cNvSpPr>
            <a:spLocks noGrp="1"/>
          </p:cNvSpPr>
          <p:nvPr>
            <p:ph type="body" sz="quarter" idx="10"/>
          </p:nvPr>
        </p:nvSpPr>
        <p:spPr>
          <a:xfrm>
            <a:off x="457200" y="1371600"/>
            <a:ext cx="8229600" cy="2653034"/>
          </a:xfrm>
        </p:spPr>
        <p:txBody>
          <a:bodyPr/>
          <a:lstStyle/>
          <a:p>
            <a:r>
              <a:rPr lang="en-US" dirty="0"/>
              <a:t>Control charts reviewed to catch problems and make corrections before the process goes “out of control”</a:t>
            </a:r>
          </a:p>
          <a:p>
            <a:r>
              <a:rPr lang="en-US" dirty="0"/>
              <a:t>QMS will determine interval at which control charts are reviewed</a:t>
            </a:r>
          </a:p>
        </p:txBody>
      </p:sp>
      <p:pic>
        <p:nvPicPr>
          <p:cNvPr id="21506" name="Picture 2" descr="http://cdn.free-power-point-templates.com/articles/wp-content/uploads/2012/12/control-chart-powerpoi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4024634"/>
            <a:ext cx="3505200" cy="1856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8900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Charts – Qualitative Trending</a:t>
            </a:r>
          </a:p>
        </p:txBody>
      </p:sp>
      <p:sp>
        <p:nvSpPr>
          <p:cNvPr id="3" name="Text Placeholder 2"/>
          <p:cNvSpPr>
            <a:spLocks noGrp="1"/>
          </p:cNvSpPr>
          <p:nvPr>
            <p:ph type="body" sz="quarter" idx="10"/>
          </p:nvPr>
        </p:nvSpPr>
        <p:spPr>
          <a:xfrm>
            <a:off x="457200" y="1371600"/>
            <a:ext cx="8229600" cy="3637919"/>
          </a:xfrm>
        </p:spPr>
        <p:txBody>
          <a:bodyPr/>
          <a:lstStyle/>
          <a:p>
            <a:r>
              <a:rPr lang="en-US" dirty="0"/>
              <a:t>Qualitative (presence/absence) analyses </a:t>
            </a:r>
            <a:r>
              <a:rPr lang="en-US" b="1" i="1" dirty="0"/>
              <a:t>do not </a:t>
            </a:r>
            <a:r>
              <a:rPr lang="en-US" dirty="0"/>
              <a:t>need to have control charts for charting QC; however, the laboratory’s QMS may require this</a:t>
            </a:r>
          </a:p>
          <a:p>
            <a:r>
              <a:rPr lang="en-US" dirty="0"/>
              <a:t>Qualitative analyses </a:t>
            </a:r>
            <a:r>
              <a:rPr lang="en-US" b="1" i="1" dirty="0"/>
              <a:t>do</a:t>
            </a:r>
            <a:r>
              <a:rPr lang="en-US" dirty="0"/>
              <a:t> need to be evaluated for trending. This can be done using control charts</a:t>
            </a:r>
          </a:p>
        </p:txBody>
      </p:sp>
    </p:spTree>
    <p:extLst>
      <p:ext uri="{BB962C8B-B14F-4D97-AF65-F5344CB8AC3E}">
        <p14:creationId xmlns:p14="http://schemas.microsoft.com/office/powerpoint/2010/main" val="6253584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Charts – Qualitative Trending</a:t>
            </a:r>
          </a:p>
        </p:txBody>
      </p:sp>
      <p:sp>
        <p:nvSpPr>
          <p:cNvPr id="3" name="Text Placeholder 2"/>
          <p:cNvSpPr>
            <a:spLocks noGrp="1"/>
          </p:cNvSpPr>
          <p:nvPr>
            <p:ph type="body" sz="quarter" idx="10"/>
          </p:nvPr>
        </p:nvSpPr>
        <p:spPr>
          <a:xfrm>
            <a:off x="609600" y="1219200"/>
            <a:ext cx="8229600" cy="3711785"/>
          </a:xfrm>
        </p:spPr>
        <p:txBody>
          <a:bodyPr/>
          <a:lstStyle/>
          <a:p>
            <a:r>
              <a:rPr lang="en-US" dirty="0"/>
              <a:t>Qualitative analyses done using instruments can have numeric values. </a:t>
            </a:r>
            <a:br>
              <a:rPr lang="en-US" dirty="0"/>
            </a:br>
            <a:r>
              <a:rPr lang="en-US" dirty="0"/>
              <a:t>For example</a:t>
            </a:r>
          </a:p>
          <a:p>
            <a:pPr lvl="1"/>
            <a:r>
              <a:rPr lang="en-US" dirty="0"/>
              <a:t>Microbiology PCR analysis </a:t>
            </a:r>
          </a:p>
          <a:p>
            <a:pPr lvl="2"/>
            <a:r>
              <a:rPr lang="en-US" dirty="0"/>
              <a:t>Ct value of positive control</a:t>
            </a:r>
          </a:p>
          <a:p>
            <a:pPr lvl="2"/>
            <a:r>
              <a:rPr lang="en-US" dirty="0"/>
              <a:t>Ct value of positive sample looking at whether or not sample confirmed positive (rate of false positive)</a:t>
            </a:r>
          </a:p>
        </p:txBody>
      </p:sp>
      <p:pic>
        <p:nvPicPr>
          <p:cNvPr id="22534" name="Picture 6" descr="https://image.freepik.com/free-photo/microbiology--quality_19-14112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4572000"/>
            <a:ext cx="2125991" cy="1412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412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Conclusions – Control charts</a:t>
            </a:r>
          </a:p>
        </p:txBody>
      </p:sp>
      <p:sp>
        <p:nvSpPr>
          <p:cNvPr id="3" name="Text Placeholder 2"/>
          <p:cNvSpPr>
            <a:spLocks noGrp="1"/>
          </p:cNvSpPr>
          <p:nvPr>
            <p:ph type="body" sz="quarter" idx="10"/>
          </p:nvPr>
        </p:nvSpPr>
        <p:spPr>
          <a:xfrm>
            <a:off x="304800" y="966520"/>
            <a:ext cx="8229600" cy="4733604"/>
          </a:xfrm>
        </p:spPr>
        <p:txBody>
          <a:bodyPr/>
          <a:lstStyle/>
          <a:p>
            <a:r>
              <a:rPr lang="en-US" sz="2800" dirty="0"/>
              <a:t>Are used to meet the requirements of the ISO/IEC 17025 standard by providing a way for laboratories to monitor the validity of test performed</a:t>
            </a:r>
          </a:p>
          <a:p>
            <a:r>
              <a:rPr lang="en-US" sz="2800" dirty="0"/>
              <a:t>Use RM, spiked samples, laboratory characterized materials, percent/absolute difference in duplicate samples</a:t>
            </a:r>
          </a:p>
          <a:p>
            <a:r>
              <a:rPr lang="en-US" sz="2800" dirty="0"/>
              <a:t>Make it possible for the laboratory to track trends in analysis</a:t>
            </a:r>
          </a:p>
          <a:p>
            <a:endParaRPr lang="en-US" dirty="0"/>
          </a:p>
        </p:txBody>
      </p:sp>
    </p:spTree>
    <p:extLst>
      <p:ext uri="{BB962C8B-B14F-4D97-AF65-F5344CB8AC3E}">
        <p14:creationId xmlns:p14="http://schemas.microsoft.com/office/powerpoint/2010/main" val="39094785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1720"/>
          </a:xfrm>
        </p:spPr>
        <p:txBody>
          <a:bodyPr/>
          <a:lstStyle/>
          <a:p>
            <a:r>
              <a:rPr lang="en-US"/>
              <a:t>References</a:t>
            </a:r>
          </a:p>
        </p:txBody>
      </p:sp>
      <p:sp>
        <p:nvSpPr>
          <p:cNvPr id="3" name="Content Placeholder 2"/>
          <p:cNvSpPr>
            <a:spLocks noGrp="1"/>
          </p:cNvSpPr>
          <p:nvPr>
            <p:ph idx="1"/>
          </p:nvPr>
        </p:nvSpPr>
        <p:spPr>
          <a:xfrm>
            <a:off x="457200" y="1678698"/>
            <a:ext cx="8229600" cy="3046988"/>
          </a:xfrm>
        </p:spPr>
        <p:txBody>
          <a:bodyPr/>
          <a:lstStyle/>
          <a:p>
            <a:r>
              <a:rPr lang="en-US" sz="2400" dirty="0"/>
              <a:t>ISO/IEC 17025:2005</a:t>
            </a:r>
          </a:p>
          <a:p>
            <a:pPr marL="0" indent="0">
              <a:buNone/>
            </a:pPr>
            <a:r>
              <a:rPr lang="en-US" sz="2400" dirty="0"/>
              <a:t>–</a:t>
            </a:r>
            <a:r>
              <a:rPr lang="en-US" sz="2400" dirty="0">
                <a:hlinkClick r:id="rId3"/>
              </a:rPr>
              <a:t>https://www.iso.org/standard/39883.html</a:t>
            </a:r>
          </a:p>
          <a:p>
            <a:pPr marL="0" indent="0">
              <a:buNone/>
            </a:pPr>
            <a:endParaRPr lang="en-US" sz="2400" dirty="0"/>
          </a:p>
          <a:p>
            <a:r>
              <a:rPr lang="en-US" sz="2400"/>
              <a:t>Youden </a:t>
            </a:r>
            <a:r>
              <a:rPr lang="en-US" sz="2400" dirty="0"/>
              <a:t>WJ (1959) Graphical diagnosis of interlaboratory test results. Industrial Quality Control, 15, 24-28. </a:t>
            </a:r>
          </a:p>
          <a:p>
            <a:endParaRPr lang="en-US" sz="2400" dirty="0"/>
          </a:p>
          <a:p>
            <a:pPr marL="0" indent="0">
              <a:buNone/>
            </a:pPr>
            <a:endParaRPr lang="en-US" sz="2400" dirty="0"/>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52128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7929" y="317591"/>
            <a:ext cx="8229600" cy="661720"/>
          </a:xfrm>
        </p:spPr>
        <p:txBody>
          <a:bodyPr/>
          <a:lstStyle/>
          <a:p>
            <a:r>
              <a:rPr lang="en-US" dirty="0"/>
              <a:t>ISO/IEC 17025 Requirements</a:t>
            </a:r>
          </a:p>
        </p:txBody>
      </p:sp>
      <p:sp>
        <p:nvSpPr>
          <p:cNvPr id="3" name="Content Placeholder 2"/>
          <p:cNvSpPr>
            <a:spLocks noGrp="1"/>
          </p:cNvSpPr>
          <p:nvPr>
            <p:ph type="body" sz="quarter" idx="10"/>
          </p:nvPr>
        </p:nvSpPr>
        <p:spPr>
          <a:xfrm>
            <a:off x="533400" y="2091898"/>
            <a:ext cx="8229600" cy="3342453"/>
          </a:xfrm>
        </p:spPr>
        <p:txBody>
          <a:bodyPr/>
          <a:lstStyle/>
          <a:p>
            <a:r>
              <a:rPr lang="en-US" dirty="0"/>
              <a:t>quality control procedures for monitoring the validity of tests undertaken</a:t>
            </a:r>
          </a:p>
          <a:p>
            <a:r>
              <a:rPr lang="en-US" dirty="0"/>
              <a:t>data recorded so trends are detected</a:t>
            </a:r>
          </a:p>
          <a:p>
            <a:r>
              <a:rPr lang="en-US" dirty="0"/>
              <a:t>where practicable, statistical techniques applied to the reviewing of the results</a:t>
            </a:r>
          </a:p>
          <a:p>
            <a:endParaRPr lang="en-US" dirty="0"/>
          </a:p>
        </p:txBody>
      </p:sp>
      <p:pic>
        <p:nvPicPr>
          <p:cNvPr id="1028" name="Picture 4" descr="http://images.brighthub.com/media/4AF0B1_controlchartexample-t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4753840"/>
            <a:ext cx="2133600" cy="1431759"/>
          </a:xfrm>
          <a:prstGeom prst="rect">
            <a:avLst/>
          </a:prstGeom>
          <a:noFill/>
          <a:extLst>
            <a:ext uri="{909E8E84-426E-40DD-AFC4-6F175D3DCCD1}">
              <a14:hiddenFill xmlns:a14="http://schemas.microsoft.com/office/drawing/2010/main">
                <a:solidFill>
                  <a:srgbClr val="FFFFFF"/>
                </a:solidFill>
              </a14:hiddenFill>
            </a:ext>
          </a:extLst>
        </p:spPr>
      </p:pic>
      <p:sp>
        <p:nvSpPr>
          <p:cNvPr id="47" name="Text Placeholder 4"/>
          <p:cNvSpPr txBox="1">
            <a:spLocks/>
          </p:cNvSpPr>
          <p:nvPr/>
        </p:nvSpPr>
        <p:spPr>
          <a:xfrm>
            <a:off x="152400" y="979311"/>
            <a:ext cx="8382000" cy="107721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dirty="0"/>
              <a:t>Section 5.9 - Assuring the quality of test results and calibration results</a:t>
            </a:r>
          </a:p>
        </p:txBody>
      </p:sp>
    </p:spTree>
    <p:extLst>
      <p:ext uri="{BB962C8B-B14F-4D97-AF65-F5344CB8AC3E}">
        <p14:creationId xmlns:p14="http://schemas.microsoft.com/office/powerpoint/2010/main" val="24098434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61720"/>
          </a:xfrm>
        </p:spPr>
        <p:txBody>
          <a:bodyPr/>
          <a:lstStyle/>
          <a:p>
            <a:r>
              <a:rPr lang="en-US" dirty="0"/>
              <a:t>ISO/IEC 17025 Requirements</a:t>
            </a:r>
          </a:p>
        </p:txBody>
      </p:sp>
      <p:sp>
        <p:nvSpPr>
          <p:cNvPr id="6" name="Content Placeholder 2"/>
          <p:cNvSpPr txBox="1">
            <a:spLocks/>
          </p:cNvSpPr>
          <p:nvPr/>
        </p:nvSpPr>
        <p:spPr>
          <a:xfrm>
            <a:off x="609600" y="1582357"/>
            <a:ext cx="8229600" cy="4453527"/>
          </a:xfrm>
          <a:prstGeom prst="rect">
            <a:avLst/>
          </a:prstGeom>
        </p:spPr>
        <p:txBody>
          <a:bodyPr vert="horz" lIns="0" tIns="0" rIns="91440" bIns="45720" rtlCol="0">
            <a:sp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kern="1200" smtClean="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Arial" panose="020B0604020202020204" pitchFamily="34" charset="0"/>
              <a:buChar char="•"/>
            </a:pPr>
            <a:r>
              <a:rPr lang="en-US" sz="3200" dirty="0"/>
              <a:t>Planned</a:t>
            </a:r>
          </a:p>
          <a:p>
            <a:pPr marL="457200" indent="-457200">
              <a:buFont typeface="Arial" panose="020B0604020202020204" pitchFamily="34" charset="0"/>
              <a:buChar char="•"/>
            </a:pPr>
            <a:r>
              <a:rPr lang="en-US" sz="3200" dirty="0"/>
              <a:t>Reviewed</a:t>
            </a:r>
          </a:p>
          <a:p>
            <a:pPr marL="457200" indent="-457200">
              <a:buFont typeface="Arial" panose="020B0604020202020204" pitchFamily="34" charset="0"/>
              <a:buChar char="•"/>
            </a:pPr>
            <a:r>
              <a:rPr lang="en-US" sz="3200" dirty="0"/>
              <a:t>May include</a:t>
            </a:r>
          </a:p>
          <a:p>
            <a:pPr marL="1200150" lvl="1" indent="-457200">
              <a:spcBef>
                <a:spcPts val="0"/>
              </a:spcBef>
              <a:buFont typeface="Courier New" panose="02070309020205020404" pitchFamily="49" charset="0"/>
              <a:buChar char="o"/>
            </a:pPr>
            <a:r>
              <a:rPr lang="en-US" sz="2400" dirty="0"/>
              <a:t>Use of Certified Reference Materials (CRM) and/or Reference Materials (RM)</a:t>
            </a:r>
          </a:p>
          <a:p>
            <a:pPr marL="1200150" lvl="1" indent="-457200">
              <a:spcBef>
                <a:spcPts val="0"/>
              </a:spcBef>
              <a:buFont typeface="Courier New" panose="02070309020205020404" pitchFamily="49" charset="0"/>
              <a:buChar char="o"/>
            </a:pPr>
            <a:r>
              <a:rPr lang="en-US" sz="2400" dirty="0"/>
              <a:t>Proficiency testing (PT)</a:t>
            </a:r>
          </a:p>
          <a:p>
            <a:pPr marL="1200150" lvl="1" indent="-457200">
              <a:spcBef>
                <a:spcPts val="0"/>
              </a:spcBef>
              <a:buFont typeface="Courier New" panose="02070309020205020404" pitchFamily="49" charset="0"/>
              <a:buChar char="o"/>
            </a:pPr>
            <a:r>
              <a:rPr lang="en-US" sz="2400" dirty="0"/>
              <a:t>Replicate tests</a:t>
            </a:r>
          </a:p>
          <a:p>
            <a:pPr marL="1200150" lvl="1" indent="-457200">
              <a:spcBef>
                <a:spcPts val="0"/>
              </a:spcBef>
              <a:buFont typeface="Courier New" panose="02070309020205020404" pitchFamily="49" charset="0"/>
              <a:buChar char="o"/>
            </a:pPr>
            <a:r>
              <a:rPr lang="en-US" sz="2400" dirty="0"/>
              <a:t>Retesting</a:t>
            </a:r>
          </a:p>
          <a:p>
            <a:pPr marL="1200150" lvl="1" indent="-457200">
              <a:spcBef>
                <a:spcPts val="0"/>
              </a:spcBef>
              <a:buFont typeface="Courier New" panose="02070309020205020404" pitchFamily="49" charset="0"/>
              <a:buChar char="o"/>
            </a:pPr>
            <a:r>
              <a:rPr lang="en-US" sz="2400" dirty="0"/>
              <a:t>Correlation of results for different characteristics</a:t>
            </a:r>
          </a:p>
          <a:p>
            <a:endParaRPr lang="en-US" dirty="0"/>
          </a:p>
        </p:txBody>
      </p:sp>
      <p:sp>
        <p:nvSpPr>
          <p:cNvPr id="2" name="Text Placeholder 1"/>
          <p:cNvSpPr>
            <a:spLocks noGrp="1"/>
          </p:cNvSpPr>
          <p:nvPr>
            <p:ph type="body" sz="quarter" idx="10"/>
          </p:nvPr>
        </p:nvSpPr>
        <p:spPr>
          <a:xfrm>
            <a:off x="457200" y="990600"/>
            <a:ext cx="8077200" cy="538609"/>
          </a:xfrm>
        </p:spPr>
        <p:txBody>
          <a:bodyPr/>
          <a:lstStyle/>
          <a:p>
            <a:r>
              <a:rPr lang="en-US" sz="3200" dirty="0"/>
              <a:t>Monitoring</a:t>
            </a:r>
          </a:p>
        </p:txBody>
      </p:sp>
      <p:pic>
        <p:nvPicPr>
          <p:cNvPr id="2052" name="Picture 4" descr="http://www.snoringmouthpieceguide.com/wp-content/uploads/2013/07/my-review.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838200"/>
            <a:ext cx="2857500"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683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 Management System (QMS)</a:t>
            </a:r>
          </a:p>
        </p:txBody>
      </p:sp>
      <p:sp>
        <p:nvSpPr>
          <p:cNvPr id="3" name="Content Placeholder 2"/>
          <p:cNvSpPr>
            <a:spLocks noGrp="1"/>
          </p:cNvSpPr>
          <p:nvPr>
            <p:ph type="body" sz="quarter" idx="10"/>
          </p:nvPr>
        </p:nvSpPr>
        <p:spPr>
          <a:xfrm>
            <a:off x="457200" y="1219200"/>
            <a:ext cx="8229600" cy="4382738"/>
          </a:xfrm>
        </p:spPr>
        <p:txBody>
          <a:bodyPr/>
          <a:lstStyle/>
          <a:p>
            <a:pPr marL="0" indent="0">
              <a:spcAft>
                <a:spcPts val="1200"/>
              </a:spcAft>
              <a:buNone/>
            </a:pPr>
            <a:r>
              <a:rPr lang="en-US" dirty="0"/>
              <a:t>The term ‘Quality Management System’ covers the quality, technical, and administrative system that governs the operations of the laboratory.</a:t>
            </a:r>
          </a:p>
          <a:p>
            <a:pPr marL="0" indent="0">
              <a:buNone/>
            </a:pPr>
            <a:r>
              <a:rPr lang="en-US" dirty="0"/>
              <a:t>The laboratory’s QMS will have procedures </a:t>
            </a:r>
            <a:r>
              <a:rPr lang="en-US" dirty="0">
                <a:latin typeface="+mn-lt"/>
              </a:rPr>
              <a:t>for</a:t>
            </a:r>
            <a:r>
              <a:rPr lang="en-US" dirty="0">
                <a:latin typeface="Perpetua" panose="02020502060401020303" pitchFamily="18" charset="0"/>
              </a:rPr>
              <a:t> </a:t>
            </a:r>
            <a:r>
              <a:rPr lang="en-US" altLang="en-US" i="1" dirty="0">
                <a:latin typeface="Perpetua" panose="02020502060401020303" pitchFamily="18" charset="0"/>
              </a:rPr>
              <a:t>monitoring the validity of tests and calibrations undertaken</a:t>
            </a:r>
            <a:r>
              <a:rPr lang="en-US" altLang="en-US" i="1" dirty="0"/>
              <a:t> </a:t>
            </a:r>
            <a:r>
              <a:rPr lang="en-US" altLang="en-US" dirty="0"/>
              <a:t>in the laboratory.</a:t>
            </a:r>
            <a:r>
              <a:rPr lang="en-US" altLang="en-US" i="1" dirty="0"/>
              <a:t> </a:t>
            </a:r>
          </a:p>
          <a:p>
            <a:pPr marL="0" indent="0">
              <a:buNone/>
            </a:pPr>
            <a:endParaRPr lang="en-US" dirty="0"/>
          </a:p>
        </p:txBody>
      </p:sp>
      <p:pic>
        <p:nvPicPr>
          <p:cNvPr id="3074" name="Picture 2" descr="http://businessbasics.com.au/wp-content/uploads/2014/01/PDC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4343400"/>
            <a:ext cx="2209465" cy="1657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1549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 Management System (QMS)</a:t>
            </a:r>
          </a:p>
        </p:txBody>
      </p:sp>
      <p:sp>
        <p:nvSpPr>
          <p:cNvPr id="3" name="Content Placeholder 2"/>
          <p:cNvSpPr>
            <a:spLocks noGrp="1"/>
          </p:cNvSpPr>
          <p:nvPr>
            <p:ph type="body" sz="quarter" idx="10"/>
          </p:nvPr>
        </p:nvSpPr>
        <p:spPr>
          <a:xfrm>
            <a:off x="467032" y="1295400"/>
            <a:ext cx="8229600" cy="4044184"/>
          </a:xfrm>
        </p:spPr>
        <p:txBody>
          <a:bodyPr/>
          <a:lstStyle/>
          <a:p>
            <a:pPr marL="0" indent="0">
              <a:spcAft>
                <a:spcPts val="1200"/>
              </a:spcAft>
              <a:buNone/>
            </a:pPr>
            <a:r>
              <a:rPr lang="en-US" dirty="0"/>
              <a:t>Quality Manual may state:</a:t>
            </a:r>
          </a:p>
          <a:p>
            <a:pPr marL="0" indent="0">
              <a:spcAft>
                <a:spcPts val="1200"/>
              </a:spcAft>
              <a:buNone/>
            </a:pPr>
            <a:r>
              <a:rPr lang="en-US" altLang="en-US" i="1" dirty="0">
                <a:latin typeface="Perpetua" panose="02020502060401020303" pitchFamily="18" charset="0"/>
              </a:rPr>
              <a:t>The laboratory monitors the quality of test results by the inclusion of quality control measures in the performance of tests and participation in proficiency testing programs. The laboratory runs Quality Control (QC) samples with each batch of samples.</a:t>
            </a:r>
            <a:endParaRPr lang="en-US" dirty="0">
              <a:latin typeface="Perpetua" panose="02020502060401020303" pitchFamily="18" charset="0"/>
            </a:endParaRPr>
          </a:p>
          <a:p>
            <a:pPr marL="0" indent="0">
              <a:buNone/>
            </a:pPr>
            <a:endParaRPr lang="en-US" dirty="0"/>
          </a:p>
        </p:txBody>
      </p:sp>
      <p:pic>
        <p:nvPicPr>
          <p:cNvPr id="4098" name="Picture 2" descr="http://www.fnal.gov/pub/today/archive/archive_2014/images/quality-assurance-manu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395964">
            <a:off x="4600465" y="4400014"/>
            <a:ext cx="2190750" cy="175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3036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7929" y="317591"/>
            <a:ext cx="8229600" cy="661720"/>
          </a:xfrm>
        </p:spPr>
        <p:txBody>
          <a:bodyPr/>
          <a:lstStyle/>
          <a:p>
            <a:r>
              <a:rPr lang="en-US" dirty="0"/>
              <a:t>ISO/IEC 17025 Requirements</a:t>
            </a:r>
          </a:p>
        </p:txBody>
      </p:sp>
      <p:sp>
        <p:nvSpPr>
          <p:cNvPr id="3" name="Content Placeholder 2"/>
          <p:cNvSpPr>
            <a:spLocks noGrp="1"/>
          </p:cNvSpPr>
          <p:nvPr>
            <p:ph type="body" sz="quarter" idx="10"/>
          </p:nvPr>
        </p:nvSpPr>
        <p:spPr>
          <a:xfrm>
            <a:off x="319548" y="1752600"/>
            <a:ext cx="8229600" cy="2554545"/>
          </a:xfrm>
        </p:spPr>
        <p:txBody>
          <a:bodyPr/>
          <a:lstStyle/>
          <a:p>
            <a:r>
              <a:rPr lang="en-US" dirty="0"/>
              <a:t>quality control data analyzed and when found to be outside of predefined criteria planned action shall be taken to correct the problem and prevent incorrect results from being reported</a:t>
            </a:r>
          </a:p>
        </p:txBody>
      </p:sp>
      <p:pic>
        <p:nvPicPr>
          <p:cNvPr id="1028" name="Picture 4" descr="http://images.brighthub.com/media/4AF0B1_controlchartexample-t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4038600"/>
            <a:ext cx="2972341" cy="1994599"/>
          </a:xfrm>
          <a:prstGeom prst="rect">
            <a:avLst/>
          </a:prstGeom>
          <a:noFill/>
          <a:extLst>
            <a:ext uri="{909E8E84-426E-40DD-AFC4-6F175D3DCCD1}">
              <a14:hiddenFill xmlns:a14="http://schemas.microsoft.com/office/drawing/2010/main">
                <a:solidFill>
                  <a:srgbClr val="FFFFFF"/>
                </a:solidFill>
              </a14:hiddenFill>
            </a:ext>
          </a:extLst>
        </p:spPr>
      </p:pic>
      <p:sp>
        <p:nvSpPr>
          <p:cNvPr id="47" name="Text Placeholder 4"/>
          <p:cNvSpPr txBox="1">
            <a:spLocks/>
          </p:cNvSpPr>
          <p:nvPr/>
        </p:nvSpPr>
        <p:spPr>
          <a:xfrm>
            <a:off x="152400" y="979311"/>
            <a:ext cx="8382000" cy="58477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dirty="0"/>
              <a:t>Section 5.9.2</a:t>
            </a:r>
          </a:p>
        </p:txBody>
      </p:sp>
    </p:spTree>
    <p:extLst>
      <p:ext uri="{BB962C8B-B14F-4D97-AF65-F5344CB8AC3E}">
        <p14:creationId xmlns:p14="http://schemas.microsoft.com/office/powerpoint/2010/main" val="39362516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2006" y="76200"/>
            <a:ext cx="8229600" cy="661720"/>
          </a:xfrm>
        </p:spPr>
        <p:txBody>
          <a:bodyPr/>
          <a:lstStyle/>
          <a:p>
            <a:r>
              <a:rPr lang="en-US" dirty="0"/>
              <a:t>Range Control Charts</a:t>
            </a:r>
          </a:p>
        </p:txBody>
      </p:sp>
      <p:sp>
        <p:nvSpPr>
          <p:cNvPr id="3" name="Text Placeholder 2"/>
          <p:cNvSpPr>
            <a:spLocks noGrp="1"/>
          </p:cNvSpPr>
          <p:nvPr>
            <p:ph type="body" sz="quarter" idx="10"/>
          </p:nvPr>
        </p:nvSpPr>
        <p:spPr>
          <a:xfrm>
            <a:off x="287971" y="635816"/>
            <a:ext cx="8229600" cy="5262979"/>
          </a:xfrm>
        </p:spPr>
        <p:txBody>
          <a:bodyPr/>
          <a:lstStyle/>
          <a:p>
            <a:r>
              <a:rPr lang="en-US" dirty="0"/>
              <a:t>Control Charts for Duplicate Sample Data</a:t>
            </a:r>
          </a:p>
          <a:p>
            <a:pPr lvl="1"/>
            <a:r>
              <a:rPr lang="en-US" dirty="0"/>
              <a:t>Used when impossible to use same QC over time</a:t>
            </a:r>
          </a:p>
          <a:p>
            <a:pPr lvl="1"/>
            <a:r>
              <a:rPr lang="en-US" dirty="0"/>
              <a:t>Two samples of a batch are analyzed in duplicate</a:t>
            </a:r>
          </a:p>
          <a:p>
            <a:pPr lvl="2"/>
            <a:r>
              <a:rPr lang="en-US" dirty="0"/>
              <a:t>% difference plotted</a:t>
            </a:r>
          </a:p>
          <a:p>
            <a:pPr lvl="2"/>
            <a:r>
              <a:rPr lang="en-US" dirty="0"/>
              <a:t>Absolute difference plotted</a:t>
            </a:r>
          </a:p>
          <a:p>
            <a:pPr lvl="1"/>
            <a:r>
              <a:rPr lang="en-US" dirty="0"/>
              <a:t>After 10-20 points collected calculate mean range of duplicates</a:t>
            </a:r>
          </a:p>
          <a:p>
            <a:pPr lvl="1"/>
            <a:r>
              <a:rPr lang="en-US" dirty="0"/>
              <a:t>Tables (</a:t>
            </a:r>
            <a:r>
              <a:rPr lang="en-US" dirty="0" err="1"/>
              <a:t>Youden</a:t>
            </a:r>
            <a:r>
              <a:rPr lang="en-US" dirty="0"/>
              <a:t>) for determining % that should fall above/below 50% line</a:t>
            </a:r>
          </a:p>
        </p:txBody>
      </p:sp>
      <p:pic>
        <p:nvPicPr>
          <p:cNvPr id="20482" name="Picture 2" descr="http://www.visualphotos.com/photo/2x17593360/simple-doodle-of-a-line-char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2971800"/>
            <a:ext cx="1063625" cy="11056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4688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7929" y="317591"/>
            <a:ext cx="8229600" cy="661720"/>
          </a:xfrm>
        </p:spPr>
        <p:txBody>
          <a:bodyPr/>
          <a:lstStyle/>
          <a:p>
            <a:r>
              <a:rPr lang="en-US" dirty="0"/>
              <a:t>Mean Value Control Charts Types</a:t>
            </a:r>
          </a:p>
        </p:txBody>
      </p:sp>
      <p:sp>
        <p:nvSpPr>
          <p:cNvPr id="3" name="Content Placeholder 2"/>
          <p:cNvSpPr>
            <a:spLocks noGrp="1"/>
          </p:cNvSpPr>
          <p:nvPr>
            <p:ph type="body" sz="quarter" idx="10"/>
          </p:nvPr>
        </p:nvSpPr>
        <p:spPr>
          <a:xfrm>
            <a:off x="260555" y="1013724"/>
            <a:ext cx="8229600" cy="4708981"/>
          </a:xfrm>
        </p:spPr>
        <p:txBody>
          <a:bodyPr/>
          <a:lstStyle/>
          <a:p>
            <a:r>
              <a:rPr lang="en-US" dirty="0"/>
              <a:t>Laboratory Control Sample (QC samples)</a:t>
            </a:r>
          </a:p>
          <a:p>
            <a:pPr lvl="1"/>
            <a:r>
              <a:rPr lang="en-US" dirty="0"/>
              <a:t>Charting the results over time of the same sample</a:t>
            </a:r>
          </a:p>
          <a:p>
            <a:r>
              <a:rPr lang="en-US" dirty="0"/>
              <a:t>Matrix Spike Control Samples</a:t>
            </a:r>
          </a:p>
          <a:p>
            <a:pPr lvl="1">
              <a:spcBef>
                <a:spcPts val="0"/>
              </a:spcBef>
            </a:pPr>
            <a:r>
              <a:rPr lang="en-US" dirty="0"/>
              <a:t>With each batch (however defined) of samples a blank matrix sample</a:t>
            </a:r>
          </a:p>
          <a:p>
            <a:pPr marL="569913" lvl="1" indent="177800">
              <a:spcBef>
                <a:spcPts val="0"/>
              </a:spcBef>
              <a:buNone/>
            </a:pPr>
            <a:r>
              <a:rPr lang="en-US" dirty="0"/>
              <a:t>is spiked with desired </a:t>
            </a:r>
            <a:r>
              <a:rPr lang="en-US" dirty="0" err="1"/>
              <a:t>analyte</a:t>
            </a:r>
            <a:r>
              <a:rPr lang="en-US" dirty="0"/>
              <a:t>.</a:t>
            </a:r>
          </a:p>
          <a:p>
            <a:pPr marL="569913" lvl="1" indent="177800">
              <a:spcBef>
                <a:spcPts val="0"/>
              </a:spcBef>
              <a:buNone/>
            </a:pPr>
            <a:endParaRPr lang="en-US" dirty="0"/>
          </a:p>
          <a:p>
            <a:pPr marL="747713" lvl="1" indent="-290513">
              <a:spcBef>
                <a:spcPts val="0"/>
              </a:spcBef>
              <a:buNone/>
            </a:pPr>
            <a:r>
              <a:rPr lang="en-US" dirty="0"/>
              <a:t>	Recoveries (percent, count) </a:t>
            </a:r>
          </a:p>
          <a:p>
            <a:pPr marL="747713" lvl="1" indent="-290513">
              <a:spcBef>
                <a:spcPts val="0"/>
              </a:spcBef>
              <a:buNone/>
            </a:pPr>
            <a:r>
              <a:rPr lang="en-US" dirty="0"/>
              <a:t>   are charted each time. </a:t>
            </a:r>
          </a:p>
        </p:txBody>
      </p:sp>
      <p:pic>
        <p:nvPicPr>
          <p:cNvPr id="5122" name="Picture 2" descr="http://chemwiki.ucdavis.edu/@api/deki/files/12308/=Figure15.3.jpg?revision=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8400" y="3733800"/>
            <a:ext cx="2394155" cy="18192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9842120"/>
      </p:ext>
    </p:extLst>
  </p:cSld>
  <p:clrMapOvr>
    <a:masterClrMapping/>
  </p:clrMapOvr>
</p:sld>
</file>

<file path=ppt/theme/theme1.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2.xml><?xml version="1.0" encoding="utf-8"?>
<a:theme xmlns:a="http://schemas.openxmlformats.org/drawingml/2006/main" name="1_Office Theme">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B542C3A0-12DD-45C9-A0DB-E862C8E00C8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ct:contentTypeSchema xmlns:ct="http://schemas.microsoft.com/office/2006/metadata/contentType" xmlns:ma="http://schemas.microsoft.com/office/2006/metadata/properties/metaAttributes" ct:_="" ma:_="" ma:contentTypeName="Document" ma:contentTypeID="0x010100F7BC6C7B60FF484DB3B80FE9E5C87508" ma:contentTypeVersion="2" ma:contentTypeDescription="Create a new document." ma:contentTypeScope="" ma:versionID="454abd631f34276ea95cfe9163469086">
  <xsd:schema xmlns:xsd="http://www.w3.org/2001/XMLSchema" xmlns:xs="http://www.w3.org/2001/XMLSchema" xmlns:p="http://schemas.microsoft.com/office/2006/metadata/properties" xmlns:ns2="5af08be3-da31-4ed0-bd15-c2f68cc29029" xmlns:ns3="fa1fb52d-8fe2-4f49-9882-b9b989e07643" targetNamespace="http://schemas.microsoft.com/office/2006/metadata/properties" ma:root="true" ma:fieldsID="59c33e8876c22e7b2911b317d07d6af5" ns2:_="" ns3:_="">
    <xsd:import namespace="5af08be3-da31-4ed0-bd15-c2f68cc29029"/>
    <xsd:import namespace="fa1fb52d-8fe2-4f49-9882-b9b989e07643"/>
    <xsd:element name="properties">
      <xsd:complexType>
        <xsd:sequence>
          <xsd:element name="documentManagement">
            <xsd:complexType>
              <xsd:all>
                <xsd:element ref="ns2:Description" minOccurs="0"/>
                <xsd:element ref="ns2:_dlc_DocId" minOccurs="0"/>
                <xsd:element ref="ns2:_dlc_DocIdUrl" minOccurs="0"/>
                <xsd:element ref="ns2:_dlc_DocIdPersistId" minOccurs="0"/>
                <xsd:element ref="ns3:Module"/>
                <xsd:element ref="ns3:Fina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f08be3-da31-4ed0-bd15-c2f68cc29029" elementFormDefault="qualified">
    <xsd:import namespace="http://schemas.microsoft.com/office/2006/documentManagement/types"/>
    <xsd:import namespace="http://schemas.microsoft.com/office/infopath/2007/PartnerControls"/>
    <xsd:element name="Description" ma:index="8" nillable="true" ma:displayName="Description" ma:internalName="Description">
      <xsd:simpleType>
        <xsd:restriction base="dms:Note">
          <xsd:maxLength value="255"/>
        </xsd:restriction>
      </xsd:simpleType>
    </xsd:element>
    <xsd:element name="_dlc_DocId" ma:index="9" nillable="true" ma:displayName="Document ID Value" ma:description="The value of the document ID assigned to this item."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a1fb52d-8fe2-4f49-9882-b9b989e07643" elementFormDefault="qualified">
    <xsd:import namespace="http://schemas.microsoft.com/office/2006/documentManagement/types"/>
    <xsd:import namespace="http://schemas.microsoft.com/office/infopath/2007/PartnerControls"/>
    <xsd:element name="Module" ma:index="12" ma:displayName="Module" ma:format="Dropdown" ma:internalName="Module">
      <xsd:simpleType>
        <xsd:union memberTypes="dms:Text">
          <xsd:simpleType>
            <xsd:restriction base="dms:Choice">
              <xsd:enumeration value="* Agendas"/>
              <xsd:enumeration value="* Meeting Summaries"/>
              <xsd:enumeration value="* Competencies documents"/>
              <xsd:enumeration value="* Quick Learning Module template"/>
              <xsd:enumeration value="* Volunteer chart"/>
              <xsd:enumeration value="00. FDA Webinars"/>
              <xsd:enumeration value="01. Welcome to ISO17025"/>
              <xsd:enumeration value="02. Quality Policies, Customers Service &amp; complaints"/>
              <xsd:enumeration value="03. Personnel, Ethics, Cont Improvement"/>
              <xsd:enumeration value="04. Records Control, Data, Data integrity"/>
              <xsd:enumeration value="05. Traceability"/>
              <xsd:enumeration value="06. Sampling: Measurement of Uncertainty"/>
              <xsd:enumeration value="07. Sample Handling"/>
              <xsd:enumeration value="08. Proficiency testing"/>
              <xsd:enumeration value="09. Equipment and Calibration"/>
              <xsd:enumeration value="10. Test methods, validation, verification"/>
              <xsd:enumeration value="11. Document Control"/>
              <xsd:enumeration value="12. Controls and control charting"/>
              <xsd:enumeration value="13. Control of Nonconforming work ; Internal audits"/>
              <xsd:enumeration value="14. Corrective &amp; Preventive Actions; Root Cause Analysis"/>
              <xsd:enumeration value="15. Data Review &amp; Reporting"/>
              <xsd:enumeration value="16. Purchasing"/>
              <xsd:enumeration value="17, ALACC"/>
              <xsd:enumeration value="18, AAFCO"/>
              <xsd:enumeration value="19. AFDO"/>
              <xsd:enumeration value="20. Accrediting Bodies"/>
            </xsd:restriction>
          </xsd:simpleType>
        </xsd:union>
      </xsd:simpleType>
    </xsd:element>
    <xsd:element name="Final" ma:index="13" nillable="true" ma:displayName="Status" ma:format="Dropdown" ma:internalName="Final">
      <xsd:simpleType>
        <xsd:restriction base="dms:Choice">
          <xsd:enumeration value="Ready for Production"/>
          <xsd:enumeration value="In Development"/>
          <xsd:enumeration value="In Review"/>
          <xsd:enumeration value="Posted to Web"/>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p:properties xmlns:p="http://schemas.microsoft.com/office/2006/metadata/properties" xmlns:xsi="http://www.w3.org/2001/XMLSchema-instance" xmlns:pc="http://schemas.microsoft.com/office/infopath/2007/PartnerControls">
  <documentManagement>
    <Description xmlns="5af08be3-da31-4ed0-bd15-c2f68cc29029" xsi:nil="true"/>
    <_dlc_DocId xmlns="5af08be3-da31-4ed0-bd15-c2f68cc29029">Q77AU6S3KYZS-4287-148</_dlc_DocId>
    <_dlc_DocIdUrl xmlns="5af08be3-da31-4ed0-bd15-c2f68cc29029">
      <Url>https://www.aphlweb.org/aphl_departments/FS/dfsr/iso17025/_layouts/15/DocIdRedir.aspx?ID=Q77AU6S3KYZS-4287-148</Url>
      <Description>Q77AU6S3KYZS-4287-148</Description>
    </_dlc_DocIdUrl>
    <Module xmlns="fa1fb52d-8fe2-4f49-9882-b9b989e07643">12. Controls and control charting</Module>
    <Final xmlns="fa1fb52d-8fe2-4f49-9882-b9b989e07643">Ready for Production</Final>
  </documentManagement>
</p:properties>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mso-contentType ?>
<FormTemplates xmlns="http://schemas.microsoft.com/sharepoint/v3/contenttype/forms">
  <Display>DocumentLibraryForm</Display>
  <Edit>DocumentLibraryForm</Edit>
  <New>DocumentLibraryForm</New>
</FormTemplates>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EE76ECA5-5EA3-4DDF-8604-A0C5EDCA5D73}"/>
</file>

<file path=customXml/itemProps10.xml><?xml version="1.0" encoding="utf-8"?>
<ds:datastoreItem xmlns:ds="http://schemas.openxmlformats.org/officeDocument/2006/customXml" ds:itemID="{3E2B29F9-6B81-4B70-89D0-42AB53245CB6}"/>
</file>

<file path=customXml/itemProps11.xml><?xml version="1.0" encoding="utf-8"?>
<ds:datastoreItem xmlns:ds="http://schemas.openxmlformats.org/officeDocument/2006/customXml" ds:itemID="{25048C94-B5FB-45DD-8DFC-33F00E6FB842}"/>
</file>

<file path=customXml/itemProps12.xml><?xml version="1.0" encoding="utf-8"?>
<ds:datastoreItem xmlns:ds="http://schemas.openxmlformats.org/officeDocument/2006/customXml" ds:itemID="{EF5FE898-CD85-4A5B-9F20-CEE135BE7203}"/>
</file>

<file path=customXml/itemProps13.xml><?xml version="1.0" encoding="utf-8"?>
<ds:datastoreItem xmlns:ds="http://schemas.openxmlformats.org/officeDocument/2006/customXml" ds:itemID="{A2BBC639-DA30-49A7-ADC6-2980953B3F63}"/>
</file>

<file path=customXml/itemProps14.xml><?xml version="1.0" encoding="utf-8"?>
<ds:datastoreItem xmlns:ds="http://schemas.openxmlformats.org/officeDocument/2006/customXml" ds:itemID="{5C0B2EBB-69AC-406D-A210-DDACA6AEB0C7}"/>
</file>

<file path=customXml/itemProps15.xml><?xml version="1.0" encoding="utf-8"?>
<ds:datastoreItem xmlns:ds="http://schemas.openxmlformats.org/officeDocument/2006/customXml" ds:itemID="{CB07F4E0-E5EC-4988-AD39-AD761E4B0FF4}"/>
</file>

<file path=customXml/itemProps16.xml><?xml version="1.0" encoding="utf-8"?>
<ds:datastoreItem xmlns:ds="http://schemas.openxmlformats.org/officeDocument/2006/customXml" ds:itemID="{3A6D6603-C202-4F60-9456-6CFCBE50060C}"/>
</file>

<file path=customXml/itemProps17.xml><?xml version="1.0" encoding="utf-8"?>
<ds:datastoreItem xmlns:ds="http://schemas.openxmlformats.org/officeDocument/2006/customXml" ds:itemID="{466DEDA0-8176-4123-B8D8-46C15ECA40C3}"/>
</file>

<file path=customXml/itemProps18.xml><?xml version="1.0" encoding="utf-8"?>
<ds:datastoreItem xmlns:ds="http://schemas.openxmlformats.org/officeDocument/2006/customXml" ds:itemID="{03FF03D1-528E-45AF-9922-1A0BBBA909CB}"/>
</file>

<file path=customXml/itemProps19.xml><?xml version="1.0" encoding="utf-8"?>
<ds:datastoreItem xmlns:ds="http://schemas.openxmlformats.org/officeDocument/2006/customXml" ds:itemID="{2D3941FC-5EC8-4A52-AB39-876A21E402B2}"/>
</file>

<file path=customXml/itemProps2.xml><?xml version="1.0" encoding="utf-8"?>
<ds:datastoreItem xmlns:ds="http://schemas.openxmlformats.org/officeDocument/2006/customXml" ds:itemID="{BD9B836E-7942-4168-84ED-DB04C52DD171}"/>
</file>

<file path=customXml/itemProps20.xml><?xml version="1.0" encoding="utf-8"?>
<ds:datastoreItem xmlns:ds="http://schemas.openxmlformats.org/officeDocument/2006/customXml" ds:itemID="{DCFFE37A-0F73-435F-98C3-A5BF08CD7535}"/>
</file>

<file path=customXml/itemProps21.xml><?xml version="1.0" encoding="utf-8"?>
<ds:datastoreItem xmlns:ds="http://schemas.openxmlformats.org/officeDocument/2006/customXml" ds:itemID="{C94CADE6-0054-4362-BA1C-78A07FCA4D23}"/>
</file>

<file path=customXml/itemProps22.xml><?xml version="1.0" encoding="utf-8"?>
<ds:datastoreItem xmlns:ds="http://schemas.openxmlformats.org/officeDocument/2006/customXml" ds:itemID="{3CB14718-F86C-48F9-B5ED-2FF913F5F8EA}"/>
</file>

<file path=customXml/itemProps23.xml><?xml version="1.0" encoding="utf-8"?>
<ds:datastoreItem xmlns:ds="http://schemas.openxmlformats.org/officeDocument/2006/customXml" ds:itemID="{A7A014C6-604F-41C7-8CD6-EFAEC12486BE}"/>
</file>

<file path=customXml/itemProps24.xml><?xml version="1.0" encoding="utf-8"?>
<ds:datastoreItem xmlns:ds="http://schemas.openxmlformats.org/officeDocument/2006/customXml" ds:itemID="{9FE70074-89FE-4E5F-9BE6-82EC1B3E3A56}"/>
</file>

<file path=customXml/itemProps25.xml><?xml version="1.0" encoding="utf-8"?>
<ds:datastoreItem xmlns:ds="http://schemas.openxmlformats.org/officeDocument/2006/customXml" ds:itemID="{9C5C8FE0-9DF5-4A87-84C8-6EA4B11258FD}"/>
</file>

<file path=customXml/itemProps26.xml><?xml version="1.0" encoding="utf-8"?>
<ds:datastoreItem xmlns:ds="http://schemas.openxmlformats.org/officeDocument/2006/customXml" ds:itemID="{D149EFD1-3D7E-49DA-88FB-306E508F7142}"/>
</file>

<file path=customXml/itemProps27.xml><?xml version="1.0" encoding="utf-8"?>
<ds:datastoreItem xmlns:ds="http://schemas.openxmlformats.org/officeDocument/2006/customXml" ds:itemID="{54227F77-8CE9-4A4F-9AA0-58EE46410DA5}"/>
</file>

<file path=customXml/itemProps28.xml><?xml version="1.0" encoding="utf-8"?>
<ds:datastoreItem xmlns:ds="http://schemas.openxmlformats.org/officeDocument/2006/customXml" ds:itemID="{5396F036-39EC-4113-AE70-71B49CCB4F26}"/>
</file>

<file path=customXml/itemProps29.xml><?xml version="1.0" encoding="utf-8"?>
<ds:datastoreItem xmlns:ds="http://schemas.openxmlformats.org/officeDocument/2006/customXml" ds:itemID="{FDFFBCD2-D2F7-49AC-9C79-DEF8F80ABD06}"/>
</file>

<file path=customXml/itemProps3.xml><?xml version="1.0" encoding="utf-8"?>
<ds:datastoreItem xmlns:ds="http://schemas.openxmlformats.org/officeDocument/2006/customXml" ds:itemID="{7544C62A-92D9-496F-953A-73B578701840}"/>
</file>

<file path=customXml/itemProps30.xml><?xml version="1.0" encoding="utf-8"?>
<ds:datastoreItem xmlns:ds="http://schemas.openxmlformats.org/officeDocument/2006/customXml" ds:itemID="{4E7AFAD3-A568-4CEF-8A43-ECA5A58E7B69}"/>
</file>

<file path=customXml/itemProps31.xml><?xml version="1.0" encoding="utf-8"?>
<ds:datastoreItem xmlns:ds="http://schemas.openxmlformats.org/officeDocument/2006/customXml" ds:itemID="{FB4A3A52-1DCF-4C99-BC00-3441BEA399AA}"/>
</file>

<file path=customXml/itemProps32.xml><?xml version="1.0" encoding="utf-8"?>
<ds:datastoreItem xmlns:ds="http://schemas.openxmlformats.org/officeDocument/2006/customXml" ds:itemID="{5C43F66C-07F1-463A-B875-242A50107928}"/>
</file>

<file path=customXml/itemProps33.xml><?xml version="1.0" encoding="utf-8"?>
<ds:datastoreItem xmlns:ds="http://schemas.openxmlformats.org/officeDocument/2006/customXml" ds:itemID="{98331C9F-0C9C-4DF9-A2D5-D23182DF5BF1}"/>
</file>

<file path=customXml/itemProps34.xml><?xml version="1.0" encoding="utf-8"?>
<ds:datastoreItem xmlns:ds="http://schemas.openxmlformats.org/officeDocument/2006/customXml" ds:itemID="{4455359C-A82F-4796-BA4B-2B882485F4BC}"/>
</file>

<file path=customXml/itemProps35.xml><?xml version="1.0" encoding="utf-8"?>
<ds:datastoreItem xmlns:ds="http://schemas.openxmlformats.org/officeDocument/2006/customXml" ds:itemID="{C98DF059-8A46-41C2-80A2-18A6A24010E6}"/>
</file>

<file path=customXml/itemProps36.xml><?xml version="1.0" encoding="utf-8"?>
<ds:datastoreItem xmlns:ds="http://schemas.openxmlformats.org/officeDocument/2006/customXml" ds:itemID="{518F09DD-610E-4075-BC56-B7DF243660DD}"/>
</file>

<file path=customXml/itemProps37.xml><?xml version="1.0" encoding="utf-8"?>
<ds:datastoreItem xmlns:ds="http://schemas.openxmlformats.org/officeDocument/2006/customXml" ds:itemID="{915EE810-39ED-415F-B64D-619A22BE726E}"/>
</file>

<file path=customXml/itemProps38.xml><?xml version="1.0" encoding="utf-8"?>
<ds:datastoreItem xmlns:ds="http://schemas.openxmlformats.org/officeDocument/2006/customXml" ds:itemID="{A9B464D0-39D1-4FDD-B688-D9DCB651DCAD}"/>
</file>

<file path=customXml/itemProps39.xml><?xml version="1.0" encoding="utf-8"?>
<ds:datastoreItem xmlns:ds="http://schemas.openxmlformats.org/officeDocument/2006/customXml" ds:itemID="{A9BA46EC-EF08-47BD-A556-54312EED9EC1}"/>
</file>

<file path=customXml/itemProps4.xml><?xml version="1.0" encoding="utf-8"?>
<ds:datastoreItem xmlns:ds="http://schemas.openxmlformats.org/officeDocument/2006/customXml" ds:itemID="{C29AAC04-E94B-48E5-817F-6E95EE7A5B76}"/>
</file>

<file path=customXml/itemProps40.xml><?xml version="1.0" encoding="utf-8"?>
<ds:datastoreItem xmlns:ds="http://schemas.openxmlformats.org/officeDocument/2006/customXml" ds:itemID="{5FA0AA7B-E49A-4DB6-B0C4-5318F946CCD8}"/>
</file>

<file path=customXml/itemProps41.xml><?xml version="1.0" encoding="utf-8"?>
<ds:datastoreItem xmlns:ds="http://schemas.openxmlformats.org/officeDocument/2006/customXml" ds:itemID="{0B0D479A-D420-44BF-A32E-A7DCD8D7A6C9}"/>
</file>

<file path=customXml/itemProps42.xml><?xml version="1.0" encoding="utf-8"?>
<ds:datastoreItem xmlns:ds="http://schemas.openxmlformats.org/officeDocument/2006/customXml" ds:itemID="{BFA85535-6ABA-417B-96E9-5BC318D0E645}"/>
</file>

<file path=customXml/itemProps43.xml><?xml version="1.0" encoding="utf-8"?>
<ds:datastoreItem xmlns:ds="http://schemas.openxmlformats.org/officeDocument/2006/customXml" ds:itemID="{F290B368-66FD-4A15-A16F-8EAB723F7314}"/>
</file>

<file path=customXml/itemProps44.xml><?xml version="1.0" encoding="utf-8"?>
<ds:datastoreItem xmlns:ds="http://schemas.openxmlformats.org/officeDocument/2006/customXml" ds:itemID="{5230ECC0-8BA5-4A0D-A931-8BD398517947}"/>
</file>

<file path=customXml/itemProps45.xml><?xml version="1.0" encoding="utf-8"?>
<ds:datastoreItem xmlns:ds="http://schemas.openxmlformats.org/officeDocument/2006/customXml" ds:itemID="{54D4EB55-8D22-409B-A9F4-4C1494405F9F}"/>
</file>

<file path=customXml/itemProps46.xml><?xml version="1.0" encoding="utf-8"?>
<ds:datastoreItem xmlns:ds="http://schemas.openxmlformats.org/officeDocument/2006/customXml" ds:itemID="{11E68E8E-F173-4F8E-B312-6E3A15FF825E}"/>
</file>

<file path=customXml/itemProps47.xml><?xml version="1.0" encoding="utf-8"?>
<ds:datastoreItem xmlns:ds="http://schemas.openxmlformats.org/officeDocument/2006/customXml" ds:itemID="{F188959C-0977-4BAA-A936-57ECB52BB7A1}"/>
</file>

<file path=customXml/itemProps48.xml><?xml version="1.0" encoding="utf-8"?>
<ds:datastoreItem xmlns:ds="http://schemas.openxmlformats.org/officeDocument/2006/customXml" ds:itemID="{F5272A79-3F55-4CAB-A107-46B417E97E84}"/>
</file>

<file path=customXml/itemProps49.xml><?xml version="1.0" encoding="utf-8"?>
<ds:datastoreItem xmlns:ds="http://schemas.openxmlformats.org/officeDocument/2006/customXml" ds:itemID="{D2E303A4-EB9B-45D4-8040-42CB668899F1}"/>
</file>

<file path=customXml/itemProps5.xml><?xml version="1.0" encoding="utf-8"?>
<ds:datastoreItem xmlns:ds="http://schemas.openxmlformats.org/officeDocument/2006/customXml" ds:itemID="{0321FBFB-25C0-4F68-9578-731F70FC49E6}"/>
</file>

<file path=customXml/itemProps50.xml><?xml version="1.0" encoding="utf-8"?>
<ds:datastoreItem xmlns:ds="http://schemas.openxmlformats.org/officeDocument/2006/customXml" ds:itemID="{196FA939-82E4-432E-A989-B60D1079997C}"/>
</file>

<file path=customXml/itemProps51.xml><?xml version="1.0" encoding="utf-8"?>
<ds:datastoreItem xmlns:ds="http://schemas.openxmlformats.org/officeDocument/2006/customXml" ds:itemID="{A619B994-DBE2-4316-94C7-08C753354DED}"/>
</file>

<file path=customXml/itemProps52.xml><?xml version="1.0" encoding="utf-8"?>
<ds:datastoreItem xmlns:ds="http://schemas.openxmlformats.org/officeDocument/2006/customXml" ds:itemID="{6EAB6CF9-6967-427E-B0B8-23EC865871FC}"/>
</file>

<file path=customXml/itemProps53.xml><?xml version="1.0" encoding="utf-8"?>
<ds:datastoreItem xmlns:ds="http://schemas.openxmlformats.org/officeDocument/2006/customXml" ds:itemID="{5826FE81-E538-4589-9520-3E93D2160F89}"/>
</file>

<file path=customXml/itemProps54.xml><?xml version="1.0" encoding="utf-8"?>
<ds:datastoreItem xmlns:ds="http://schemas.openxmlformats.org/officeDocument/2006/customXml" ds:itemID="{3E902DBD-76DD-4186-AD13-C85D9B7AB902}"/>
</file>

<file path=customXml/itemProps55.xml><?xml version="1.0" encoding="utf-8"?>
<ds:datastoreItem xmlns:ds="http://schemas.openxmlformats.org/officeDocument/2006/customXml" ds:itemID="{3E617227-2BD4-4881-8D44-1187655793C0}"/>
</file>

<file path=customXml/itemProps56.xml><?xml version="1.0" encoding="utf-8"?>
<ds:datastoreItem xmlns:ds="http://schemas.openxmlformats.org/officeDocument/2006/customXml" ds:itemID="{5EC94A90-11B6-4B01-85D7-835C3C610EA7}"/>
</file>

<file path=customXml/itemProps6.xml><?xml version="1.0" encoding="utf-8"?>
<ds:datastoreItem xmlns:ds="http://schemas.openxmlformats.org/officeDocument/2006/customXml" ds:itemID="{9E738231-2982-4EDA-A09B-0758772A5F1D}"/>
</file>

<file path=customXml/itemProps7.xml><?xml version="1.0" encoding="utf-8"?>
<ds:datastoreItem xmlns:ds="http://schemas.openxmlformats.org/officeDocument/2006/customXml" ds:itemID="{548DD95C-E66F-4510-849A-0B00A5CEED56}"/>
</file>

<file path=customXml/itemProps8.xml><?xml version="1.0" encoding="utf-8"?>
<ds:datastoreItem xmlns:ds="http://schemas.openxmlformats.org/officeDocument/2006/customXml" ds:itemID="{0DBB0A8D-48BF-4250-8ADA-8C4E4DF96553}"/>
</file>

<file path=customXml/itemProps9.xml><?xml version="1.0" encoding="utf-8"?>
<ds:datastoreItem xmlns:ds="http://schemas.openxmlformats.org/officeDocument/2006/customXml" ds:itemID="{D0F91A8E-917D-4C48-8932-3E1403E153B8}"/>
</file>

<file path=docProps/app.xml><?xml version="1.0" encoding="utf-8"?>
<Properties xmlns="http://schemas.openxmlformats.org/officeDocument/2006/extended-properties" xmlns:vt="http://schemas.openxmlformats.org/officeDocument/2006/docPropsVTypes">
  <Template>APHL PPT Template_121014</Template>
  <TotalTime>597</TotalTime>
  <Words>1296</Words>
  <Application>Microsoft Office PowerPoint</Application>
  <PresentationFormat>On-screen Show (4:3)</PresentationFormat>
  <Paragraphs>206</Paragraphs>
  <Slides>27</Slides>
  <Notes>27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27</vt:i4>
      </vt:variant>
    </vt:vector>
  </HeadingPairs>
  <TitlesOfParts>
    <vt:vector size="36" baseType="lpstr">
      <vt:lpstr>Arial</vt:lpstr>
      <vt:lpstr>Calibri</vt:lpstr>
      <vt:lpstr>Courier New</vt:lpstr>
      <vt:lpstr>Franklin Gothic Demi</vt:lpstr>
      <vt:lpstr>Franklin Gothic Medium</vt:lpstr>
      <vt:lpstr>Lucida Handwriting</vt:lpstr>
      <vt:lpstr>Perpetua</vt:lpstr>
      <vt:lpstr>APHL_PPTTemp_120814</vt:lpstr>
      <vt:lpstr>1_Office Theme</vt:lpstr>
      <vt:lpstr>Controls and Control Charting</vt:lpstr>
      <vt:lpstr>Abbreviation and Acronyms</vt:lpstr>
      <vt:lpstr>ISO/IEC 17025 Requirements</vt:lpstr>
      <vt:lpstr>ISO/IEC 17025 Requirements</vt:lpstr>
      <vt:lpstr>Quality Management System (QMS)</vt:lpstr>
      <vt:lpstr>Quality Management System (QMS)</vt:lpstr>
      <vt:lpstr>ISO/IEC 17025 Requirements</vt:lpstr>
      <vt:lpstr>Range Control Charts</vt:lpstr>
      <vt:lpstr>Mean Value Control Charts Types</vt:lpstr>
      <vt:lpstr>Laboratory Control Sample Control Charts</vt:lpstr>
      <vt:lpstr>Matrix Spike Sample Control Charts</vt:lpstr>
      <vt:lpstr>Matrix Spike Sample Control Charts</vt:lpstr>
      <vt:lpstr>Parts of a Control Chart</vt:lpstr>
      <vt:lpstr>Parts of a Control Chart</vt:lpstr>
      <vt:lpstr>Parts of a Control Chart - Axis</vt:lpstr>
      <vt:lpstr>Parts of a Control Chart - Mean</vt:lpstr>
      <vt:lpstr>Parts of a Control Chart – Upper/Lower Control Limits</vt:lpstr>
      <vt:lpstr>Parts of a Control Chart – Upper/Lower Warning Limits</vt:lpstr>
      <vt:lpstr>Parts of a Control Chart –Plotted Value</vt:lpstr>
      <vt:lpstr>Control Charting Statistics</vt:lpstr>
      <vt:lpstr>Statistical Control</vt:lpstr>
      <vt:lpstr>Out of control!</vt:lpstr>
      <vt:lpstr>Control Charts - Trending</vt:lpstr>
      <vt:lpstr>Control Charts – Qualitative Trending</vt:lpstr>
      <vt:lpstr>Control Charts – Qualitative Trending</vt:lpstr>
      <vt:lpstr>Conclusions – Control charts</vt:lpstr>
      <vt:lpstr>References</vt:lpstr>
    </vt:vector>
  </TitlesOfParts>
  <Company>APHLOPS3</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Smith,  Alexandra | APHL</dc:creator>
  <cp:lastModifiedBy>Yvonne</cp:lastModifiedBy>
  <cp:revision>48</cp:revision>
  <cp:lastPrinted>2014-11-25T16:01:43Z</cp:lastPrinted>
  <dcterms:created xsi:type="dcterms:W3CDTF">2015-09-04T12:24:31Z</dcterms:created>
  <dcterms:modified xsi:type="dcterms:W3CDTF">2017-07-14T15:37:59Z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0x010100F7BC6C7B60FF484DB3B80FE9E5C87508</vt:lpwstr>
  </property>
  <property fmtid="{D5CDD505-2E9C-101B-9397-08002B2CF9AE}" pid="3" name="_dlc_DocIdItemGuid">
    <vt:lpwstr>e1321e0d-58c1-4eb5-8a1c-78600f52211b</vt:lpwstr>
  </property>
</Properties>
</file>