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5"/>
    <p:sldMasterId id="2147483698" r:id="rId6"/>
  </p:sldMasterIdLst>
  <p:notesMasterIdLst>
    <p:notesMasterId r:id="rId29"/>
  </p:notesMasterIdLst>
  <p:sldIdLst>
    <p:sldId id="311" r:id="rId7"/>
    <p:sldId id="262" r:id="rId8"/>
    <p:sldId id="259" r:id="rId9"/>
    <p:sldId id="305" r:id="rId10"/>
    <p:sldId id="321" r:id="rId11"/>
    <p:sldId id="257" r:id="rId12"/>
    <p:sldId id="315" r:id="rId13"/>
    <p:sldId id="314" r:id="rId14"/>
    <p:sldId id="313" r:id="rId15"/>
    <p:sldId id="316" r:id="rId16"/>
    <p:sldId id="317" r:id="rId17"/>
    <p:sldId id="320" r:id="rId18"/>
    <p:sldId id="292" r:id="rId19"/>
    <p:sldId id="301" r:id="rId20"/>
    <p:sldId id="291" r:id="rId21"/>
    <p:sldId id="293" r:id="rId22"/>
    <p:sldId id="318" r:id="rId23"/>
    <p:sldId id="319" r:id="rId24"/>
    <p:sldId id="261" r:id="rId25"/>
    <p:sldId id="280" r:id="rId26"/>
    <p:sldId id="258" r:id="rId27"/>
    <p:sldId id="32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DDEDF7"/>
    <a:srgbClr val="EAF4E8"/>
    <a:srgbClr val="FFFFFF"/>
    <a:srgbClr val="EDF5EB"/>
    <a:srgbClr val="F0EBE4"/>
    <a:srgbClr val="C6B1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68" autoAdjust="0"/>
    <p:restoredTop sz="94638" autoAdjust="0"/>
  </p:normalViewPr>
  <p:slideViewPr>
    <p:cSldViewPr>
      <p:cViewPr varScale="1">
        <p:scale>
          <a:sx n="61" d="100"/>
          <a:sy n="61" d="100"/>
        </p:scale>
        <p:origin x="1001" y="41"/>
      </p:cViewPr>
      <p:guideLst>
        <p:guide orient="horz" pos="2160"/>
        <p:guide pos="2880"/>
      </p:guideLst>
    </p:cSldViewPr>
  </p:slideViewPr>
  <p:outlineViewPr>
    <p:cViewPr>
      <p:scale>
        <a:sx n="33" d="100"/>
        <a:sy n="33" d="100"/>
      </p:scale>
      <p:origin x="0" y="-4734"/>
    </p:cViewPr>
  </p:outlineViewPr>
  <p:notesTextViewPr>
    <p:cViewPr>
      <p:scale>
        <a:sx n="1" d="1"/>
        <a:sy n="1" d="1"/>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B1BC05-DBB4-43C9-9298-963D138EBA76}" type="datetimeFigureOut">
              <a:rPr lang="en-US" smtClean="0"/>
              <a:t>4/6/2017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3F08D0-DDD0-46BD-BBC6-7EE8618ECA06}" type="slidenum">
              <a:rPr lang="en-US" smtClean="0"/>
              <a:t>‹#›</a:t>
            </a:fld>
            <a:endParaRPr lang="en-US" dirty="0"/>
          </a:p>
        </p:txBody>
      </p:sp>
    </p:spTree>
    <p:extLst>
      <p:ext uri="{BB962C8B-B14F-4D97-AF65-F5344CB8AC3E}">
        <p14:creationId xmlns:p14="http://schemas.microsoft.com/office/powerpoint/2010/main" val="1019400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t>3</a:t>
            </a:fld>
            <a:endParaRPr lang="en-US" dirty="0"/>
          </a:p>
        </p:txBody>
      </p:sp>
    </p:spTree>
    <p:extLst>
      <p:ext uri="{BB962C8B-B14F-4D97-AF65-F5344CB8AC3E}">
        <p14:creationId xmlns:p14="http://schemas.microsoft.com/office/powerpoint/2010/main" val="2547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F08D0-DDD0-46BD-BBC6-7EE8618ECA06}" type="slidenum">
              <a:rPr lang="en-US" smtClean="0"/>
              <a:t>7</a:t>
            </a:fld>
            <a:endParaRPr lang="en-US" dirty="0"/>
          </a:p>
        </p:txBody>
      </p:sp>
    </p:spTree>
    <p:extLst>
      <p:ext uri="{BB962C8B-B14F-4D97-AF65-F5344CB8AC3E}">
        <p14:creationId xmlns:p14="http://schemas.microsoft.com/office/powerpoint/2010/main" val="1752666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t>15</a:t>
            </a:fld>
            <a:endParaRPr lang="en-US" dirty="0"/>
          </a:p>
        </p:txBody>
      </p:sp>
    </p:spTree>
    <p:extLst>
      <p:ext uri="{BB962C8B-B14F-4D97-AF65-F5344CB8AC3E}">
        <p14:creationId xmlns:p14="http://schemas.microsoft.com/office/powerpoint/2010/main" val="1105822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224517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39245D9-9F97-4C22-A285-D85259C544C1}" type="datetime1">
              <a:rPr lang="en-US" smtClean="0">
                <a:solidFill>
                  <a:srgbClr val="3F3F3F"/>
                </a:solidFill>
              </a:rPr>
              <a:pPr/>
              <a:t>4/6/2017</a:t>
            </a:fld>
            <a:endParaRPr lang="en-US" dirty="0">
              <a:solidFill>
                <a:srgbClr val="3F3F3F"/>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srgbClr val="3F3F3F"/>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440F8E6C-95F5-499B-9D2A-5CC9334ADCD9}" type="slidenum">
              <a:rPr lang="en-US" smtClean="0">
                <a:solidFill>
                  <a:srgbClr val="3F3F3F"/>
                </a:solidFill>
              </a:rPr>
              <a:pPr/>
              <a:t>‹#›</a:t>
            </a:fld>
            <a:endParaRPr lang="en-US" dirty="0">
              <a:solidFill>
                <a:srgbClr val="3F3F3F"/>
              </a:solidFill>
            </a:endParaRPr>
          </a:p>
        </p:txBody>
      </p:sp>
    </p:spTree>
    <p:extLst>
      <p:ext uri="{BB962C8B-B14F-4D97-AF65-F5344CB8AC3E}">
        <p14:creationId xmlns:p14="http://schemas.microsoft.com/office/powerpoint/2010/main" val="3618632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036A845-E876-4022-ABC9-8E3EA07FE4C4}" type="datetime1">
              <a:rPr lang="en-US" smtClean="0">
                <a:solidFill>
                  <a:prstClr val="black">
                    <a:tint val="75000"/>
                  </a:prstClr>
                </a:solidFill>
              </a:rPr>
              <a:pPr/>
              <a:t>4/6/2017</a:t>
            </a:fld>
            <a:endParaRPr lang="en-US" dirty="0">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dirty="0">
              <a:solidFill>
                <a:prstClr val="black">
                  <a:tint val="75000"/>
                </a:prstClr>
              </a:solidFill>
            </a:endParaRPr>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9664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509792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620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68551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279423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05622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1382866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974643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949544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70407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dirty="0">
                <a:solidFill>
                  <a:prstClr val="white"/>
                </a:solidFill>
                <a:latin typeface="Franklin Gothic Medium" panose="020B0603020102020204" pitchFamily="34" charset="0"/>
              </a:rPr>
              <a:t>QMS Quick Learning Activity</a:t>
            </a: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35135324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39245D9-9F97-4C22-A285-D85259C544C1}" type="datetime1">
              <a:rPr lang="en-US" smtClean="0">
                <a:solidFill>
                  <a:srgbClr val="3F3F3F"/>
                </a:solidFill>
              </a:rPr>
              <a:pPr/>
              <a:t>4/6/2017</a:t>
            </a:fld>
            <a:endParaRPr lang="en-US" dirty="0">
              <a:solidFill>
                <a:srgbClr val="3F3F3F"/>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solidFill>
                <a:srgbClr val="3F3F3F"/>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440F8E6C-95F5-499B-9D2A-5CC9334ADCD9}" type="slidenum">
              <a:rPr lang="en-US" smtClean="0">
                <a:solidFill>
                  <a:srgbClr val="3F3F3F"/>
                </a:solidFill>
              </a:rPr>
              <a:pPr/>
              <a:t>‹#›</a:t>
            </a:fld>
            <a:endParaRPr lang="en-US" dirty="0">
              <a:solidFill>
                <a:srgbClr val="3F3F3F"/>
              </a:solidFill>
            </a:endParaRPr>
          </a:p>
        </p:txBody>
      </p:sp>
    </p:spTree>
    <p:extLst>
      <p:ext uri="{BB962C8B-B14F-4D97-AF65-F5344CB8AC3E}">
        <p14:creationId xmlns:p14="http://schemas.microsoft.com/office/powerpoint/2010/main" val="3178086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764172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58332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3513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508666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425222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791416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dirty="0">
                <a:solidFill>
                  <a:prstClr val="white"/>
                </a:solidFill>
                <a:latin typeface="Franklin Gothic Medium" panose="020B0603020102020204" pitchFamily="34" charset="0"/>
              </a:rPr>
              <a:t>QMS Quick Learning Activity</a:t>
            </a: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838659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gi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18309485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9" r:id="rId11"/>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40975875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iso.org/standard/39883.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1277273"/>
          </a:xfrm>
        </p:spPr>
        <p:txBody>
          <a:bodyPr/>
          <a:lstStyle/>
          <a:p>
            <a:r>
              <a:rPr lang="en-US" dirty="0"/>
              <a:t>Document and Records Control System</a:t>
            </a:r>
          </a:p>
        </p:txBody>
      </p:sp>
      <p:sp>
        <p:nvSpPr>
          <p:cNvPr id="4" name="Subtitle 3"/>
          <p:cNvSpPr>
            <a:spLocks noGrp="1"/>
          </p:cNvSpPr>
          <p:nvPr>
            <p:ph type="subTitle" idx="1"/>
          </p:nvPr>
        </p:nvSpPr>
        <p:spPr>
          <a:xfrm>
            <a:off x="457200" y="4191000"/>
            <a:ext cx="6400800" cy="538609"/>
          </a:xfrm>
        </p:spPr>
        <p:txBody>
          <a:bodyPr/>
          <a:lstStyle/>
          <a:p>
            <a:r>
              <a:rPr lang="en-US" dirty="0"/>
              <a:t>ISO/IEC 17025:2005</a:t>
            </a:r>
          </a:p>
        </p:txBody>
      </p:sp>
    </p:spTree>
    <p:extLst>
      <p:ext uri="{BB962C8B-B14F-4D97-AF65-F5344CB8AC3E}">
        <p14:creationId xmlns:p14="http://schemas.microsoft.com/office/powerpoint/2010/main" val="2316056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fao.org/docrep/x5082e/X5082E1H.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54413">
            <a:off x="4884312" y="5370206"/>
            <a:ext cx="1511324" cy="104898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304800" y="1600201"/>
            <a:ext cx="8153400" cy="4038600"/>
          </a:xfrm>
        </p:spPr>
        <p:txBody>
          <a:bodyPr>
            <a:normAutofit fontScale="92500" lnSpcReduction="10000"/>
          </a:bodyPr>
          <a:lstStyle/>
          <a:p>
            <a:r>
              <a:rPr lang="en-US" sz="3200" dirty="0"/>
              <a:t>Retain records of original observations, derived data and sufficient information to establish an audit trail, calibration records, staff records, and a copy of each test report issued</a:t>
            </a:r>
          </a:p>
          <a:p>
            <a:r>
              <a:rPr lang="en-US" sz="3200" dirty="0"/>
              <a:t>Define how long technical records kept</a:t>
            </a:r>
          </a:p>
          <a:p>
            <a:r>
              <a:rPr lang="en-US" sz="3200" dirty="0"/>
              <a:t>Maintain sufficient information to facilitate identification of factors affecting the uncertainty</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10</a:t>
            </a:fld>
            <a:endParaRPr lang="en-US" dirty="0">
              <a:solidFill>
                <a:prstClr val="black">
                  <a:tint val="75000"/>
                </a:prstClr>
              </a:solidFill>
            </a:endParaRPr>
          </a:p>
        </p:txBody>
      </p:sp>
      <p:sp>
        <p:nvSpPr>
          <p:cNvPr id="6" name="Title 1"/>
          <p:cNvSpPr txBox="1">
            <a:spLocks/>
          </p:cNvSpPr>
          <p:nvPr/>
        </p:nvSpPr>
        <p:spPr>
          <a:xfrm>
            <a:off x="457200" y="0"/>
            <a:ext cx="8282787" cy="1215717"/>
          </a:xfrm>
          <a:prstGeom prst="rect">
            <a:avLst/>
          </a:prstGeom>
        </p:spPr>
        <p:txBody>
          <a:bodyPr vert="horz" lIns="0" tIns="0" rIns="0" bIns="45720" rtlCol="0" anchor="t" anchorCtr="0">
            <a:spAutoFit/>
          </a:bodyPr>
          <a:lst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a:lstStyle>
          <a:p>
            <a:r>
              <a:rPr lang="en-US" dirty="0"/>
              <a:t>Technical Records</a:t>
            </a:r>
            <a:br>
              <a:rPr lang="en-US" dirty="0"/>
            </a:br>
            <a:r>
              <a:rPr lang="en-US" sz="3600" dirty="0"/>
              <a:t>(Forms, Work Sheets, Control Charts, etc.)</a:t>
            </a:r>
          </a:p>
        </p:txBody>
      </p:sp>
    </p:spTree>
    <p:extLst>
      <p:ext uri="{BB962C8B-B14F-4D97-AF65-F5344CB8AC3E}">
        <p14:creationId xmlns:p14="http://schemas.microsoft.com/office/powerpoint/2010/main" val="2006832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381000" y="1091085"/>
            <a:ext cx="8153400" cy="4559209"/>
          </a:xfrm>
        </p:spPr>
        <p:txBody>
          <a:bodyPr>
            <a:normAutofit/>
          </a:bodyPr>
          <a:lstStyle/>
          <a:p>
            <a:r>
              <a:rPr lang="en-US" sz="3200" dirty="0"/>
              <a:t>Records of each test/calibration contain sufficient information to enable test/calibration to be repeated under conditions as close as possible to the original (</a:t>
            </a:r>
            <a:r>
              <a:rPr lang="en-US" sz="3200" i="1" dirty="0"/>
              <a:t>traceability</a:t>
            </a:r>
            <a:r>
              <a:rPr lang="en-US" sz="3200" dirty="0"/>
              <a:t>) </a:t>
            </a:r>
            <a:endParaRPr lang="en-US" dirty="0"/>
          </a:p>
          <a:p>
            <a:r>
              <a:rPr lang="en-US" sz="3200" dirty="0"/>
              <a:t>Identity of personnel responsible for</a:t>
            </a:r>
          </a:p>
          <a:p>
            <a:pPr lvl="1"/>
            <a:r>
              <a:rPr lang="en-US" dirty="0"/>
              <a:t>Sampling</a:t>
            </a:r>
          </a:p>
          <a:p>
            <a:pPr lvl="1"/>
            <a:r>
              <a:rPr lang="en-US" dirty="0"/>
              <a:t>Performance of each test/calibration</a:t>
            </a:r>
          </a:p>
          <a:p>
            <a:pPr lvl="1"/>
            <a:r>
              <a:rPr lang="en-US" dirty="0"/>
              <a:t>Checking of results</a:t>
            </a:r>
          </a:p>
          <a:p>
            <a:pPr marL="914400" lvl="2" indent="0">
              <a:buNone/>
            </a:pPr>
            <a:endParaRPr lang="en-US" dirty="0"/>
          </a:p>
          <a:p>
            <a:pPr marL="914400" lvl="2" indent="0">
              <a:buNone/>
            </a:pPr>
            <a:endParaRPr lang="en-US" sz="2800" dirty="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11</a:t>
            </a:fld>
            <a:endParaRPr lang="en-US" dirty="0">
              <a:solidFill>
                <a:prstClr val="black">
                  <a:tint val="75000"/>
                </a:prstClr>
              </a:solidFill>
            </a:endParaRPr>
          </a:p>
        </p:txBody>
      </p:sp>
      <p:pic>
        <p:nvPicPr>
          <p:cNvPr id="1032" name="Picture 8" descr="https://i.ytimg.com/vi/FNHKPtguqZk/hqdefaul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781625">
            <a:off x="6280993" y="4557779"/>
            <a:ext cx="1742092" cy="130657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533400" y="356835"/>
            <a:ext cx="8282787" cy="734250"/>
          </a:xfrm>
          <a:prstGeom prst="rect">
            <a:avLst/>
          </a:prstGeom>
        </p:spPr>
        <p:txBody>
          <a:bodyPr vert="horz" lIns="0" tIns="0" rIns="0" bIns="45720" rtlCol="0" anchor="t" anchorCtr="0">
            <a:spAutoFit/>
          </a:bodyPr>
          <a:lst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a:lstStyle>
          <a:p>
            <a:r>
              <a:rPr lang="en-US" dirty="0"/>
              <a:t>Technical Records</a:t>
            </a:r>
            <a:br>
              <a:rPr lang="en-US" dirty="0"/>
            </a:br>
            <a:endParaRPr lang="en-US" sz="3600" dirty="0"/>
          </a:p>
        </p:txBody>
      </p:sp>
    </p:spTree>
    <p:extLst>
      <p:ext uri="{BB962C8B-B14F-4D97-AF65-F5344CB8AC3E}">
        <p14:creationId xmlns:p14="http://schemas.microsoft.com/office/powerpoint/2010/main" val="2630186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52400" y="1320899"/>
            <a:ext cx="8153400" cy="4329395"/>
          </a:xfrm>
        </p:spPr>
        <p:txBody>
          <a:bodyPr>
            <a:normAutofit fontScale="92500" lnSpcReduction="20000"/>
          </a:bodyPr>
          <a:lstStyle/>
          <a:p>
            <a:r>
              <a:rPr lang="en-US" sz="3200" dirty="0"/>
              <a:t>Observations, data and calculations recorded at the time they are made and identifiable to a specific task</a:t>
            </a:r>
          </a:p>
          <a:p>
            <a:r>
              <a:rPr lang="en-US" sz="3200" dirty="0"/>
              <a:t>Mistakes are crossed out (not erased or obviated), the correct information recorded alongside, along with the initials of the individual making the correction</a:t>
            </a:r>
          </a:p>
          <a:p>
            <a:r>
              <a:rPr lang="en-US" sz="3200" dirty="0"/>
              <a:t>Electronic records have the ability to track who is making any correction and be able to retain original information just as non-electronic records</a:t>
            </a:r>
            <a:endParaRPr lang="en-US" dirty="0"/>
          </a:p>
          <a:p>
            <a:pPr marL="914400" lvl="2" indent="0">
              <a:buNone/>
            </a:pPr>
            <a:endParaRPr lang="en-US" dirty="0"/>
          </a:p>
          <a:p>
            <a:pPr marL="914400" lvl="2" indent="0">
              <a:buNone/>
            </a:pPr>
            <a:endParaRPr lang="en-US" sz="2800" dirty="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12</a:t>
            </a:fld>
            <a:endParaRPr lang="en-US" dirty="0">
              <a:solidFill>
                <a:prstClr val="black">
                  <a:tint val="75000"/>
                </a:prstClr>
              </a:solidFill>
            </a:endParaRPr>
          </a:p>
        </p:txBody>
      </p:sp>
      <p:pic>
        <p:nvPicPr>
          <p:cNvPr id="1032" name="Picture 8" descr="https://i.ytimg.com/vi/FNHKPtguqZk/hqdefaul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781625">
            <a:off x="6873073" y="5011504"/>
            <a:ext cx="1307103" cy="98032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533400" y="356835"/>
            <a:ext cx="8282787" cy="734250"/>
          </a:xfrm>
          <a:prstGeom prst="rect">
            <a:avLst/>
          </a:prstGeom>
        </p:spPr>
        <p:txBody>
          <a:bodyPr vert="horz" lIns="0" tIns="0" rIns="0" bIns="45720" rtlCol="0" anchor="t" anchorCtr="0">
            <a:spAutoFit/>
          </a:bodyPr>
          <a:lst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a:lstStyle>
          <a:p>
            <a:r>
              <a:rPr lang="en-US" dirty="0"/>
              <a:t>Technical Records</a:t>
            </a:r>
            <a:br>
              <a:rPr lang="en-US" dirty="0"/>
            </a:br>
            <a:endParaRPr lang="en-US" sz="3600" dirty="0"/>
          </a:p>
        </p:txBody>
      </p:sp>
    </p:spTree>
    <p:extLst>
      <p:ext uri="{BB962C8B-B14F-4D97-AF65-F5344CB8AC3E}">
        <p14:creationId xmlns:p14="http://schemas.microsoft.com/office/powerpoint/2010/main" val="1692003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Document Control needed?</a:t>
            </a:r>
          </a:p>
        </p:txBody>
      </p:sp>
      <p:sp>
        <p:nvSpPr>
          <p:cNvPr id="3" name="Content Placeholder 2"/>
          <p:cNvSpPr>
            <a:spLocks noGrp="1"/>
          </p:cNvSpPr>
          <p:nvPr>
            <p:ph idx="1"/>
          </p:nvPr>
        </p:nvSpPr>
        <p:spPr>
          <a:xfrm>
            <a:off x="381000" y="1321649"/>
            <a:ext cx="8229600" cy="3960102"/>
          </a:xfrm>
        </p:spPr>
        <p:txBody>
          <a:bodyPr>
            <a:normAutofit fontScale="85000" lnSpcReduction="20000"/>
          </a:bodyPr>
          <a:lstStyle/>
          <a:p>
            <a:r>
              <a:rPr lang="en-US" dirty="0"/>
              <a:t>To ensure that:</a:t>
            </a:r>
          </a:p>
          <a:p>
            <a:pPr lvl="1"/>
            <a:r>
              <a:rPr lang="en-US" dirty="0"/>
              <a:t>Management is aware of, and has approved, all documents used by staff to guide them in their work (</a:t>
            </a:r>
            <a:r>
              <a:rPr lang="en-US" i="1" u="sng" dirty="0"/>
              <a:t>authority</a:t>
            </a:r>
            <a:r>
              <a:rPr lang="en-US" dirty="0"/>
              <a:t>)</a:t>
            </a:r>
          </a:p>
          <a:p>
            <a:pPr lvl="1"/>
            <a:r>
              <a:rPr lang="en-US" dirty="0"/>
              <a:t>All documents specifying procedures have been checked by those with appropriate knowledge (</a:t>
            </a:r>
            <a:r>
              <a:rPr lang="en-US" i="1" u="sng" dirty="0"/>
              <a:t>accuracy</a:t>
            </a:r>
            <a:r>
              <a:rPr lang="en-US" dirty="0"/>
              <a:t>)</a:t>
            </a:r>
          </a:p>
          <a:p>
            <a:pPr lvl="1"/>
            <a:r>
              <a:rPr lang="en-US" dirty="0"/>
              <a:t>There is a record of all copies of documents, so that they can be </a:t>
            </a:r>
            <a:r>
              <a:rPr lang="en-US" i="1" dirty="0"/>
              <a:t>Reviewed, Withdrawn, or Amended </a:t>
            </a:r>
          </a:p>
          <a:p>
            <a:pPr lvl="2"/>
            <a:r>
              <a:rPr lang="en-US" dirty="0"/>
              <a:t>They can be recalled and updates issued </a:t>
            </a:r>
          </a:p>
          <a:p>
            <a:pPr lvl="2"/>
            <a:r>
              <a:rPr lang="en-US" dirty="0"/>
              <a:t>So all copies reflect the same procedure </a:t>
            </a:r>
          </a:p>
          <a:p>
            <a:pPr marL="914400" lvl="2" indent="0">
              <a:buNone/>
            </a:pPr>
            <a:r>
              <a:rPr lang="en-US" dirty="0"/>
              <a:t>   (</a:t>
            </a:r>
            <a:r>
              <a:rPr lang="en-US" u="sng" dirty="0"/>
              <a:t>consistency</a:t>
            </a:r>
            <a:r>
              <a:rPr lang="en-US" dirty="0"/>
              <a:t>)</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13</a:t>
            </a:fld>
            <a:endParaRPr lang="en-US" dirty="0"/>
          </a:p>
        </p:txBody>
      </p:sp>
      <p:pic>
        <p:nvPicPr>
          <p:cNvPr id="7" name="Picture 4" descr="http://www.phoenixmedia.com/sample_images/47/original/black-and-white-copies.jpg?129965276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86592">
            <a:off x="5987759" y="4571202"/>
            <a:ext cx="1421097" cy="1421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434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Document Control needed?</a:t>
            </a:r>
          </a:p>
        </p:txBody>
      </p:sp>
      <p:sp>
        <p:nvSpPr>
          <p:cNvPr id="4" name="Content Placeholder 3"/>
          <p:cNvSpPr>
            <a:spLocks noGrp="1"/>
          </p:cNvSpPr>
          <p:nvPr>
            <p:ph sz="half" idx="1"/>
          </p:nvPr>
        </p:nvSpPr>
        <p:spPr>
          <a:xfrm>
            <a:off x="457200" y="1600200"/>
            <a:ext cx="5029200" cy="2653034"/>
          </a:xfrm>
        </p:spPr>
        <p:txBody>
          <a:bodyPr/>
          <a:lstStyle/>
          <a:p>
            <a:r>
              <a:rPr lang="en-US" sz="3200" dirty="0"/>
              <a:t>Most importantly: </a:t>
            </a:r>
          </a:p>
          <a:p>
            <a:pPr marL="0" indent="0">
              <a:buNone/>
            </a:pPr>
            <a:r>
              <a:rPr lang="en-US" sz="3200" i="1" dirty="0"/>
              <a:t>To ensure that all staff are using the most current SOP, form, policy or related document</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14</a:t>
            </a:fld>
            <a:endParaRPr lang="en-US" dirty="0"/>
          </a:p>
        </p:txBody>
      </p:sp>
      <p:pic>
        <p:nvPicPr>
          <p:cNvPr id="7"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1000" contrast="-35000"/>
                    </a14:imgEffect>
                  </a14:imgLayer>
                </a14:imgProps>
              </a:ext>
              <a:ext uri="{28A0092B-C50C-407E-A947-70E740481C1C}">
                <a14:useLocalDpi xmlns:a14="http://schemas.microsoft.com/office/drawing/2010/main" val="0"/>
              </a:ext>
            </a:extLst>
          </a:blip>
          <a:srcRect/>
          <a:stretch>
            <a:fillRect/>
          </a:stretch>
        </p:blipFill>
        <p:spPr bwMode="auto">
          <a:xfrm rot="19397311">
            <a:off x="5836417" y="1890043"/>
            <a:ext cx="2097936" cy="2631962"/>
          </a:xfrm>
          <a:prstGeom prst="rect">
            <a:avLst/>
          </a:prstGeom>
          <a:noFill/>
          <a:ln>
            <a:noFill/>
          </a:ln>
          <a:effectLst>
            <a:outerShdw blurRad="63500" sx="102000" sy="102000" algn="ctr" rotWithShape="0">
              <a:srgbClr val="7030A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1254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does a Documentation System Do?</a:t>
            </a:r>
          </a:p>
        </p:txBody>
      </p:sp>
      <p:sp>
        <p:nvSpPr>
          <p:cNvPr id="3" name="Content Placeholder 2"/>
          <p:cNvSpPr>
            <a:spLocks noGrp="1"/>
          </p:cNvSpPr>
          <p:nvPr>
            <p:ph sz="half" idx="1"/>
          </p:nvPr>
        </p:nvSpPr>
        <p:spPr>
          <a:xfrm>
            <a:off x="457200" y="1295400"/>
            <a:ext cx="4038600" cy="3083921"/>
          </a:xfrm>
        </p:spPr>
        <p:txBody>
          <a:bodyPr/>
          <a:lstStyle/>
          <a:p>
            <a:r>
              <a:rPr lang="en-US" dirty="0"/>
              <a:t>It is a mechanism for defining the QMS so that it is:</a:t>
            </a:r>
          </a:p>
          <a:p>
            <a:pPr lvl="1"/>
            <a:r>
              <a:rPr lang="en-US" dirty="0"/>
              <a:t>A </a:t>
            </a:r>
            <a:r>
              <a:rPr lang="en-US" u="sng" dirty="0"/>
              <a:t>Consistent</a:t>
            </a:r>
            <a:r>
              <a:rPr lang="en-US" dirty="0"/>
              <a:t> system</a:t>
            </a:r>
          </a:p>
          <a:p>
            <a:pPr lvl="1"/>
            <a:r>
              <a:rPr lang="en-US" dirty="0"/>
              <a:t>A </a:t>
            </a:r>
            <a:r>
              <a:rPr lang="en-US" u="sng" dirty="0"/>
              <a:t>Secure</a:t>
            </a:r>
            <a:r>
              <a:rPr lang="en-US" dirty="0"/>
              <a:t> system</a:t>
            </a:r>
          </a:p>
          <a:p>
            <a:pPr lvl="1"/>
            <a:r>
              <a:rPr lang="en-US" dirty="0"/>
              <a:t>One that can be easily </a:t>
            </a:r>
            <a:r>
              <a:rPr lang="en-US" u="sng" dirty="0"/>
              <a:t>Monitored</a:t>
            </a:r>
          </a:p>
        </p:txBody>
      </p:sp>
      <p:sp>
        <p:nvSpPr>
          <p:cNvPr id="4" name="Content Placeholder 3"/>
          <p:cNvSpPr>
            <a:spLocks noGrp="1"/>
          </p:cNvSpPr>
          <p:nvPr>
            <p:ph sz="half" idx="2"/>
          </p:nvPr>
        </p:nvSpPr>
        <p:spPr>
          <a:xfrm>
            <a:off x="4638261" y="1295400"/>
            <a:ext cx="4038600" cy="2209836"/>
          </a:xfrm>
        </p:spPr>
        <p:txBody>
          <a:bodyPr/>
          <a:lstStyle/>
          <a:p>
            <a:r>
              <a:rPr lang="en-US" dirty="0"/>
              <a:t>It is a means to communicate to staff:</a:t>
            </a:r>
          </a:p>
          <a:p>
            <a:pPr lvl="1"/>
            <a:r>
              <a:rPr lang="en-US" dirty="0"/>
              <a:t>Their </a:t>
            </a:r>
            <a:r>
              <a:rPr lang="en-US" u="sng" dirty="0"/>
              <a:t>responsibilities</a:t>
            </a:r>
          </a:p>
          <a:p>
            <a:pPr lvl="1"/>
            <a:r>
              <a:rPr lang="en-US" dirty="0"/>
              <a:t>What </a:t>
            </a:r>
            <a:r>
              <a:rPr lang="en-US" u="sng" dirty="0"/>
              <a:t>procedures and policies</a:t>
            </a:r>
            <a:r>
              <a:rPr lang="en-US" dirty="0"/>
              <a:t> to follow</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15</a:t>
            </a:fld>
            <a:endParaRPr lang="en-US" dirty="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665" y="4038600"/>
            <a:ext cx="3213100" cy="2146300"/>
          </a:xfrm>
          <a:prstGeom prst="rect">
            <a:avLst/>
          </a:prstGeom>
          <a:noFill/>
          <a:ln w="9525">
            <a:noFill/>
            <a:miter lim="800000"/>
            <a:headEnd/>
            <a:tailEnd/>
          </a:ln>
          <a:effectLst>
            <a:glow rad="63500">
              <a:schemeClr val="accent5">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28014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Can you still have Checklists, Templates, and Forms?</a:t>
            </a:r>
          </a:p>
        </p:txBody>
      </p:sp>
      <p:sp>
        <p:nvSpPr>
          <p:cNvPr id="3" name="Content Placeholder 2"/>
          <p:cNvSpPr>
            <a:spLocks noGrp="1"/>
          </p:cNvSpPr>
          <p:nvPr>
            <p:ph sz="half" idx="1"/>
          </p:nvPr>
        </p:nvSpPr>
        <p:spPr>
          <a:xfrm>
            <a:off x="457200" y="1752601"/>
            <a:ext cx="4572000" cy="4114800"/>
          </a:xfrm>
        </p:spPr>
        <p:txBody>
          <a:bodyPr>
            <a:normAutofit fontScale="92500" lnSpcReduction="20000"/>
          </a:bodyPr>
          <a:lstStyle/>
          <a:p>
            <a:r>
              <a:rPr lang="en-US" dirty="0"/>
              <a:t>Absolutely!</a:t>
            </a:r>
          </a:p>
          <a:p>
            <a:r>
              <a:rPr lang="en-US" dirty="0"/>
              <a:t>They can be controlled in the same manner as Standard Operating Procedures (SOPs), policies, or other documents by making them attachments to the SOP </a:t>
            </a:r>
          </a:p>
          <a:p>
            <a:r>
              <a:rPr lang="en-US" dirty="0"/>
              <a:t>OR by identifying them as an independent document in the document system</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16</a:t>
            </a:fld>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590800"/>
            <a:ext cx="2701459" cy="254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372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4146"/>
            <a:ext cx="8229600" cy="1068387"/>
          </a:xfrm>
        </p:spPr>
        <p:txBody>
          <a:bodyPr>
            <a:normAutofit fontScale="90000"/>
          </a:bodyPr>
          <a:lstStyle/>
          <a:p>
            <a:r>
              <a:rPr lang="en-US" dirty="0"/>
              <a:t>Why do we have to record so much information?</a:t>
            </a:r>
          </a:p>
        </p:txBody>
      </p:sp>
      <p:sp>
        <p:nvSpPr>
          <p:cNvPr id="3" name="Content Placeholder 2"/>
          <p:cNvSpPr>
            <a:spLocks noGrp="1"/>
          </p:cNvSpPr>
          <p:nvPr>
            <p:ph sz="half" idx="1"/>
          </p:nvPr>
        </p:nvSpPr>
        <p:spPr>
          <a:xfrm>
            <a:off x="398206" y="1600200"/>
            <a:ext cx="5316794" cy="4267200"/>
          </a:xfrm>
        </p:spPr>
        <p:txBody>
          <a:bodyPr>
            <a:normAutofit lnSpcReduction="10000"/>
          </a:bodyPr>
          <a:lstStyle/>
          <a:p>
            <a:r>
              <a:rPr lang="en-US" sz="2400" dirty="0"/>
              <a:t>Reproducibility provides confidence in results and assures that results are not erroneous or random in nature and is one of the main principles of the scientific method </a:t>
            </a:r>
          </a:p>
          <a:p>
            <a:r>
              <a:rPr lang="en-US" sz="2400" dirty="0"/>
              <a:t>In order for results to be reproduced it is necessary to know (document) all the conditions (instruments used, environmental conditions, etc.) used to generate original results</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17</a:t>
            </a:fld>
            <a:endParaRPr lang="en-US" dirty="0"/>
          </a:p>
        </p:txBody>
      </p:sp>
      <p:pic>
        <p:nvPicPr>
          <p:cNvPr id="1026" name="Picture 2" descr="http://www.ika.com/ika/images/pg_hero/hero-laboratory-reacto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600200"/>
            <a:ext cx="289560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290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799"/>
            <a:ext cx="8229600" cy="1068387"/>
          </a:xfrm>
        </p:spPr>
        <p:txBody>
          <a:bodyPr>
            <a:normAutofit fontScale="90000"/>
          </a:bodyPr>
          <a:lstStyle/>
          <a:p>
            <a:r>
              <a:rPr lang="en-US" dirty="0"/>
              <a:t>Why do we have to record so much information?</a:t>
            </a:r>
          </a:p>
        </p:txBody>
      </p:sp>
      <p:sp>
        <p:nvSpPr>
          <p:cNvPr id="3" name="Content Placeholder 2"/>
          <p:cNvSpPr>
            <a:spLocks noGrp="1"/>
          </p:cNvSpPr>
          <p:nvPr>
            <p:ph sz="half" idx="1"/>
          </p:nvPr>
        </p:nvSpPr>
        <p:spPr>
          <a:xfrm>
            <a:off x="457200" y="1676400"/>
            <a:ext cx="4419600" cy="3962400"/>
          </a:xfrm>
        </p:spPr>
        <p:txBody>
          <a:bodyPr>
            <a:normAutofit fontScale="92500" lnSpcReduction="20000"/>
          </a:bodyPr>
          <a:lstStyle/>
          <a:p>
            <a:r>
              <a:rPr lang="en-US" dirty="0"/>
              <a:t>Documenting, or being able to trace back, all the conditions that existed when the original analysis was done is how laboratories can assure their results can be reproduced</a:t>
            </a:r>
          </a:p>
          <a:p>
            <a:r>
              <a:rPr lang="en-US" dirty="0"/>
              <a:t>This is why so much record keeping is necessary</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18</a:t>
            </a:fld>
            <a:endParaRPr lang="en-US" dirty="0"/>
          </a:p>
        </p:txBody>
      </p:sp>
      <p:pic>
        <p:nvPicPr>
          <p:cNvPr id="2058" name="Picture 10" descr="http://www.bioplan.co.uk/uploads/2011/09/GL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457450"/>
            <a:ext cx="2895600" cy="2171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766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Controlling Documents Means:</a:t>
            </a:r>
          </a:p>
        </p:txBody>
      </p:sp>
      <p:sp>
        <p:nvSpPr>
          <p:cNvPr id="3" name="Content Placeholder 2"/>
          <p:cNvSpPr>
            <a:spLocks noGrp="1"/>
          </p:cNvSpPr>
          <p:nvPr>
            <p:ph type="body" sz="quarter" idx="10"/>
          </p:nvPr>
        </p:nvSpPr>
        <p:spPr>
          <a:xfrm>
            <a:off x="457200" y="1371600"/>
            <a:ext cx="8229600" cy="4114800"/>
          </a:xfrm>
        </p:spPr>
        <p:txBody>
          <a:bodyPr>
            <a:normAutofit fontScale="92500" lnSpcReduction="10000"/>
          </a:bodyPr>
          <a:lstStyle/>
          <a:p>
            <a:r>
              <a:rPr lang="en-US" dirty="0"/>
              <a:t>Have a Master List </a:t>
            </a:r>
            <a:r>
              <a:rPr lang="en-US" u="sng" dirty="0"/>
              <a:t>system</a:t>
            </a:r>
            <a:r>
              <a:rPr lang="en-US" dirty="0"/>
              <a:t> that:</a:t>
            </a:r>
          </a:p>
          <a:p>
            <a:pPr lvl="1"/>
            <a:r>
              <a:rPr lang="en-US" dirty="0"/>
              <a:t>Identifies the current revision status</a:t>
            </a:r>
          </a:p>
          <a:p>
            <a:pPr lvl="1"/>
            <a:r>
              <a:rPr lang="en-US" dirty="0"/>
              <a:t>Determines the location of the document</a:t>
            </a:r>
          </a:p>
          <a:p>
            <a:pPr lvl="1"/>
            <a:r>
              <a:rPr lang="en-US" dirty="0"/>
              <a:t>Is updated to ensure no invalid or obsolete documents are in use</a:t>
            </a:r>
          </a:p>
          <a:p>
            <a:pPr lvl="2"/>
            <a:r>
              <a:rPr lang="en-US" dirty="0"/>
              <a:t>Obsolete or archived documents must be retained per retention policies for either legal or knowledge purposes and must be suitably marked (electronic or hardcopies)</a:t>
            </a:r>
          </a:p>
          <a:p>
            <a:pPr lvl="2"/>
            <a:r>
              <a:rPr lang="en-US" dirty="0"/>
              <a:t>Obsolete or archived documents must be promptly removed from all points of use</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19</a:t>
            </a:fld>
            <a:endParaRPr lang="en-US" dirty="0"/>
          </a:p>
        </p:txBody>
      </p:sp>
    </p:spTree>
    <p:extLst>
      <p:ext uri="{BB962C8B-B14F-4D97-AF65-F5344CB8AC3E}">
        <p14:creationId xmlns:p14="http://schemas.microsoft.com/office/powerpoint/2010/main" val="3499176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Abbreviations, Terms, and Acronyms</a:t>
            </a:r>
          </a:p>
        </p:txBody>
      </p:sp>
      <p:sp>
        <p:nvSpPr>
          <p:cNvPr id="3" name="Content Placeholder 2"/>
          <p:cNvSpPr>
            <a:spLocks noGrp="1"/>
          </p:cNvSpPr>
          <p:nvPr>
            <p:ph idx="1"/>
          </p:nvPr>
        </p:nvSpPr>
        <p:spPr>
          <a:xfrm>
            <a:off x="304800" y="1676400"/>
            <a:ext cx="8229600" cy="3807702"/>
          </a:xfrm>
        </p:spPr>
        <p:txBody>
          <a:bodyPr>
            <a:normAutofit fontScale="77500" lnSpcReduction="20000"/>
          </a:bodyPr>
          <a:lstStyle/>
          <a:p>
            <a:r>
              <a:rPr lang="en-US" b="1" dirty="0"/>
              <a:t>Documents-</a:t>
            </a:r>
            <a:r>
              <a:rPr lang="en-US" dirty="0"/>
              <a:t>say what will be done</a:t>
            </a:r>
          </a:p>
          <a:p>
            <a:r>
              <a:rPr lang="en-US" b="1" dirty="0"/>
              <a:t>Policies-</a:t>
            </a:r>
            <a:r>
              <a:rPr lang="en-US" dirty="0"/>
              <a:t>rule of what will be done</a:t>
            </a:r>
          </a:p>
          <a:p>
            <a:r>
              <a:rPr lang="en-US" b="1" dirty="0"/>
              <a:t>Procedures-</a:t>
            </a:r>
            <a:r>
              <a:rPr lang="en-US" dirty="0"/>
              <a:t>how it will be done</a:t>
            </a:r>
          </a:p>
          <a:p>
            <a:r>
              <a:rPr lang="en-US" b="1" dirty="0"/>
              <a:t>e.g.- </a:t>
            </a:r>
            <a:r>
              <a:rPr lang="en-US" dirty="0"/>
              <a:t>for example (clarifying a statement)</a:t>
            </a:r>
          </a:p>
          <a:p>
            <a:r>
              <a:rPr lang="en-US" b="1" dirty="0"/>
              <a:t>i.e.- </a:t>
            </a:r>
            <a:r>
              <a:rPr lang="en-US" dirty="0"/>
              <a:t>in other words (in essence; a finite list)</a:t>
            </a:r>
          </a:p>
          <a:p>
            <a:r>
              <a:rPr lang="en-US" b="1" dirty="0"/>
              <a:t>QMS-</a:t>
            </a:r>
            <a:r>
              <a:rPr lang="en-US" dirty="0"/>
              <a:t>Quality Management System; the quality, administrative and technical systems that govern the operations of the laboratory</a:t>
            </a:r>
          </a:p>
          <a:p>
            <a:r>
              <a:rPr lang="en-US" b="1" dirty="0"/>
              <a:t>Records-</a:t>
            </a:r>
            <a:r>
              <a:rPr lang="en-US" dirty="0"/>
              <a:t>“proof” of what you are doing/have done</a:t>
            </a:r>
          </a:p>
          <a:p>
            <a:r>
              <a:rPr lang="en-US" b="1" dirty="0"/>
              <a:t>SOP-</a:t>
            </a:r>
            <a:r>
              <a:rPr lang="en-US" dirty="0"/>
              <a:t>Standard Operating Procedure</a:t>
            </a:r>
          </a:p>
          <a:p>
            <a:endParaRPr lang="en-US" dirty="0"/>
          </a:p>
          <a:p>
            <a:pPr marL="0" indent="0">
              <a:buNone/>
            </a:pPr>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2</a:t>
            </a:fld>
            <a:endParaRPr lang="en-US" dirty="0"/>
          </a:p>
        </p:txBody>
      </p:sp>
    </p:spTree>
    <p:extLst>
      <p:ext uri="{BB962C8B-B14F-4D97-AF65-F5344CB8AC3E}">
        <p14:creationId xmlns:p14="http://schemas.microsoft.com/office/powerpoint/2010/main" val="4103692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5792" y="3592359"/>
            <a:ext cx="4393248" cy="2388276"/>
          </a:xfrm>
          <a:prstGeom prst="rect">
            <a:avLst/>
          </a:prstGeom>
          <a:noFill/>
          <a:ln w="9525">
            <a:solidFill>
              <a:schemeClr val="tx2">
                <a:lumMod val="40000"/>
                <a:lumOff val="60000"/>
              </a:schemeClr>
            </a:solidFill>
            <a:miter lim="800000"/>
            <a:headEnd/>
            <a:tailEnd/>
          </a:ln>
          <a:effectLst>
            <a:glow rad="101600">
              <a:schemeClr val="accent1">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a:t>QMS Documents:</a:t>
            </a:r>
          </a:p>
        </p:txBody>
      </p:sp>
      <p:sp>
        <p:nvSpPr>
          <p:cNvPr id="3" name="Content Placeholder 2"/>
          <p:cNvSpPr>
            <a:spLocks noGrp="1"/>
          </p:cNvSpPr>
          <p:nvPr>
            <p:ph sz="half" idx="1"/>
          </p:nvPr>
        </p:nvSpPr>
        <p:spPr>
          <a:xfrm>
            <a:off x="254952" y="1219200"/>
            <a:ext cx="4038600" cy="4525963"/>
          </a:xfrm>
        </p:spPr>
        <p:txBody>
          <a:bodyPr>
            <a:normAutofit fontScale="92500" lnSpcReduction="10000"/>
          </a:bodyPr>
          <a:lstStyle/>
          <a:p>
            <a:r>
              <a:rPr lang="en-US" dirty="0"/>
              <a:t>Must accurately reflect all phases of current laboratory activities, including:</a:t>
            </a:r>
          </a:p>
          <a:p>
            <a:pPr lvl="1"/>
            <a:r>
              <a:rPr lang="en-US" dirty="0"/>
              <a:t>Assessing data integrity</a:t>
            </a:r>
          </a:p>
          <a:p>
            <a:pPr lvl="1"/>
            <a:r>
              <a:rPr lang="en-US" dirty="0"/>
              <a:t>Corrective actions</a:t>
            </a:r>
          </a:p>
          <a:p>
            <a:pPr lvl="1"/>
            <a:r>
              <a:rPr lang="en-US" dirty="0"/>
              <a:t>Handling customer complaints</a:t>
            </a:r>
          </a:p>
          <a:p>
            <a:pPr lvl="1"/>
            <a:r>
              <a:rPr lang="en-US" dirty="0"/>
              <a:t>All methods (from laboratory SOPs to administration and support procedures)</a:t>
            </a:r>
          </a:p>
          <a:p>
            <a:endParaRPr lang="en-US" dirty="0"/>
          </a:p>
        </p:txBody>
      </p:sp>
      <p:sp>
        <p:nvSpPr>
          <p:cNvPr id="4" name="Content Placeholder 3"/>
          <p:cNvSpPr>
            <a:spLocks noGrp="1"/>
          </p:cNvSpPr>
          <p:nvPr>
            <p:ph sz="half" idx="2"/>
          </p:nvPr>
        </p:nvSpPr>
        <p:spPr>
          <a:xfrm>
            <a:off x="4825524" y="1219199"/>
            <a:ext cx="4038600" cy="2554545"/>
          </a:xfrm>
        </p:spPr>
        <p:txBody>
          <a:bodyPr/>
          <a:lstStyle/>
          <a:p>
            <a:r>
              <a:rPr lang="en-US" sz="2600" dirty="0"/>
              <a:t>May be a copy of a published or referenced method </a:t>
            </a:r>
          </a:p>
          <a:p>
            <a:pPr lvl="1"/>
            <a:r>
              <a:rPr lang="en-US" sz="2200" dirty="0"/>
              <a:t>Modifications must be clearly described</a:t>
            </a:r>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20</a:t>
            </a:fld>
            <a:endParaRPr lang="en-US" dirty="0"/>
          </a:p>
        </p:txBody>
      </p:sp>
    </p:spTree>
    <p:extLst>
      <p:ext uri="{BB962C8B-B14F-4D97-AF65-F5344CB8AC3E}">
        <p14:creationId xmlns:p14="http://schemas.microsoft.com/office/powerpoint/2010/main" val="2491071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 Conclusion: Purpose of Controlled Documents</a:t>
            </a:r>
          </a:p>
        </p:txBody>
      </p:sp>
      <p:sp>
        <p:nvSpPr>
          <p:cNvPr id="5" name="Content Placeholder 4"/>
          <p:cNvSpPr>
            <a:spLocks noGrp="1"/>
          </p:cNvSpPr>
          <p:nvPr>
            <p:ph type="body" sz="quarter" idx="10"/>
          </p:nvPr>
        </p:nvSpPr>
        <p:spPr>
          <a:xfrm>
            <a:off x="76200" y="1600200"/>
            <a:ext cx="8229600" cy="4191000"/>
          </a:xfrm>
        </p:spPr>
        <p:txBody>
          <a:bodyPr>
            <a:normAutofit lnSpcReduction="10000"/>
          </a:bodyPr>
          <a:lstStyle/>
          <a:p>
            <a:r>
              <a:rPr lang="en-US" sz="2000" dirty="0"/>
              <a:t>To establish a systematic process for documents to be:  </a:t>
            </a:r>
          </a:p>
          <a:p>
            <a:pPr lvl="1"/>
            <a:r>
              <a:rPr lang="en-US" sz="1600" dirty="0"/>
              <a:t>Developed </a:t>
            </a:r>
          </a:p>
          <a:p>
            <a:pPr lvl="1"/>
            <a:r>
              <a:rPr lang="en-US" sz="1600" dirty="0"/>
              <a:t>Approved</a:t>
            </a:r>
          </a:p>
          <a:p>
            <a:pPr lvl="1"/>
            <a:r>
              <a:rPr lang="en-US" sz="1600" dirty="0"/>
              <a:t>Edited</a:t>
            </a:r>
          </a:p>
          <a:p>
            <a:r>
              <a:rPr lang="en-US" sz="2000" dirty="0"/>
              <a:t>To assure they are:</a:t>
            </a:r>
          </a:p>
          <a:p>
            <a:pPr lvl="1"/>
            <a:r>
              <a:rPr lang="en-US" sz="1600" dirty="0"/>
              <a:t>Up-to-date (especially important to many regulatory agencies, e.g., CLIA, NELAP, AIHA, ISO, etc.)</a:t>
            </a:r>
          </a:p>
          <a:p>
            <a:pPr lvl="1"/>
            <a:r>
              <a:rPr lang="en-US" sz="1600" dirty="0"/>
              <a:t>Reviewed and where necessary, revised, in the proper time frame (at an optimum minimum timeframe or as specified by the standard or client), e.g.,:</a:t>
            </a:r>
          </a:p>
          <a:p>
            <a:pPr lvl="2"/>
            <a:r>
              <a:rPr lang="en-US" sz="1400" dirty="0"/>
              <a:t>Quality Manual-annually</a:t>
            </a:r>
          </a:p>
          <a:p>
            <a:pPr lvl="2"/>
            <a:r>
              <a:rPr lang="en-US" sz="1400" dirty="0"/>
              <a:t>Standard Operating Procedures-biennially (every 2 years)</a:t>
            </a:r>
          </a:p>
          <a:p>
            <a:pPr lvl="2"/>
            <a:r>
              <a:rPr lang="en-US" sz="1400" dirty="0"/>
              <a:t>Policies (e.g., Quality Assurance Section Plans, etc.) every 3 years</a:t>
            </a:r>
          </a:p>
          <a:p>
            <a:pPr lvl="1"/>
            <a:r>
              <a:rPr lang="en-US" sz="1600" dirty="0"/>
              <a:t>Uniquely identified (e.g., index # in a document control system such as </a:t>
            </a:r>
            <a:r>
              <a:rPr lang="en-US" sz="1600" dirty="0" err="1"/>
              <a:t>iPassport</a:t>
            </a:r>
            <a:r>
              <a:rPr lang="en-US" sz="1600" dirty="0"/>
              <a:t>™)</a:t>
            </a:r>
          </a:p>
          <a:p>
            <a:r>
              <a:rPr lang="en-US" sz="2000" dirty="0"/>
              <a:t>Authorized documents must be available to staff who will use them</a:t>
            </a:r>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21</a:t>
            </a:fld>
            <a:endParaRPr lang="en-US" dirty="0"/>
          </a:p>
        </p:txBody>
      </p:sp>
      <p:pic>
        <p:nvPicPr>
          <p:cNvPr id="8196" name="Picture 4" descr="http://www.dynafile.com/Data/Sites/1/images/features/document-management/online-file-storage/document-contro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295401"/>
            <a:ext cx="2514600" cy="188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723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normAutofit/>
          </a:bodyPr>
          <a:lstStyle/>
          <a:p>
            <a:r>
              <a:rPr lang="en-US" dirty="0"/>
              <a:t>References</a:t>
            </a:r>
          </a:p>
        </p:txBody>
      </p:sp>
      <p:sp>
        <p:nvSpPr>
          <p:cNvPr id="5" name="Content Placeholder 4"/>
          <p:cNvSpPr>
            <a:spLocks noGrp="1"/>
          </p:cNvSpPr>
          <p:nvPr>
            <p:ph type="body" sz="quarter" idx="10"/>
          </p:nvPr>
        </p:nvSpPr>
        <p:spPr>
          <a:xfrm>
            <a:off x="76200" y="1600200"/>
            <a:ext cx="8229600" cy="4191000"/>
          </a:xfrm>
        </p:spPr>
        <p:txBody>
          <a:bodyPr>
            <a:normAutofit/>
          </a:bodyPr>
          <a:lstStyle/>
          <a:p>
            <a:r>
              <a:rPr lang="en-US" sz="2000" dirty="0"/>
              <a:t>ISO/IEC 17025</a:t>
            </a:r>
          </a:p>
          <a:p>
            <a:pPr lvl="1"/>
            <a:r>
              <a:rPr lang="en-US" sz="1600" dirty="0">
                <a:hlinkClick r:id="rId2"/>
              </a:rPr>
              <a:t>https://www.iso.org/standard/39883.html</a:t>
            </a:r>
            <a:endParaRPr lang="en-US" sz="1600" dirty="0"/>
          </a:p>
          <a:p>
            <a:pPr lvl="1"/>
            <a:endParaRPr lang="en-US" sz="1600"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22</a:t>
            </a:fld>
            <a:endParaRPr lang="en-US" dirty="0"/>
          </a:p>
        </p:txBody>
      </p:sp>
    </p:spTree>
    <p:extLst>
      <p:ext uri="{BB962C8B-B14F-4D97-AF65-F5344CB8AC3E}">
        <p14:creationId xmlns:p14="http://schemas.microsoft.com/office/powerpoint/2010/main" val="3529348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Documents</a:t>
            </a:r>
          </a:p>
        </p:txBody>
      </p:sp>
      <p:sp>
        <p:nvSpPr>
          <p:cNvPr id="3" name="Content Placeholder 2"/>
          <p:cNvSpPr>
            <a:spLocks noGrp="1"/>
          </p:cNvSpPr>
          <p:nvPr>
            <p:ph sz="half" idx="1"/>
          </p:nvPr>
        </p:nvSpPr>
        <p:spPr>
          <a:xfrm>
            <a:off x="457200" y="1447800"/>
            <a:ext cx="4038600" cy="4525963"/>
          </a:xfrm>
        </p:spPr>
        <p:txBody>
          <a:bodyPr>
            <a:normAutofit fontScale="70000" lnSpcReduction="20000"/>
          </a:bodyPr>
          <a:lstStyle/>
          <a:p>
            <a:r>
              <a:rPr lang="en-US" dirty="0"/>
              <a:t>Documents are controlled within the Quality Management System (QMS)</a:t>
            </a:r>
          </a:p>
          <a:p>
            <a:r>
              <a:rPr lang="en-US" dirty="0"/>
              <a:t>What is the QMS?</a:t>
            </a:r>
          </a:p>
          <a:p>
            <a:pPr lvl="1"/>
            <a:r>
              <a:rPr lang="en-US" dirty="0"/>
              <a:t>Every part of the laboratory that management oversees</a:t>
            </a:r>
          </a:p>
          <a:p>
            <a:pPr lvl="1"/>
            <a:r>
              <a:rPr lang="en-US" dirty="0"/>
              <a:t>Essentially everything</a:t>
            </a:r>
          </a:p>
          <a:p>
            <a:pPr lvl="1"/>
            <a:endParaRPr lang="en-US" dirty="0"/>
          </a:p>
          <a:p>
            <a:pPr lvl="1"/>
            <a:endParaRPr lang="en-US" dirty="0"/>
          </a:p>
        </p:txBody>
      </p:sp>
      <p:sp>
        <p:nvSpPr>
          <p:cNvPr id="10" name="Content Placeholder 9"/>
          <p:cNvSpPr>
            <a:spLocks noGrp="1"/>
          </p:cNvSpPr>
          <p:nvPr>
            <p:ph sz="half" idx="2"/>
          </p:nvPr>
        </p:nvSpPr>
        <p:spPr>
          <a:xfrm>
            <a:off x="4648200" y="1447800"/>
            <a:ext cx="4038600" cy="4678363"/>
          </a:xfrm>
        </p:spPr>
        <p:txBody>
          <a:bodyPr>
            <a:normAutofit fontScale="70000" lnSpcReduction="20000"/>
          </a:bodyPr>
          <a:lstStyle/>
          <a:p>
            <a:r>
              <a:rPr lang="en-US" sz="3200" dirty="0"/>
              <a:t>When ‘define’ and ‘specify’ are used in ISO/IEC 17025— it means the laboratory is expected to build a document that defines or specifies that “issue/item”</a:t>
            </a:r>
          </a:p>
          <a:p>
            <a:endParaRPr lang="en-US" sz="1400" dirty="0"/>
          </a:p>
          <a:p>
            <a:pPr lvl="1"/>
            <a:r>
              <a:rPr lang="en-US" dirty="0"/>
              <a:t>ISO/IEC 17025:2005 4.1.5e) “</a:t>
            </a:r>
            <a:r>
              <a:rPr lang="en-US" u="sng" dirty="0"/>
              <a:t>define</a:t>
            </a:r>
            <a:r>
              <a:rPr lang="en-US" dirty="0"/>
              <a:t> the organization and management structure of the laboratory, its place in the parent organization, etc…”</a:t>
            </a:r>
          </a:p>
          <a:p>
            <a:pPr lvl="1"/>
            <a:r>
              <a:rPr lang="en-US" dirty="0"/>
              <a:t>ISOIEC 17025:2005 4.1.5f) “</a:t>
            </a:r>
            <a:r>
              <a:rPr lang="en-US" u="sng" dirty="0"/>
              <a:t>specify</a:t>
            </a:r>
            <a:r>
              <a:rPr lang="en-US" dirty="0"/>
              <a:t> the responsibility, authority and interrelationships of all personnel, etc…”</a:t>
            </a:r>
          </a:p>
          <a:p>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pPr/>
              <a:t>3</a:t>
            </a:fld>
            <a:endParaRPr lang="en-US"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863181"/>
            <a:ext cx="1981200" cy="1803400"/>
          </a:xfrm>
          <a:prstGeom prst="rect">
            <a:avLst/>
          </a:prstGeom>
          <a:noFill/>
          <a:ln>
            <a:noFill/>
          </a:ln>
          <a:effectLst>
            <a:glow rad="101600">
              <a:schemeClr val="accent4">
                <a:satMod val="175000"/>
                <a:alpha val="4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5462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Quality Management System Documents</a:t>
            </a:r>
          </a:p>
        </p:txBody>
      </p:sp>
      <p:sp>
        <p:nvSpPr>
          <p:cNvPr id="3" name="Content Placeholder 2"/>
          <p:cNvSpPr>
            <a:spLocks noGrp="1"/>
          </p:cNvSpPr>
          <p:nvPr>
            <p:ph sz="half" idx="1"/>
          </p:nvPr>
        </p:nvSpPr>
        <p:spPr>
          <a:xfrm>
            <a:off x="381000" y="1295400"/>
            <a:ext cx="4038600" cy="4525963"/>
          </a:xfrm>
          <a:ln>
            <a:solidFill>
              <a:schemeClr val="tx2"/>
            </a:solidFill>
          </a:ln>
          <a:effectLst>
            <a:glow rad="63500">
              <a:schemeClr val="accent1">
                <a:satMod val="175000"/>
                <a:alpha val="40000"/>
              </a:schemeClr>
            </a:glow>
          </a:effectLst>
        </p:spPr>
        <p:txBody>
          <a:bodyPr>
            <a:normAutofit fontScale="92500" lnSpcReduction="10000"/>
          </a:bodyPr>
          <a:lstStyle/>
          <a:p>
            <a:r>
              <a:rPr lang="en-US" dirty="0"/>
              <a:t>What are Policies?</a:t>
            </a:r>
          </a:p>
          <a:p>
            <a:pPr lvl="1"/>
            <a:r>
              <a:rPr lang="en-US" dirty="0"/>
              <a:t>Rule of “what” you are going to do</a:t>
            </a:r>
          </a:p>
          <a:p>
            <a:r>
              <a:rPr lang="en-US" dirty="0"/>
              <a:t>What are Procedures?</a:t>
            </a:r>
          </a:p>
          <a:p>
            <a:pPr lvl="1"/>
            <a:r>
              <a:rPr lang="en-US" dirty="0"/>
              <a:t>“How” you are going to do it</a:t>
            </a:r>
          </a:p>
          <a:p>
            <a:r>
              <a:rPr lang="en-US" dirty="0"/>
              <a:t>How do you know you are doing what you say you do?</a:t>
            </a:r>
          </a:p>
          <a:p>
            <a:pPr lvl="1"/>
            <a:r>
              <a:rPr lang="en-US" dirty="0"/>
              <a:t>Review </a:t>
            </a:r>
          </a:p>
          <a:p>
            <a:pPr lvl="1"/>
            <a:r>
              <a:rPr lang="en-US" dirty="0"/>
              <a:t>Monitor</a:t>
            </a:r>
          </a:p>
          <a:p>
            <a:pPr lvl="1"/>
            <a:r>
              <a:rPr lang="en-US" dirty="0"/>
              <a:t>Audit (evaluate)</a:t>
            </a:r>
          </a:p>
          <a:p>
            <a:pPr lvl="1"/>
            <a:endParaRPr lang="en-US" dirty="0"/>
          </a:p>
        </p:txBody>
      </p:sp>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4</a:t>
            </a:fld>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0951" y="1315278"/>
            <a:ext cx="3825971" cy="425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6743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52400" y="228600"/>
            <a:ext cx="8686800" cy="1154162"/>
          </a:xfrm>
        </p:spPr>
        <p:txBody>
          <a:bodyPr/>
          <a:lstStyle/>
          <a:p>
            <a:r>
              <a:rPr lang="en-US" sz="3600" dirty="0"/>
              <a:t>What is Document Control and a Document Control System?</a:t>
            </a:r>
          </a:p>
        </p:txBody>
      </p:sp>
      <p:sp>
        <p:nvSpPr>
          <p:cNvPr id="11" name="Content Placeholder 10"/>
          <p:cNvSpPr>
            <a:spLocks noGrp="1"/>
          </p:cNvSpPr>
          <p:nvPr>
            <p:ph sz="half" idx="1"/>
          </p:nvPr>
        </p:nvSpPr>
        <p:spPr>
          <a:xfrm>
            <a:off x="457200" y="1752600"/>
            <a:ext cx="4038600" cy="4373563"/>
          </a:xfrm>
        </p:spPr>
        <p:txBody>
          <a:bodyPr>
            <a:normAutofit fontScale="47500" lnSpcReduction="20000"/>
          </a:bodyPr>
          <a:lstStyle/>
          <a:p>
            <a:pPr marL="0" indent="0">
              <a:buNone/>
            </a:pPr>
            <a:r>
              <a:rPr lang="en-US" sz="3800" dirty="0"/>
              <a:t>Document control can include:</a:t>
            </a:r>
          </a:p>
          <a:p>
            <a:r>
              <a:rPr lang="en-US" sz="3800" dirty="0"/>
              <a:t>reviewing and approving documents prior to release </a:t>
            </a:r>
          </a:p>
          <a:p>
            <a:r>
              <a:rPr lang="en-US" sz="3800" dirty="0"/>
              <a:t>ensuring changes and revisions are clearly identified</a:t>
            </a:r>
          </a:p>
          <a:p>
            <a:r>
              <a:rPr lang="en-US" sz="3800" dirty="0"/>
              <a:t>ensuring that only the relevant versions of applicable documents are available at the point of use</a:t>
            </a:r>
          </a:p>
          <a:p>
            <a:r>
              <a:rPr lang="en-US" sz="3800" dirty="0"/>
              <a:t>ensuring that documents are legible and identifiable; uniquely identified</a:t>
            </a:r>
          </a:p>
          <a:p>
            <a:r>
              <a:rPr lang="en-US" sz="3800" dirty="0"/>
              <a:t>ensuring that external documents relevant to the work are identified and controlled</a:t>
            </a:r>
          </a:p>
          <a:p>
            <a:r>
              <a:rPr lang="en-US" sz="3800" dirty="0"/>
              <a:t>preventing unintended us of obsolete documents</a:t>
            </a:r>
          </a:p>
          <a:p>
            <a:endParaRPr lang="en-US" sz="3400" dirty="0"/>
          </a:p>
          <a:p>
            <a:endParaRPr lang="en-US" sz="3400" dirty="0"/>
          </a:p>
          <a:p>
            <a:endParaRPr lang="en-US" sz="3400" dirty="0"/>
          </a:p>
        </p:txBody>
      </p:sp>
      <p:sp>
        <p:nvSpPr>
          <p:cNvPr id="2" name="Content Placeholder 1"/>
          <p:cNvSpPr>
            <a:spLocks noGrp="1"/>
          </p:cNvSpPr>
          <p:nvPr>
            <p:ph sz="half" idx="2"/>
          </p:nvPr>
        </p:nvSpPr>
        <p:spPr>
          <a:xfrm>
            <a:off x="4648200" y="1752600"/>
            <a:ext cx="4038600" cy="4373563"/>
          </a:xfrm>
        </p:spPr>
        <p:txBody>
          <a:bodyPr>
            <a:normAutofit fontScale="47500" lnSpcReduction="20000"/>
          </a:bodyPr>
          <a:lstStyle/>
          <a:p>
            <a:r>
              <a:rPr lang="en-US" sz="3800" dirty="0"/>
              <a:t>A document control system is a system used to track, manage, and store documents.  </a:t>
            </a:r>
          </a:p>
          <a:p>
            <a:r>
              <a:rPr lang="en-US" sz="3800" dirty="0"/>
              <a:t>Can be:</a:t>
            </a:r>
          </a:p>
          <a:p>
            <a:pPr lvl="1"/>
            <a:r>
              <a:rPr lang="en-US" sz="3400" dirty="0"/>
              <a:t>manual-hands on with hard copies and perhaps an access or excel list</a:t>
            </a:r>
          </a:p>
          <a:p>
            <a:pPr lvl="1"/>
            <a:r>
              <a:rPr lang="en-US" sz="3400" dirty="0"/>
              <a:t>or electronic, e.g. a software solution that stores and archives documents; oftentimes, has tracking of documents through the review and approval stages </a:t>
            </a:r>
          </a:p>
          <a:p>
            <a:endParaRPr lang="en-US" dirty="0"/>
          </a:p>
        </p:txBody>
      </p:sp>
      <p:sp>
        <p:nvSpPr>
          <p:cNvPr id="13" name="Slide Number Placeholder 12"/>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5</a:t>
            </a:fld>
            <a:endParaRPr lang="en-US" dirty="0"/>
          </a:p>
        </p:txBody>
      </p:sp>
    </p:spTree>
    <p:extLst>
      <p:ext uri="{BB962C8B-B14F-4D97-AF65-F5344CB8AC3E}">
        <p14:creationId xmlns:p14="http://schemas.microsoft.com/office/powerpoint/2010/main" val="3749433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52400" y="228600"/>
            <a:ext cx="8686800" cy="1154162"/>
          </a:xfrm>
        </p:spPr>
        <p:txBody>
          <a:bodyPr/>
          <a:lstStyle/>
          <a:p>
            <a:r>
              <a:rPr lang="en-US" sz="3600" dirty="0"/>
              <a:t>Which QMS Documents Need to be Covered by a Document Control System?</a:t>
            </a:r>
          </a:p>
        </p:txBody>
      </p:sp>
      <p:sp>
        <p:nvSpPr>
          <p:cNvPr id="11" name="Content Placeholder 10"/>
          <p:cNvSpPr>
            <a:spLocks noGrp="1"/>
          </p:cNvSpPr>
          <p:nvPr>
            <p:ph sz="half" idx="1"/>
          </p:nvPr>
        </p:nvSpPr>
        <p:spPr>
          <a:xfrm>
            <a:off x="457200" y="1682774"/>
            <a:ext cx="4038600" cy="4373563"/>
          </a:xfrm>
        </p:spPr>
        <p:txBody>
          <a:bodyPr>
            <a:noAutofit/>
          </a:bodyPr>
          <a:lstStyle/>
          <a:p>
            <a:r>
              <a:rPr lang="en-US" sz="1900" dirty="0"/>
              <a:t>Policy Statements </a:t>
            </a:r>
          </a:p>
          <a:p>
            <a:r>
              <a:rPr lang="en-US" sz="1900" dirty="0"/>
              <a:t>Regulations and standards (e.g., AIHA, CLIA, NELAP, ISO)</a:t>
            </a:r>
          </a:p>
          <a:p>
            <a:r>
              <a:rPr lang="en-US" sz="1900" dirty="0"/>
              <a:t>References</a:t>
            </a:r>
          </a:p>
          <a:p>
            <a:r>
              <a:rPr lang="en-US" sz="1900" dirty="0"/>
              <a:t>Procedures, SOPs (Internal and External); Instructions</a:t>
            </a:r>
          </a:p>
          <a:p>
            <a:r>
              <a:rPr lang="en-US" sz="1900" dirty="0"/>
              <a:t>Job Descriptions</a:t>
            </a:r>
          </a:p>
          <a:p>
            <a:r>
              <a:rPr lang="en-US" sz="1900" dirty="0"/>
              <a:t>Plans (temporary) and Schedules</a:t>
            </a:r>
          </a:p>
          <a:p>
            <a:r>
              <a:rPr lang="en-US" sz="1900" dirty="0"/>
              <a:t>Arrangements and Client Specifications (e.g., Memorandum of Understanding, Contracts, Grants)</a:t>
            </a:r>
          </a:p>
          <a:p>
            <a:endParaRPr lang="en-US" sz="2000" dirty="0"/>
          </a:p>
          <a:p>
            <a:endParaRPr lang="en-US" sz="2000" dirty="0"/>
          </a:p>
        </p:txBody>
      </p:sp>
      <p:sp>
        <p:nvSpPr>
          <p:cNvPr id="2" name="Content Placeholder 1"/>
          <p:cNvSpPr>
            <a:spLocks noGrp="1"/>
          </p:cNvSpPr>
          <p:nvPr>
            <p:ph sz="half" idx="2"/>
          </p:nvPr>
        </p:nvSpPr>
        <p:spPr>
          <a:xfrm>
            <a:off x="4648200" y="1752600"/>
            <a:ext cx="4038600" cy="4373563"/>
          </a:xfrm>
        </p:spPr>
        <p:txBody>
          <a:bodyPr>
            <a:normAutofit fontScale="40000" lnSpcReduction="20000"/>
          </a:bodyPr>
          <a:lstStyle/>
          <a:p>
            <a:pPr>
              <a:lnSpc>
                <a:spcPct val="120000"/>
              </a:lnSpc>
            </a:pPr>
            <a:r>
              <a:rPr lang="en-US" sz="4500" dirty="0"/>
              <a:t>Notices, Memoranda</a:t>
            </a:r>
          </a:p>
          <a:p>
            <a:pPr>
              <a:lnSpc>
                <a:spcPct val="120000"/>
              </a:lnSpc>
            </a:pPr>
            <a:r>
              <a:rPr lang="en-US" sz="4500" dirty="0"/>
              <a:t>Test Reports</a:t>
            </a:r>
          </a:p>
          <a:p>
            <a:pPr>
              <a:lnSpc>
                <a:spcPct val="120000"/>
              </a:lnSpc>
            </a:pPr>
            <a:r>
              <a:rPr lang="en-US" sz="4500" dirty="0"/>
              <a:t>Textbooks</a:t>
            </a:r>
          </a:p>
          <a:p>
            <a:pPr>
              <a:lnSpc>
                <a:spcPct val="120000"/>
              </a:lnSpc>
            </a:pPr>
            <a:r>
              <a:rPr lang="en-US" sz="4500" dirty="0"/>
              <a:t>Instrument Manuals, Software &amp; Equipment Manuals </a:t>
            </a:r>
          </a:p>
          <a:p>
            <a:pPr>
              <a:lnSpc>
                <a:spcPct val="120000"/>
              </a:lnSpc>
            </a:pPr>
            <a:r>
              <a:rPr lang="en-US" sz="4500" dirty="0"/>
              <a:t>Posters, Charts, drawings, tables, forms </a:t>
            </a:r>
          </a:p>
          <a:p>
            <a:pPr>
              <a:lnSpc>
                <a:spcPct val="120000"/>
              </a:lnSpc>
            </a:pPr>
            <a:r>
              <a:rPr lang="en-US" sz="4500" dirty="0"/>
              <a:t>Specifications, Calibration tables</a:t>
            </a:r>
          </a:p>
          <a:p>
            <a:pPr>
              <a:lnSpc>
                <a:spcPct val="120000"/>
              </a:lnSpc>
            </a:pPr>
            <a:r>
              <a:rPr lang="en-US" sz="4500" dirty="0"/>
              <a:t>Flowcharts</a:t>
            </a:r>
          </a:p>
          <a:p>
            <a:pPr>
              <a:lnSpc>
                <a:spcPct val="120000"/>
              </a:lnSpc>
            </a:pPr>
            <a:r>
              <a:rPr lang="en-US" sz="4500" dirty="0"/>
              <a:t>Checklists</a:t>
            </a:r>
          </a:p>
          <a:p>
            <a:pPr>
              <a:lnSpc>
                <a:spcPct val="120000"/>
              </a:lnSpc>
            </a:pPr>
            <a:r>
              <a:rPr lang="en-US" sz="4500" dirty="0"/>
              <a:t>Excel spreadsheets with formulas</a:t>
            </a:r>
          </a:p>
          <a:p>
            <a:pPr>
              <a:lnSpc>
                <a:spcPct val="120000"/>
              </a:lnSpc>
            </a:pPr>
            <a:r>
              <a:rPr lang="en-US" sz="4500" dirty="0"/>
              <a:t>Audits (internal/external)</a:t>
            </a:r>
          </a:p>
          <a:p>
            <a:pPr>
              <a:lnSpc>
                <a:spcPct val="120000"/>
              </a:lnSpc>
            </a:pPr>
            <a:r>
              <a:rPr lang="en-US" sz="4500" dirty="0"/>
              <a:t>Software, etc. </a:t>
            </a:r>
          </a:p>
          <a:p>
            <a:endParaRPr lang="en-US" dirty="0"/>
          </a:p>
        </p:txBody>
      </p:sp>
      <p:sp>
        <p:nvSpPr>
          <p:cNvPr id="13" name="Slide Number Placeholder 12"/>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t>6</a:t>
            </a:fld>
            <a:endParaRPr lang="en-US" dirty="0"/>
          </a:p>
        </p:txBody>
      </p:sp>
    </p:spTree>
    <p:extLst>
      <p:ext uri="{BB962C8B-B14F-4D97-AF65-F5344CB8AC3E}">
        <p14:creationId xmlns:p14="http://schemas.microsoft.com/office/powerpoint/2010/main" val="2092545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rot="2518555">
            <a:off x="4232911" y="4331753"/>
            <a:ext cx="2193331" cy="1650335"/>
            <a:chOff x="5198069" y="1339638"/>
            <a:chExt cx="4613858" cy="4273097"/>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122231">
              <a:off x="6877576" y="1815339"/>
              <a:ext cx="2934351" cy="3797396"/>
            </a:xfrm>
            <a:prstGeom prst="rect">
              <a:avLst/>
            </a:prstGeom>
            <a:ln>
              <a:solidFill>
                <a:schemeClr val="tx1"/>
              </a:solid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129891">
              <a:off x="6362092" y="1635334"/>
              <a:ext cx="2959941" cy="3830512"/>
            </a:xfrm>
            <a:prstGeom prst="rect">
              <a:avLst/>
            </a:prstGeom>
            <a:ln>
              <a:solidFill>
                <a:schemeClr val="tx1"/>
              </a:solidFill>
            </a:ln>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142411">
              <a:off x="5832417" y="1575135"/>
              <a:ext cx="2937175" cy="3801050"/>
            </a:xfrm>
            <a:prstGeom prst="rect">
              <a:avLst/>
            </a:prstGeom>
            <a:ln>
              <a:solidFill>
                <a:schemeClr val="tx1"/>
              </a:solidFill>
            </a:ln>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145276">
              <a:off x="5198069" y="1339638"/>
              <a:ext cx="2934352" cy="3797396"/>
            </a:xfrm>
            <a:prstGeom prst="rect">
              <a:avLst/>
            </a:prstGeom>
            <a:ln>
              <a:solidFill>
                <a:schemeClr val="tx1"/>
              </a:solidFill>
            </a:ln>
          </p:spPr>
        </p:pic>
      </p:grpSp>
      <p:sp>
        <p:nvSpPr>
          <p:cNvPr id="2" name="Title 1"/>
          <p:cNvSpPr>
            <a:spLocks noGrp="1"/>
          </p:cNvSpPr>
          <p:nvPr>
            <p:ph type="title"/>
          </p:nvPr>
        </p:nvSpPr>
        <p:spPr/>
        <p:txBody>
          <a:bodyPr/>
          <a:lstStyle/>
          <a:p>
            <a:r>
              <a:rPr lang="en-US" dirty="0"/>
              <a:t>ISO/IEC 17025 Standard</a:t>
            </a:r>
          </a:p>
        </p:txBody>
      </p:sp>
      <p:sp>
        <p:nvSpPr>
          <p:cNvPr id="3" name="Content Placeholder 2"/>
          <p:cNvSpPr>
            <a:spLocks noGrp="1"/>
          </p:cNvSpPr>
          <p:nvPr>
            <p:ph sz="half" idx="1"/>
          </p:nvPr>
        </p:nvSpPr>
        <p:spPr>
          <a:xfrm>
            <a:off x="762000" y="1021750"/>
            <a:ext cx="7162800" cy="523220"/>
          </a:xfrm>
        </p:spPr>
        <p:txBody>
          <a:bodyPr/>
          <a:lstStyle/>
          <a:p>
            <a:pPr marL="0" indent="0" algn="ctr">
              <a:buNone/>
            </a:pPr>
            <a:r>
              <a:rPr lang="en-US" b="1" dirty="0"/>
              <a:t>Documents vs. Records</a:t>
            </a:r>
          </a:p>
        </p:txBody>
      </p:sp>
      <p:sp>
        <p:nvSpPr>
          <p:cNvPr id="5" name="Content Placeholder 2"/>
          <p:cNvSpPr>
            <a:spLocks noGrp="1"/>
          </p:cNvSpPr>
          <p:nvPr>
            <p:ph sz="half" idx="1"/>
          </p:nvPr>
        </p:nvSpPr>
        <p:spPr>
          <a:xfrm>
            <a:off x="457200" y="1600201"/>
            <a:ext cx="7467600" cy="2713318"/>
          </a:xfrm>
        </p:spPr>
        <p:txBody>
          <a:bodyPr>
            <a:normAutofit/>
          </a:bodyPr>
          <a:lstStyle/>
          <a:p>
            <a:r>
              <a:rPr lang="en-US" dirty="0"/>
              <a:t>The ISO/IEC 17025 Standard distinguishes between documents (section 4.3)  and records (section 4.13)</a:t>
            </a:r>
          </a:p>
          <a:p>
            <a:r>
              <a:rPr lang="en-US" dirty="0"/>
              <a:t>Each section has requirements that need to be met in order to comply with the standard</a:t>
            </a:r>
          </a:p>
          <a:p>
            <a:pPr marL="0" indent="0">
              <a:buNone/>
            </a:pPr>
            <a:endParaRPr lang="en-US" dirty="0"/>
          </a:p>
          <a:p>
            <a:pPr marL="457200" lvl="1" indent="0">
              <a:buNone/>
            </a:pPr>
            <a:endParaRPr lang="en-US" dirty="0"/>
          </a:p>
          <a:p>
            <a:pPr lvl="1"/>
            <a:endParaRPr lang="en-US" dirty="0"/>
          </a:p>
        </p:txBody>
      </p:sp>
    </p:spTree>
    <p:extLst>
      <p:ext uri="{BB962C8B-B14F-4D97-AF65-F5344CB8AC3E}">
        <p14:creationId xmlns:p14="http://schemas.microsoft.com/office/powerpoint/2010/main" val="380098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Documents</a:t>
            </a:r>
            <a:br>
              <a:rPr lang="en-US" dirty="0"/>
            </a:br>
            <a:r>
              <a:rPr lang="en-US" dirty="0"/>
              <a:t>(SOPs, Quality Manual, etc.)</a:t>
            </a:r>
          </a:p>
        </p:txBody>
      </p:sp>
      <p:sp>
        <p:nvSpPr>
          <p:cNvPr id="9" name="Content Placeholder 8"/>
          <p:cNvSpPr>
            <a:spLocks noGrp="1"/>
          </p:cNvSpPr>
          <p:nvPr>
            <p:ph sz="half" idx="1"/>
          </p:nvPr>
        </p:nvSpPr>
        <p:spPr>
          <a:xfrm>
            <a:off x="228600" y="1799303"/>
            <a:ext cx="8001000" cy="4031921"/>
          </a:xfrm>
        </p:spPr>
        <p:txBody>
          <a:bodyPr>
            <a:normAutofit/>
          </a:bodyPr>
          <a:lstStyle/>
          <a:p>
            <a:r>
              <a:rPr lang="en-US" sz="3500" dirty="0"/>
              <a:t>Establish and maintain procedure to control all documents that form QMS</a:t>
            </a:r>
          </a:p>
          <a:p>
            <a:r>
              <a:rPr lang="en-US" sz="3500" dirty="0"/>
              <a:t>Documents need to be reviewed and approved for use before issue</a:t>
            </a:r>
          </a:p>
          <a:p>
            <a:r>
              <a:rPr lang="en-US" sz="3500" dirty="0"/>
              <a:t>Establish a Master List of documents</a:t>
            </a:r>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8</a:t>
            </a:fld>
            <a:endParaRPr lang="en-US" dirty="0">
              <a:solidFill>
                <a:prstClr val="black">
                  <a:tint val="75000"/>
                </a:prstClr>
              </a:solidFill>
            </a:endParaRPr>
          </a:p>
        </p:txBody>
      </p:sp>
      <p:pic>
        <p:nvPicPr>
          <p:cNvPr id="4112" name="Picture 16" descr="http://techietext.com/wp-content/uploads/2014/05/techietext_writ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4788861"/>
            <a:ext cx="2895600" cy="1304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927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801" y="127873"/>
            <a:ext cx="8229600" cy="1277273"/>
          </a:xfrm>
        </p:spPr>
        <p:txBody>
          <a:bodyPr/>
          <a:lstStyle/>
          <a:p>
            <a:r>
              <a:rPr lang="en-US" dirty="0"/>
              <a:t>Records</a:t>
            </a:r>
            <a:br>
              <a:rPr lang="en-US" dirty="0"/>
            </a:br>
            <a:r>
              <a:rPr lang="en-US" dirty="0"/>
              <a:t>(Audit Reports, Test Reports, etc.)</a:t>
            </a:r>
          </a:p>
        </p:txBody>
      </p:sp>
      <p:sp>
        <p:nvSpPr>
          <p:cNvPr id="4" name="Content Placeholder 3"/>
          <p:cNvSpPr>
            <a:spLocks noGrp="1"/>
          </p:cNvSpPr>
          <p:nvPr>
            <p:ph sz="half" idx="2"/>
          </p:nvPr>
        </p:nvSpPr>
        <p:spPr>
          <a:xfrm>
            <a:off x="514801" y="1600200"/>
            <a:ext cx="8153400" cy="4376946"/>
          </a:xfrm>
        </p:spPr>
        <p:txBody>
          <a:bodyPr>
            <a:normAutofit fontScale="85000" lnSpcReduction="10000"/>
          </a:bodyPr>
          <a:lstStyle/>
          <a:p>
            <a:pPr marL="342900" lvl="1" indent="-342900">
              <a:buFont typeface="Arial" panose="020B0604020202020204" pitchFamily="34" charset="0"/>
              <a:buChar char="•"/>
            </a:pPr>
            <a:r>
              <a:rPr lang="en-US" sz="2800" dirty="0"/>
              <a:t>Records need to be </a:t>
            </a:r>
            <a:r>
              <a:rPr lang="en-US" sz="2800" b="1" i="1" dirty="0"/>
              <a:t>Legible!!</a:t>
            </a:r>
            <a:r>
              <a:rPr lang="en-US" sz="2800" dirty="0"/>
              <a:t> </a:t>
            </a:r>
          </a:p>
          <a:p>
            <a:r>
              <a:rPr lang="en-US" dirty="0"/>
              <a:t>Establish Procedures for</a:t>
            </a:r>
          </a:p>
          <a:p>
            <a:pPr marL="747713" lvl="3" indent="-403225">
              <a:spcBef>
                <a:spcPts val="0"/>
              </a:spcBef>
              <a:tabLst>
                <a:tab pos="747713" algn="l"/>
              </a:tabLst>
            </a:pPr>
            <a:r>
              <a:rPr lang="en-US" dirty="0"/>
              <a:t>Identification</a:t>
            </a:r>
          </a:p>
          <a:p>
            <a:pPr marL="747713" lvl="3" indent="-403225">
              <a:spcBef>
                <a:spcPts val="0"/>
              </a:spcBef>
              <a:tabLst>
                <a:tab pos="747713" algn="l"/>
              </a:tabLst>
            </a:pPr>
            <a:r>
              <a:rPr lang="en-US" dirty="0"/>
              <a:t>Collection</a:t>
            </a:r>
          </a:p>
          <a:p>
            <a:pPr marL="747713" lvl="3" indent="-403225">
              <a:spcBef>
                <a:spcPts val="0"/>
              </a:spcBef>
              <a:tabLst>
                <a:tab pos="747713" algn="l"/>
              </a:tabLst>
            </a:pPr>
            <a:r>
              <a:rPr lang="en-US" dirty="0"/>
              <a:t>Indexing</a:t>
            </a:r>
          </a:p>
          <a:p>
            <a:pPr marL="747713" lvl="3" indent="-403225">
              <a:spcBef>
                <a:spcPts val="0"/>
              </a:spcBef>
              <a:tabLst>
                <a:tab pos="747713" algn="l"/>
              </a:tabLst>
            </a:pPr>
            <a:r>
              <a:rPr lang="en-US" dirty="0"/>
              <a:t>Access</a:t>
            </a:r>
          </a:p>
          <a:p>
            <a:pPr marL="747713" lvl="3" indent="-403225">
              <a:spcBef>
                <a:spcPts val="0"/>
              </a:spcBef>
              <a:tabLst>
                <a:tab pos="747713" algn="l"/>
              </a:tabLst>
            </a:pPr>
            <a:r>
              <a:rPr lang="en-US" dirty="0"/>
              <a:t>Filing</a:t>
            </a:r>
          </a:p>
          <a:p>
            <a:pPr marL="747713" lvl="3" indent="-403225">
              <a:spcBef>
                <a:spcPts val="0"/>
              </a:spcBef>
              <a:tabLst>
                <a:tab pos="747713" algn="l"/>
              </a:tabLst>
            </a:pPr>
            <a:r>
              <a:rPr lang="en-US" dirty="0"/>
              <a:t>Storage</a:t>
            </a:r>
          </a:p>
          <a:p>
            <a:pPr marL="747713" lvl="3" indent="-403225">
              <a:spcBef>
                <a:spcPts val="0"/>
              </a:spcBef>
              <a:tabLst>
                <a:tab pos="747713" algn="l"/>
              </a:tabLst>
            </a:pPr>
            <a:r>
              <a:rPr lang="en-US" dirty="0"/>
              <a:t>Maintenance</a:t>
            </a:r>
          </a:p>
          <a:p>
            <a:pPr marL="747713" lvl="3" indent="-403225">
              <a:spcBef>
                <a:spcPts val="0"/>
              </a:spcBef>
              <a:tabLst>
                <a:tab pos="747713" algn="l"/>
              </a:tabLst>
            </a:pPr>
            <a:r>
              <a:rPr lang="en-US" dirty="0"/>
              <a:t>Archiving</a:t>
            </a:r>
          </a:p>
          <a:p>
            <a:pPr marL="747713" lvl="3" indent="-403225">
              <a:spcBef>
                <a:spcPts val="0"/>
              </a:spcBef>
            </a:pPr>
            <a:r>
              <a:rPr lang="en-US" dirty="0"/>
              <a:t>Disposal</a:t>
            </a:r>
          </a:p>
          <a:p>
            <a:r>
              <a:rPr lang="en-US" dirty="0"/>
              <a:t>Customer requirements drive record maintenance and security with minimum levels established</a:t>
            </a:r>
          </a:p>
          <a:p>
            <a:r>
              <a:rPr lang="en-US" dirty="0"/>
              <a:t>Procedures to protect and back up electronic records and to prevent unauthorized access or amendment</a:t>
            </a:r>
          </a:p>
          <a:p>
            <a:pPr marL="914400" lvl="2" indent="0">
              <a:buNone/>
            </a:pPr>
            <a:endParaRPr lang="en-US" dirty="0"/>
          </a:p>
          <a:p>
            <a:pPr marL="914400" lvl="2" indent="0">
              <a:buNone/>
            </a:pPr>
            <a:endParaRPr lang="en-US" sz="2800" dirty="0"/>
          </a:p>
          <a:p>
            <a:endParaRPr lang="en-US" dirty="0"/>
          </a:p>
        </p:txBody>
      </p:sp>
      <p:sp>
        <p:nvSpPr>
          <p:cNvPr id="5" name="Slide Number Placeholder 4"/>
          <p:cNvSpPr>
            <a:spLocks noGrp="1"/>
          </p:cNvSpPr>
          <p:nvPr>
            <p:ph type="sldNum" sz="quarter" idx="4294967295"/>
          </p:nvPr>
        </p:nvSpPr>
        <p:spPr>
          <a:xfrm>
            <a:off x="7010400" y="6356350"/>
            <a:ext cx="2133600" cy="365125"/>
          </a:xfrm>
          <a:prstGeom prst="rect">
            <a:avLst/>
          </a:prstGeom>
        </p:spPr>
        <p:txBody>
          <a:bodyPr/>
          <a:lstStyle/>
          <a:p>
            <a:fld id="{036221B5-AD9B-45B4-8ECA-755ECE6740E1}" type="slidenum">
              <a:rPr lang="en-US" smtClean="0">
                <a:solidFill>
                  <a:prstClr val="black">
                    <a:tint val="75000"/>
                  </a:prstClr>
                </a:solidFill>
              </a:rPr>
              <a:pPr/>
              <a:t>9</a:t>
            </a:fld>
            <a:endParaRPr lang="en-US" dirty="0">
              <a:solidFill>
                <a:prstClr val="black">
                  <a:tint val="75000"/>
                </a:prstClr>
              </a:solidFill>
            </a:endParaRPr>
          </a:p>
        </p:txBody>
      </p:sp>
      <p:pic>
        <p:nvPicPr>
          <p:cNvPr id="1034" name="Picture 10" descr="http://www.edok.it/wp-content/uploads/2013/12/gestione-documental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821361"/>
            <a:ext cx="20955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636790"/>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Module xmlns="fa1fb52d-8fe2-4f49-9882-b9b989e07643">11. Document Control</Module>
    <Description xmlns="5af08be3-da31-4ed0-bd15-c2f68cc29029" xsi:nil="true"/>
    <Final xmlns="fa1fb52d-8fe2-4f49-9882-b9b989e07643">Ready for Production</Final>
    <_dlc_DocId xmlns="5af08be3-da31-4ed0-bd15-c2f68cc29029">Q77AU6S3KYZS-4287-178</_dlc_DocId>
    <_dlc_DocIdUrl xmlns="5af08be3-da31-4ed0-bd15-c2f68cc29029">
      <Url>https://www.aphlweb.org/aphl_departments/FS/dfsr/iso17025/_layouts/15/DocIdRedir.aspx?ID=Q77AU6S3KYZS-4287-178</Url>
      <Description>Q77AU6S3KYZS-4287-178</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08915B-18E6-476E-A9FD-3A46EA02C3E9}"/>
</file>

<file path=customXml/itemProps2.xml><?xml version="1.0" encoding="utf-8"?>
<ds:datastoreItem xmlns:ds="http://schemas.openxmlformats.org/officeDocument/2006/customXml" ds:itemID="{7BB624E8-7C12-4DC8-855A-06354ED4F341}"/>
</file>

<file path=customXml/itemProps3.xml><?xml version="1.0" encoding="utf-8"?>
<ds:datastoreItem xmlns:ds="http://schemas.openxmlformats.org/officeDocument/2006/customXml" ds:itemID="{F12EA572-45EC-4C46-A11C-F0730FDCF72C}"/>
</file>

<file path=customXml/itemProps4.xml><?xml version="1.0" encoding="utf-8"?>
<ds:datastoreItem xmlns:ds="http://schemas.openxmlformats.org/officeDocument/2006/customXml" ds:itemID="{A319A214-CE18-4C0A-BB90-EEBFFC474CAD}"/>
</file>

<file path=docProps/app.xml><?xml version="1.0" encoding="utf-8"?>
<Properties xmlns="http://schemas.openxmlformats.org/officeDocument/2006/extended-properties" xmlns:vt="http://schemas.openxmlformats.org/officeDocument/2006/docPropsVTypes">
  <Template/>
  <TotalTime>5131</TotalTime>
  <Words>1403</Words>
  <Application>Microsoft Office PowerPoint</Application>
  <PresentationFormat>On-screen Show (4:3)</PresentationFormat>
  <Paragraphs>184</Paragraphs>
  <Slides>22</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Calibri</vt:lpstr>
      <vt:lpstr>Franklin Gothic Demi</vt:lpstr>
      <vt:lpstr>Franklin Gothic Medium</vt:lpstr>
      <vt:lpstr>APHL_PPTTemp_120814</vt:lpstr>
      <vt:lpstr>1_APHL_PPTTemp_120814</vt:lpstr>
      <vt:lpstr>Document and Records Control System</vt:lpstr>
      <vt:lpstr>Abbreviations, Terms, and Acronyms</vt:lpstr>
      <vt:lpstr>Documents</vt:lpstr>
      <vt:lpstr>Quality Management System Documents</vt:lpstr>
      <vt:lpstr>What is Document Control and a Document Control System?</vt:lpstr>
      <vt:lpstr>Which QMS Documents Need to be Covered by a Document Control System?</vt:lpstr>
      <vt:lpstr>ISO/IEC 17025 Standard</vt:lpstr>
      <vt:lpstr>Documents (SOPs, Quality Manual, etc.)</vt:lpstr>
      <vt:lpstr>Records (Audit Reports, Test Reports, etc.)</vt:lpstr>
      <vt:lpstr>PowerPoint Presentation</vt:lpstr>
      <vt:lpstr>PowerPoint Presentation</vt:lpstr>
      <vt:lpstr>PowerPoint Presentation</vt:lpstr>
      <vt:lpstr>Why is Document Control needed?</vt:lpstr>
      <vt:lpstr>Why is Document Control needed?</vt:lpstr>
      <vt:lpstr>What does a Documentation System Do?</vt:lpstr>
      <vt:lpstr>Can you still have Checklists, Templates, and Forms?</vt:lpstr>
      <vt:lpstr>Why do we have to record so much information?</vt:lpstr>
      <vt:lpstr>Why do we have to record so much information?</vt:lpstr>
      <vt:lpstr>Controlling Documents Means:</vt:lpstr>
      <vt:lpstr>QMS Documents:</vt:lpstr>
      <vt:lpstr>In Conclusion: Purpose of Controlled Documents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 armstrong</dc:creator>
  <cp:lastModifiedBy>Yvonne</cp:lastModifiedBy>
  <cp:revision>171</cp:revision>
  <dcterms:created xsi:type="dcterms:W3CDTF">2012-09-25T13:45:59Z</dcterms:created>
  <dcterms:modified xsi:type="dcterms:W3CDTF">2017-04-07T19:19:17Z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34d0e068-d5c7-4cf1-b5bb-c274e8d9b501</vt:lpwstr>
  </property>
</Properties>
</file>