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sldIdLst>
    <p:sldId id="260" r:id="rId2"/>
    <p:sldId id="757" r:id="rId3"/>
    <p:sldId id="267" r:id="rId4"/>
    <p:sldId id="268" r:id="rId5"/>
    <p:sldId id="703" r:id="rId6"/>
    <p:sldId id="755" r:id="rId7"/>
    <p:sldId id="758" r:id="rId8"/>
    <p:sldId id="760" r:id="rId9"/>
    <p:sldId id="764" r:id="rId10"/>
    <p:sldId id="762" r:id="rId11"/>
    <p:sldId id="754" r:id="rId12"/>
    <p:sldId id="763" r:id="rId13"/>
    <p:sldId id="7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/>
    <p:restoredTop sz="94674"/>
  </p:normalViewPr>
  <p:slideViewPr>
    <p:cSldViewPr snapToGrid="0" snapToObjects="1">
      <p:cViewPr varScale="1">
        <p:scale>
          <a:sx n="80" d="100"/>
          <a:sy n="80" d="100"/>
        </p:scale>
        <p:origin x="492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2426E-871E-6048-897D-C00DFFEC19B5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0F7CC-E99A-9B4E-A466-3BF0E5F47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2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138917"/>
            <a:ext cx="12192000" cy="2580167"/>
          </a:xfrm>
          <a:prstGeom prst="rect">
            <a:avLst/>
          </a:prstGeom>
          <a:solidFill>
            <a:schemeClr val="accent5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119981"/>
          </a:xfrm>
        </p:spPr>
        <p:txBody>
          <a:bodyPr anchor="ctr" anchorCtr="0">
            <a:normAutofit fontScale="90000"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/>
              <a:t>Click to edit Master title style</a:t>
            </a:r>
            <a:endParaRPr lang="en-US" sz="280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86200"/>
            <a:ext cx="10515600" cy="5334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Author’s Name - Title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00" y="5839065"/>
            <a:ext cx="5232400" cy="660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Left Side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309" y="450802"/>
            <a:ext cx="2808212" cy="1606598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4320" y="450803"/>
            <a:ext cx="7498080" cy="5418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309" y="2042160"/>
            <a:ext cx="2808212" cy="382682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59" y="6239208"/>
            <a:ext cx="7694570" cy="271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5027" y="6236208"/>
            <a:ext cx="179070" cy="27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ledgement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09707" cy="1217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662195"/>
            <a:ext cx="2438400" cy="442301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259582" y="1657427"/>
            <a:ext cx="2438400" cy="442301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548891" y="1657426"/>
            <a:ext cx="2438400" cy="442301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8915400" y="1662193"/>
            <a:ext cx="2438400" cy="442301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Name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87291" y="365125"/>
            <a:ext cx="5366509" cy="1217613"/>
          </a:xfrm>
        </p:spPr>
        <p:txBody>
          <a:bodyPr anchor="ctr">
            <a:normAutofit/>
          </a:bodyPr>
          <a:lstStyle>
            <a:lvl1pPr marL="0" indent="0">
              <a:lnSpc>
                <a:spcPct val="125000"/>
              </a:lnSpc>
              <a:buNone/>
              <a:defRPr sz="1600"/>
            </a:lvl1pPr>
          </a:lstStyle>
          <a:p>
            <a:pPr lvl="0"/>
            <a:r>
              <a:rPr lang="en-US" dirty="0"/>
              <a:t>This research was supported by the Intramural Research Program of the NIH, National Library of Medicine.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793F18-1A73-44C6-8107-FA552118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7804-1960-4580-AE50-EF1136771C87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BB686B-4B92-479C-BD00-D1A018D0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CBBE1-12DD-4F3F-9276-B651DD7C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50F61-407C-401B-B7AA-B462B8E5F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7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raphic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2222339"/>
            <a:ext cx="12192000" cy="2430684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dist="50800" sx="1000" sy="1000" algn="ctr" rotWithShape="0">
              <a:srgbClr val="000000"/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119981"/>
          </a:xfrm>
        </p:spPr>
        <p:txBody>
          <a:bodyPr anchor="ctr" anchorCtr="0">
            <a:normAutofit fontScale="90000"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/>
              <a:t>Click to edit Master title style</a:t>
            </a:r>
            <a:endParaRPr lang="en-US" sz="280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86200"/>
            <a:ext cx="10515600" cy="5334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Author’s Name -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00" y="5839065"/>
            <a:ext cx="5232400" cy="660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raphic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072640"/>
            <a:ext cx="12192000" cy="2895600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879804"/>
            <a:ext cx="4964035" cy="67202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119981"/>
          </a:xfrm>
        </p:spPr>
        <p:txBody>
          <a:bodyPr anchor="ctr" anchorCtr="0">
            <a:normAutofit fontScale="90000"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/>
              <a:t>Click to edit Master title style</a:t>
            </a:r>
            <a:endParaRPr lang="en-US" sz="280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86200"/>
            <a:ext cx="10515600" cy="5334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Author’s Name - Title</a:t>
            </a:r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838200" y="1920875"/>
            <a:ext cx="10515600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- Blue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8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8" y="6236208"/>
            <a:ext cx="10512551" cy="3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198" y="3802335"/>
            <a:ext cx="1051560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199" y="1959429"/>
            <a:ext cx="10515600" cy="18427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Curv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1697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Pentagr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874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874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ight Side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662781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6278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6627812" cy="3423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68640" y="1681163"/>
            <a:ext cx="318674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68640" y="2505075"/>
            <a:ext cx="3186748" cy="34232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36208"/>
            <a:ext cx="10515600" cy="309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6425" y="6236208"/>
            <a:ext cx="189739" cy="29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7" r:id="rId3"/>
    <p:sldLayoutId id="2147483654" r:id="rId4"/>
    <p:sldLayoutId id="2147483650" r:id="rId5"/>
    <p:sldLayoutId id="2147483649" r:id="rId6"/>
    <p:sldLayoutId id="2147483651" r:id="rId7"/>
    <p:sldLayoutId id="2147483652" r:id="rId8"/>
    <p:sldLayoutId id="2147483653" r:id="rId9"/>
    <p:sldLayoutId id="2147483656" r:id="rId10"/>
    <p:sldLayoutId id="2147483661" r:id="rId11"/>
    <p:sldLayoutId id="214748366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cbi/amr/wiki" TargetMode="External"/><Relationship Id="rId2" Type="http://schemas.openxmlformats.org/officeDocument/2006/relationships/hyperlink" Target="https://www.ncbi.nlm.nih.gov/pathogens/isolates#/refgene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ncbi.nlm.nih.gov/pubmed/31427293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d-help@ncbi.nlm.nih.gov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athogens/isolates#/search/papaya" TargetMode="External"/><Relationship Id="rId2" Type="http://schemas.openxmlformats.org/officeDocument/2006/relationships/hyperlink" Target="https://www.ncbi.nlm.nih.gov/pathogens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ncbi.nlm.nih.gov/pathogens/isolates#/refgene/" TargetMode="External"/><Relationship Id="rId4" Type="http://schemas.openxmlformats.org/officeDocument/2006/relationships/hyperlink" Target="https://www.ncbi.nlm.nih.gov/Structure/tree/#!/tree/Salmonella/PDG000000002.1552/PDS000031858.5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athogens/pathogens_help/" TargetMode="External"/><Relationship Id="rId2" Type="http://schemas.openxmlformats.org/officeDocument/2006/relationships/hyperlink" Target="https://www.ncbi.nlm.nih.gov/pathogens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Structure/tree/#!/tree/Salmonella/PDG000000002.1552/PDS000031858.5?term=papaya" TargetMode="External"/><Relationship Id="rId2" Type="http://schemas.openxmlformats.org/officeDocument/2006/relationships/hyperlink" Target="https://www.ncbi.nlm.nih.gov/pathogens/isolates#/search/papaya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2766219"/>
            <a:ext cx="10858500" cy="1119981"/>
          </a:xfrm>
        </p:spPr>
        <p:txBody>
          <a:bodyPr>
            <a:normAutofit fontScale="90000"/>
          </a:bodyPr>
          <a:lstStyle/>
          <a:p>
            <a:r>
              <a:rPr lang="en-US" dirty="0"/>
              <a:t>NCBI Pathogen Detection Updates: Neighbors, Notifications, Custom labels, and AMR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Arjun Prasad, PhD</a:t>
            </a:r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A2C16-A418-C84E-8236-12BE9BEE4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Updates 2: What is the antimicrobial gene repertoire of an isolate?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17BCA-D7B8-2B4A-AC60-C00296062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0252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New Reference Gene Catalog for easier access to the reference genes in our database </a:t>
            </a:r>
            <a:r>
              <a:rPr lang="en-US" dirty="0">
                <a:hlinkClick r:id="rId2"/>
              </a:rPr>
              <a:t>https://www.ncbi.nlm.nih.gov/pathogens/isolates#/refgene/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New version of AMRFinder now called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AMRFinderPlus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3.1 </a:t>
            </a:r>
            <a:r>
              <a:rPr lang="en-US" dirty="0">
                <a:hlinkClick r:id="rId3"/>
              </a:rPr>
              <a:t>https://github.com/ncbi/amr/wiki </a:t>
            </a:r>
            <a:r>
              <a:rPr lang="en-US" dirty="0"/>
              <a:t>    </a:t>
            </a:r>
            <a:r>
              <a:rPr lang="en-US" sz="2400" dirty="0">
                <a:hlinkClick r:id="rId4"/>
              </a:rPr>
              <a:t>PMID: 31427293</a:t>
            </a:r>
            <a:endParaRPr lang="en-US" dirty="0"/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AMR point mutations for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Salmonella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E. coli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, and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Campylobacter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Curated functional information for AMR genes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Virulence factors, heat, biocide, and metal-resistance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Combined nucleotide and protein search</a:t>
            </a:r>
          </a:p>
          <a:p>
            <a:pPr lvl="1"/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Bioconda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integration for easier installation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4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DFFF0F-7D3F-4C1A-9C9A-72B38CC6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19" y="853467"/>
            <a:ext cx="3030992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Richa Agarwala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Victor Ananiev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Azat Badretdin</a:t>
            </a:r>
          </a:p>
          <a:p>
            <a:r>
              <a:rPr lang="en-US" altLang="ja-JP" sz="1400" dirty="0" err="1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Slava</a:t>
            </a:r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Brover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Joshua Cherry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Jinna Choi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Vyacheslav Chetvernin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Robert Cohen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Michael DiCuccio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Boris Fedorov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Mike Feldgarden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Lewis Geer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Renata Geer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Dan Haft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Lianyi Han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Avi Kimchi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Michel Kimelman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William Klimke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Alex Kotliarov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Valerii Lashmanov</a:t>
            </a:r>
          </a:p>
          <a:p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Aleksandr Morgulis</a:t>
            </a:r>
            <a:endParaRPr lang="en-US" altLang="ja-JP" sz="140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Eyal Moses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Chris O'Sullivan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Arjun Prasad</a:t>
            </a:r>
          </a:p>
          <a:p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E4F36FD2-2688-4446-A685-D9526E618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258" y="4806899"/>
            <a:ext cx="502704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hangingPunct="1"/>
            <a:r>
              <a:rPr lang="en-US" sz="1200" dirty="0">
                <a:latin typeface="Aharoni" panose="02010803020104030203" pitchFamily="2" charset="-79"/>
                <a:cs typeface="Aharoni" panose="02010803020104030203" pitchFamily="2" charset="-79"/>
              </a:rPr>
              <a:t>This research was supported by the Intramural Research Program of the NIH, National Library of Medicine. </a:t>
            </a:r>
            <a:r>
              <a:rPr lang="en-US" sz="1200" dirty="0">
                <a:latin typeface="Aharoni" panose="02010803020104030203" pitchFamily="2" charset="-79"/>
                <a:cs typeface="Aharoni" panose="02010803020104030203" pitchFamily="2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http://www.ncbi.nlm.nih.gov</a:t>
            </a:r>
            <a:endParaRPr lang="en-US" sz="1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 eaLnBrk="1" hangingPunct="1"/>
            <a:r>
              <a:rPr lang="en-US" sz="1200" dirty="0">
                <a:latin typeface="Aharoni" panose="02010803020104030203" pitchFamily="2" charset="-79"/>
                <a:cs typeface="Aharoni" panose="02010803020104030203" pitchFamily="2" charset="-79"/>
              </a:rPr>
              <a:t>National Center for Biotechnology Information – National Library of Medicine – Bethesda MD </a:t>
            </a:r>
            <a:r>
              <a:rPr lang="en-US" sz="1200">
                <a:latin typeface="Aharoni" panose="02010803020104030203" pitchFamily="2" charset="-79"/>
                <a:cs typeface="Aharoni" panose="02010803020104030203" pitchFamily="2" charset="-79"/>
              </a:rPr>
              <a:t>20892 USA</a:t>
            </a:r>
            <a:endParaRPr lang="en-US" sz="1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C09F8-C9FB-4BF5-AE4F-451B96B4AFD7}"/>
              </a:ext>
            </a:extLst>
          </p:cNvPr>
          <p:cNvSpPr/>
          <p:nvPr/>
        </p:nvSpPr>
        <p:spPr>
          <a:xfrm>
            <a:off x="3384060" y="853467"/>
            <a:ext cx="337983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Edward Rice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Kirill Rotmistrovskyy</a:t>
            </a:r>
          </a:p>
          <a:p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Alejandro A. Schaffer</a:t>
            </a:r>
            <a:endParaRPr lang="en-US" altLang="ja-JP" sz="140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Nadya Serova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Stephen </a:t>
            </a:r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Sherry</a:t>
            </a:r>
          </a:p>
          <a:p>
            <a:r>
              <a:rPr lang="en-US" altLang="ja-JP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Sergey </a:t>
            </a:r>
            <a:r>
              <a:rPr lang="en-US" altLang="ja-JP" sz="1400" dirty="0" err="1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Shiryev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Martin Shumway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Oleg Shutov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Douglas Slotta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Alexandre Souvorov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Tatiana Tatusova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Francoise Thibaud-Nissen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Igor Tolstoy</a:t>
            </a:r>
            <a:b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Lukas Wagner</a:t>
            </a:r>
          </a:p>
          <a:p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Hlavina Wratko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Chunlin Xiao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Alexander Zasypkin</a:t>
            </a:r>
            <a:endParaRPr lang="en-US" sz="140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Eugene Yaschenko</a:t>
            </a:r>
            <a:b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Minghang Zhang</a:t>
            </a:r>
          </a:p>
          <a:p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David Lipman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James Ostell</a:t>
            </a:r>
          </a:p>
          <a:p>
            <a:r>
              <a:rPr lang="en-US" altLang="ja-JP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Kim Pruitt</a:t>
            </a:r>
            <a:endParaRPr lang="en-US" altLang="ja-JP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8044D6-119C-43CB-B249-9C2CA47D5684}"/>
              </a:ext>
            </a:extLst>
          </p:cNvPr>
          <p:cNvSpPr txBox="1"/>
          <p:nvPr/>
        </p:nvSpPr>
        <p:spPr>
          <a:xfrm>
            <a:off x="6362935" y="3956890"/>
            <a:ext cx="4145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highlight>
                  <a:srgbClr val="FFFF00"/>
                </a:highlight>
              </a:rPr>
              <a:t>pd-help@ncbi.nlm.nih.gov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32FF8C-528E-4829-BCED-107991075082}"/>
              </a:ext>
            </a:extLst>
          </p:cNvPr>
          <p:cNvSpPr txBox="1"/>
          <p:nvPr/>
        </p:nvSpPr>
        <p:spPr>
          <a:xfrm>
            <a:off x="4349883" y="234103"/>
            <a:ext cx="3006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Acknowledgements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87876ED-1B6C-4E6D-8A6D-B4DCE53E3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1827" y="853467"/>
            <a:ext cx="292740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CDC</a:t>
            </a:r>
            <a:endParaRPr lang="en-US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FDA</a:t>
            </a:r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/CFSAN</a:t>
            </a:r>
          </a:p>
          <a:p>
            <a:pPr eaLnBrk="1" hangingPunct="1"/>
            <a:r>
              <a:rPr lang="en-US" sz="140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GenFS</a:t>
            </a:r>
            <a:endParaRPr lang="en-US" sz="14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USDA-FSIS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PHE/FERA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NIHGRI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NIAID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WRAIR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Broad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Wadsworth/MDH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Vendors: PacBio, Illumina, Roche</a:t>
            </a:r>
          </a:p>
        </p:txBody>
      </p:sp>
    </p:spTree>
    <p:extLst>
      <p:ext uri="{BB962C8B-B14F-4D97-AF65-F5344CB8AC3E}">
        <p14:creationId xmlns:p14="http://schemas.microsoft.com/office/powerpoint/2010/main" val="315926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5A20C-3D13-B94B-8A1A-0B8EA30B2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Lots of new isolates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CC783-CE27-544D-A55A-F7E196D2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&gt; 435,000 isolates in total</a:t>
            </a:r>
          </a:p>
          <a:p>
            <a:r>
              <a:rPr lang="en-US" dirty="0"/>
              <a:t>&gt; 220,000 </a:t>
            </a:r>
            <a:r>
              <a:rPr lang="en-US" i="1" dirty="0"/>
              <a:t>Salmonella</a:t>
            </a:r>
          </a:p>
          <a:p>
            <a:r>
              <a:rPr lang="en-US" dirty="0"/>
              <a:t>30 taxa</a:t>
            </a:r>
          </a:p>
          <a:p>
            <a:endParaRPr lang="en-US" i="1" dirty="0"/>
          </a:p>
          <a:p>
            <a:pPr marL="0" indent="0">
              <a:buNone/>
            </a:pPr>
            <a:r>
              <a:rPr lang="en-US" dirty="0"/>
              <a:t>What problems have you had working with large scale microbial sequence data?</a:t>
            </a:r>
          </a:p>
          <a:p>
            <a:pPr marL="0" indent="0">
              <a:buNone/>
            </a:pPr>
            <a:r>
              <a:rPr lang="en-US" dirty="0"/>
              <a:t>Please meet us in the back of the room after the talk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5EEB10-F326-894A-BA30-5C643BFD38E0}"/>
              </a:ext>
            </a:extLst>
          </p:cNvPr>
          <p:cNvSpPr txBox="1"/>
          <p:nvPr/>
        </p:nvSpPr>
        <p:spPr>
          <a:xfrm>
            <a:off x="4137712" y="6231265"/>
            <a:ext cx="4472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pd-help@ncbi.nlm.nih.gov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06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11438-BAE6-9943-B6DE-1D9CD3B54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URLs used for live demos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4CD62-223D-954E-A381-B057FD65A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https://www.ncbi.nlm.nih.gov/pathogens</a:t>
            </a:r>
            <a:endParaRPr lang="en-US" dirty="0"/>
          </a:p>
          <a:p>
            <a:r>
              <a:rPr lang="en-US" dirty="0">
                <a:hlinkClick r:id="rId3"/>
              </a:rPr>
              <a:t>https://www.ncbi.nlm.nih.gov/pathogens/isolates#/search/papaya</a:t>
            </a:r>
            <a:endParaRPr lang="en-US" dirty="0"/>
          </a:p>
          <a:p>
            <a:r>
              <a:rPr lang="en-US" dirty="0"/>
              <a:t>Log In!</a:t>
            </a:r>
          </a:p>
          <a:p>
            <a:r>
              <a:rPr lang="en-US" dirty="0">
                <a:hlinkClick r:id="rId4"/>
              </a:rPr>
              <a:t>https://www.ncbi.nlm.nih.gov/Structure/tree/#!/tree/Salmonella/PDG000000002.1552/PDS000031858.5</a:t>
            </a:r>
            <a:endParaRPr lang="en-US" dirty="0"/>
          </a:p>
          <a:p>
            <a:r>
              <a:rPr lang="en-US" dirty="0">
                <a:hlinkClick r:id="rId5"/>
              </a:rPr>
              <a:t>https://www.ncbi.nlm.nih.gov/pathogens/isolates#/refgene/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F32475-F97D-864A-9F3D-DD6786C76AE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6250F61-407C-401B-B7AA-B462B8E5F5A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1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5A20C-3D13-B94B-8A1A-0B8EA30B2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Lots of new isolates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CC783-CE27-544D-A55A-F7E196D2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&gt; 435,000 isolates in total</a:t>
            </a:r>
          </a:p>
          <a:p>
            <a:r>
              <a:rPr lang="en-US" dirty="0"/>
              <a:t>&gt; 220,000 </a:t>
            </a:r>
            <a:r>
              <a:rPr lang="en-US" i="1" dirty="0"/>
              <a:t>Salmonella</a:t>
            </a:r>
          </a:p>
          <a:p>
            <a:r>
              <a:rPr lang="en-US" dirty="0"/>
              <a:t>30 taxa</a:t>
            </a:r>
          </a:p>
          <a:p>
            <a:r>
              <a:rPr lang="en-US" dirty="0"/>
              <a:t>First fungal pathogen </a:t>
            </a:r>
            <a:r>
              <a:rPr lang="en-US" i="1" dirty="0"/>
              <a:t>Candida </a:t>
            </a:r>
            <a:r>
              <a:rPr lang="en-US" i="1" dirty="0" err="1"/>
              <a:t>auris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42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2E79C-EFA1-6D48-8AFF-BD91D89CF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NCBI Pathogen Detection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8FAB6-879C-E248-8DAE-2678DA8BB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Answer two questions:</a:t>
            </a:r>
          </a:p>
          <a:p>
            <a:pPr marL="0" indent="0">
              <a:buNone/>
            </a:pPr>
            <a:r>
              <a:rPr lang="en-US" sz="3200" dirty="0"/>
              <a:t>1. Are isolates clonally related?</a:t>
            </a:r>
          </a:p>
          <a:p>
            <a:pPr marL="0" indent="0">
              <a:buNone/>
            </a:pPr>
            <a:r>
              <a:rPr lang="en-US" sz="3200" dirty="0"/>
              <a:t>2. What is the antimicrobial resistance gene repertoire of an isolate?</a:t>
            </a:r>
          </a:p>
        </p:txBody>
      </p:sp>
    </p:spTree>
    <p:extLst>
      <p:ext uri="{BB962C8B-B14F-4D97-AF65-F5344CB8AC3E}">
        <p14:creationId xmlns:p14="http://schemas.microsoft.com/office/powerpoint/2010/main" val="355091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2E79C-EFA1-6D48-8AFF-BD91D89CF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NCBI Pathogen Detection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8FAB6-879C-E248-8DAE-2678DA8BB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8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Answer two questions:</a:t>
            </a:r>
          </a:p>
          <a:p>
            <a:pPr marL="0" indent="0">
              <a:buNone/>
            </a:pPr>
            <a:r>
              <a:rPr lang="en-US" sz="3200" dirty="0"/>
              <a:t>1. Are isolates clonally related?</a:t>
            </a:r>
          </a:p>
          <a:p>
            <a:pPr marL="0" indent="0">
              <a:buNone/>
            </a:pPr>
            <a:r>
              <a:rPr lang="en-US" sz="3200" dirty="0"/>
              <a:t>2. What is the antimicrobial resistance gene repertoire of an isolate?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3. What are the virulence and stress-resistance genes of an isolate?</a:t>
            </a:r>
          </a:p>
        </p:txBody>
      </p:sp>
    </p:spTree>
    <p:extLst>
      <p:ext uri="{BB962C8B-B14F-4D97-AF65-F5344CB8AC3E}">
        <p14:creationId xmlns:p14="http://schemas.microsoft.com/office/powerpoint/2010/main" val="263899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4">
            <a:extLst>
              <a:ext uri="{FF2B5EF4-FFF2-40B4-BE49-F238E27FC236}">
                <a16:creationId xmlns:a16="http://schemas.microsoft.com/office/drawing/2014/main" id="{D5F7A07B-D420-49D8-BEC6-94F508B6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21" y="836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atin typeface="+mj-lt"/>
              </a:rPr>
              <a:t>Pathogen Detection Analysis Pipeline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599161-8308-4B66-ABF5-BB78541F3C00}"/>
              </a:ext>
            </a:extLst>
          </p:cNvPr>
          <p:cNvSpPr/>
          <p:nvPr/>
        </p:nvSpPr>
        <p:spPr>
          <a:xfrm>
            <a:off x="5709982" y="1212860"/>
            <a:ext cx="4210684" cy="518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latin typeface="+mj-lt"/>
              </a:rPr>
              <a:t>Assemblies from </a:t>
            </a:r>
            <a:r>
              <a:rPr lang="en-US" sz="2400" dirty="0" err="1">
                <a:latin typeface="+mj-lt"/>
              </a:rPr>
              <a:t>GenBank</a:t>
            </a:r>
            <a:endParaRPr lang="en-US" sz="2400" dirty="0">
              <a:latin typeface="+mj-lt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4B8FC7-BE34-440F-841F-B8E9D11479E9}"/>
              </a:ext>
            </a:extLst>
          </p:cNvPr>
          <p:cNvCxnSpPr/>
          <p:nvPr/>
        </p:nvCxnSpPr>
        <p:spPr>
          <a:xfrm>
            <a:off x="3357177" y="1849576"/>
            <a:ext cx="0" cy="435097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1E0382-F664-49B4-8232-A302E62642DB}"/>
              </a:ext>
            </a:extLst>
          </p:cNvPr>
          <p:cNvCxnSpPr/>
          <p:nvPr/>
        </p:nvCxnSpPr>
        <p:spPr>
          <a:xfrm flipH="1">
            <a:off x="7815328" y="1874262"/>
            <a:ext cx="1" cy="1649873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F9C2A29-41BE-44ED-963D-62FF20BA2BF1}"/>
              </a:ext>
            </a:extLst>
          </p:cNvPr>
          <p:cNvSpPr/>
          <p:nvPr/>
        </p:nvSpPr>
        <p:spPr>
          <a:xfrm>
            <a:off x="1549190" y="1203042"/>
            <a:ext cx="3615982" cy="518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latin typeface="+mj-lt"/>
              </a:rPr>
              <a:t>WGS reads from SRA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978F69-CEAC-4BB7-9240-299700C8C7D6}"/>
              </a:ext>
            </a:extLst>
          </p:cNvPr>
          <p:cNvSpPr/>
          <p:nvPr/>
        </p:nvSpPr>
        <p:spPr>
          <a:xfrm>
            <a:off x="1551475" y="2405757"/>
            <a:ext cx="3613697" cy="518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latin typeface="+mj-lt"/>
              </a:rPr>
              <a:t>Assemble</a:t>
            </a:r>
            <a:r>
              <a:rPr lang="en-US" sz="2400">
                <a:latin typeface="+mj-lt"/>
              </a:rPr>
              <a:t>, quality filter</a:t>
            </a:r>
            <a:endParaRPr lang="en-US" sz="2400" dirty="0">
              <a:latin typeface="+mj-l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D62F93-06E7-460E-955F-BBFA2BC06784}"/>
              </a:ext>
            </a:extLst>
          </p:cNvPr>
          <p:cNvCxnSpPr/>
          <p:nvPr/>
        </p:nvCxnSpPr>
        <p:spPr>
          <a:xfrm>
            <a:off x="3357177" y="3089042"/>
            <a:ext cx="0" cy="435097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8EE5A6D-C97A-4E48-A16B-FB5E207F1AA8}"/>
              </a:ext>
            </a:extLst>
          </p:cNvPr>
          <p:cNvSpPr/>
          <p:nvPr/>
        </p:nvSpPr>
        <p:spPr>
          <a:xfrm>
            <a:off x="1549188" y="3648469"/>
            <a:ext cx="8371480" cy="5185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latin typeface="+mj-lt"/>
              </a:rPr>
              <a:t>Cluster </a:t>
            </a:r>
            <a:r>
              <a:rPr lang="en-US" sz="2400">
                <a:latin typeface="+mj-lt"/>
              </a:rPr>
              <a:t>using wgMLST/Rapid Reports with wgMLST</a:t>
            </a:r>
            <a:endParaRPr lang="en-US" sz="2400" dirty="0">
              <a:latin typeface="+mj-lt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EF67841-2623-4812-A02B-E006EE815F81}"/>
              </a:ext>
            </a:extLst>
          </p:cNvPr>
          <p:cNvCxnSpPr/>
          <p:nvPr/>
        </p:nvCxnSpPr>
        <p:spPr>
          <a:xfrm>
            <a:off x="5695421" y="4304782"/>
            <a:ext cx="0" cy="435097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A784EFC-397F-4AD0-B488-E3F7BA9E15F9}"/>
              </a:ext>
            </a:extLst>
          </p:cNvPr>
          <p:cNvSpPr/>
          <p:nvPr/>
        </p:nvSpPr>
        <p:spPr>
          <a:xfrm>
            <a:off x="1545928" y="4891181"/>
            <a:ext cx="8613805" cy="518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latin typeface="+mj-lt"/>
              </a:rPr>
              <a:t>SNP phylogenetic </a:t>
            </a:r>
            <a:r>
              <a:rPr lang="en-US" sz="2400">
                <a:latin typeface="+mj-lt"/>
              </a:rPr>
              <a:t>analysis - each cluster</a:t>
            </a:r>
            <a:endParaRPr lang="en-US" sz="2400" dirty="0">
              <a:latin typeface="+mj-lt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1B80DF8-4ABB-42EE-8B76-7E22A207F6BC}"/>
              </a:ext>
            </a:extLst>
          </p:cNvPr>
          <p:cNvCxnSpPr>
            <a:cxnSpLocks/>
          </p:cNvCxnSpPr>
          <p:nvPr/>
        </p:nvCxnSpPr>
        <p:spPr>
          <a:xfrm flipH="1">
            <a:off x="10370789" y="1171151"/>
            <a:ext cx="28012" cy="4238613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174E2F0-203A-4120-A6D8-0BE5C3F65702}"/>
              </a:ext>
            </a:extLst>
          </p:cNvPr>
          <p:cNvSpPr txBox="1"/>
          <p:nvPr/>
        </p:nvSpPr>
        <p:spPr>
          <a:xfrm>
            <a:off x="10581847" y="4635651"/>
            <a:ext cx="1610153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&lt; 36 hr.</a:t>
            </a:r>
          </a:p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200K Salmonella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30E6773-AD8C-4B8B-9063-B4F666FB95A0}"/>
              </a:ext>
            </a:extLst>
          </p:cNvPr>
          <p:cNvCxnSpPr>
            <a:cxnSpLocks/>
          </p:cNvCxnSpPr>
          <p:nvPr/>
        </p:nvCxnSpPr>
        <p:spPr>
          <a:xfrm>
            <a:off x="10202171" y="1171151"/>
            <a:ext cx="13582" cy="2995901"/>
          </a:xfrm>
          <a:prstGeom prst="straightConnector1">
            <a:avLst/>
          </a:prstGeom>
          <a:ln w="635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09910A7-1145-4030-9C35-561030E50E67}"/>
              </a:ext>
            </a:extLst>
          </p:cNvPr>
          <p:cNvSpPr txBox="1"/>
          <p:nvPr/>
        </p:nvSpPr>
        <p:spPr>
          <a:xfrm>
            <a:off x="10529245" y="2610111"/>
            <a:ext cx="1610153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+mj-lt"/>
              </a:rPr>
              <a:t>&lt; 60 min.</a:t>
            </a:r>
          </a:p>
          <a:p>
            <a:r>
              <a:rPr lang="en-US" sz="2400">
                <a:solidFill>
                  <a:srgbClr val="FF0000"/>
                </a:solidFill>
                <a:latin typeface="+mj-lt"/>
              </a:rPr>
              <a:t>for Rapid Reports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6EDF51-5E4E-46DB-9445-F79599043A4B}"/>
              </a:ext>
            </a:extLst>
          </p:cNvPr>
          <p:cNvSpPr txBox="1"/>
          <p:nvPr/>
        </p:nvSpPr>
        <p:spPr>
          <a:xfrm>
            <a:off x="3911099" y="6264652"/>
            <a:ext cx="6248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https://</a:t>
            </a:r>
            <a:r>
              <a:rPr lang="en-US" sz="2800" dirty="0" err="1">
                <a:solidFill>
                  <a:schemeClr val="bg1"/>
                </a:solidFill>
                <a:latin typeface="+mj-lt"/>
              </a:rPr>
              <a:t>www.ncbi.nlm.nih.gov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/pathogens/</a:t>
            </a:r>
          </a:p>
        </p:txBody>
      </p:sp>
    </p:spTree>
    <p:extLst>
      <p:ext uri="{BB962C8B-B14F-4D97-AF65-F5344CB8AC3E}">
        <p14:creationId xmlns:p14="http://schemas.microsoft.com/office/powerpoint/2010/main" val="3498634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B6B1-ED44-1A4C-B3ED-B1316E90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Updates: 1. Are isolates clonally related?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3AA5-1A54-9442-A251-3C22AE355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223483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Pipeline updates for speed</a:t>
            </a:r>
          </a:p>
          <a:p>
            <a:r>
              <a:rPr lang="en-US" sz="3200" dirty="0"/>
              <a:t>GenBank submissions of our assemblies</a:t>
            </a:r>
          </a:p>
          <a:p>
            <a:pPr lvl="1"/>
            <a:r>
              <a:rPr lang="en-US" sz="2800" dirty="0"/>
              <a:t>~180,000 assemblies so far</a:t>
            </a:r>
          </a:p>
          <a:p>
            <a:r>
              <a:rPr lang="en-US" sz="3200" dirty="0"/>
              <a:t>Help pages</a:t>
            </a:r>
          </a:p>
          <a:p>
            <a:r>
              <a:rPr lang="en-US" sz="3200" dirty="0"/>
              <a:t>New features in the browser</a:t>
            </a:r>
          </a:p>
          <a:p>
            <a:pPr lvl="1"/>
            <a:r>
              <a:rPr lang="en-US" sz="2600" dirty="0"/>
              <a:t>SNP neighbors</a:t>
            </a:r>
            <a:r>
              <a:rPr lang="en-US" sz="3200" dirty="0"/>
              <a:t>  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https://go.usa.gov/xVQHE</a:t>
            </a:r>
          </a:p>
          <a:p>
            <a:pPr lvl="1"/>
            <a:r>
              <a:rPr lang="en-US" sz="2800" dirty="0"/>
              <a:t>Email alerts 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https://go.usa.gov/xVQHn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  <a:p>
            <a:pPr lvl="2"/>
            <a:r>
              <a:rPr lang="en-US" sz="2400" dirty="0"/>
              <a:t>Isolate browser queries  </a:t>
            </a:r>
          </a:p>
          <a:p>
            <a:pPr lvl="2"/>
            <a:r>
              <a:rPr lang="en-US" sz="2400" dirty="0"/>
              <a:t>Watched isolates</a:t>
            </a:r>
          </a:p>
          <a:p>
            <a:pPr lvl="1"/>
            <a:r>
              <a:rPr lang="en-US" sz="2800" dirty="0"/>
              <a:t>Custom labels on trees  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https://go.usa.gov/xVQHy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86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D1EF8-0BFD-2C4C-8CF6-E0C22BC3C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1C58A-A7A1-A54B-81C9-C98103185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1231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https://www.ncbi.nlm.nih.gov/pathogens</a:t>
            </a:r>
            <a:endParaRPr lang="en-US" dirty="0"/>
          </a:p>
          <a:p>
            <a:r>
              <a:rPr lang="en-US" dirty="0">
                <a:hlinkClick r:id="rId3"/>
              </a:rPr>
              <a:t>https://www.ncbi.nlm.nih.gov/pathogens/pathogens_help/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3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ABCFA-0F99-9D40-86FE-7C1F19DA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Browser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EA846-AF88-A440-91F9-D2DF386B4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89737"/>
          </a:xfrm>
        </p:spPr>
        <p:txBody>
          <a:bodyPr/>
          <a:lstStyle/>
          <a:p>
            <a:r>
              <a:rPr lang="en-US" dirty="0"/>
              <a:t>Email alerts on queries</a:t>
            </a:r>
          </a:p>
          <a:p>
            <a:pPr lvl="1"/>
            <a:r>
              <a:rPr lang="en-US" dirty="0">
                <a:hlinkClick r:id="rId2"/>
              </a:rPr>
              <a:t>https://www.ncbi.nlm.nih.gov/pathogens/isolates#/search/papaya</a:t>
            </a:r>
            <a:endParaRPr lang="en-US" dirty="0"/>
          </a:p>
          <a:p>
            <a:pPr lvl="1"/>
            <a:r>
              <a:rPr lang="en-US" dirty="0"/>
              <a:t>Must be logged in</a:t>
            </a:r>
          </a:p>
          <a:p>
            <a:r>
              <a:rPr lang="en-US" dirty="0"/>
              <a:t>Watched Isolates email alerts</a:t>
            </a:r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www.ncbi.nlm.nih.gov</a:t>
            </a:r>
            <a:r>
              <a:rPr lang="en-US" dirty="0">
                <a:hlinkClick r:id="rId3"/>
              </a:rPr>
              <a:t>/Structure/tree/#!/tree/Salmonella/PDG000000002.1552/PDS000031858.5?term=papaya</a:t>
            </a:r>
            <a:endParaRPr lang="en-US" dirty="0"/>
          </a:p>
          <a:p>
            <a:r>
              <a:rPr lang="en-US" dirty="0"/>
              <a:t>Custom labels on trees</a:t>
            </a:r>
          </a:p>
        </p:txBody>
      </p:sp>
    </p:spTree>
    <p:extLst>
      <p:ext uri="{BB962C8B-B14F-4D97-AF65-F5344CB8AC3E}">
        <p14:creationId xmlns:p14="http://schemas.microsoft.com/office/powerpoint/2010/main" val="182363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6DB458-8FA3-7349-94C7-A050F8C87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572"/>
            <a:ext cx="11442700" cy="3721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B34FF-EFF3-4DA4-8054-25F772DE3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902" y="2380273"/>
            <a:ext cx="6331498" cy="37262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5034D8-BAD7-4164-AF54-A867340B441F}"/>
              </a:ext>
            </a:extLst>
          </p:cNvPr>
          <p:cNvSpPr txBox="1"/>
          <p:nvPr/>
        </p:nvSpPr>
        <p:spPr>
          <a:xfrm>
            <a:off x="2801476" y="169380"/>
            <a:ext cx="6589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Automated Alerts: Email Notifications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B85BA1-375A-4EB7-ABB4-4FE919A2F7CD}"/>
              </a:ext>
            </a:extLst>
          </p:cNvPr>
          <p:cNvSpPr txBox="1"/>
          <p:nvPr/>
        </p:nvSpPr>
        <p:spPr>
          <a:xfrm>
            <a:off x="231555" y="4277715"/>
            <a:ext cx="4876848" cy="132343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en-US" sz="2000" spc="-1">
                <a:solidFill>
                  <a:srgbClr val="FF0000"/>
                </a:solidFill>
                <a:highlight>
                  <a:srgbClr val="FFFF00"/>
                </a:highlight>
                <a:uFill>
                  <a:solidFill>
                    <a:srgbClr val="FFFFFF"/>
                  </a:solidFill>
                </a:uFill>
                <a:latin typeface="Gill Sans MT" panose="020B0502020104020203" pitchFamily="34" charset="0"/>
              </a:rPr>
              <a:t>Requires MyNCBI login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en-US" sz="2000" spc="-1">
              <a:solidFill>
                <a:srgbClr val="FF0000"/>
              </a:solidFill>
              <a:highlight>
                <a:srgbClr val="FFFF00"/>
              </a:highlight>
              <a:uFill>
                <a:solidFill>
                  <a:srgbClr val="FFFFFF"/>
                </a:solidFill>
              </a:uFill>
              <a:latin typeface="Gill Sans MT" panose="020B0502020104020203" pitchFamily="34" charset="0"/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en-US" sz="2000" spc="-1">
                <a:solidFill>
                  <a:srgbClr val="FF0000"/>
                </a:solidFill>
                <a:highlight>
                  <a:srgbClr val="FFFF00"/>
                </a:highlight>
                <a:uFill>
                  <a:solidFill>
                    <a:srgbClr val="FFFFFF"/>
                  </a:solidFill>
                </a:uFill>
                <a:latin typeface="Gill Sans MT" panose="020B0502020104020203" pitchFamily="34" charset="0"/>
              </a:rPr>
              <a:t>- email includes links highlighting new isolates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en-US" sz="2000" spc="-1">
                <a:solidFill>
                  <a:srgbClr val="FF0000"/>
                </a:solidFill>
                <a:highlight>
                  <a:srgbClr val="FFFF00"/>
                </a:highlight>
                <a:uFill>
                  <a:solidFill>
                    <a:srgbClr val="FFFFFF"/>
                  </a:solidFill>
                </a:uFill>
                <a:latin typeface="Gill Sans MT" panose="020B0502020104020203" pitchFamily="34" charset="0"/>
              </a:rPr>
              <a:t>within SNP trees when opened in browser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B22790-DDB5-440A-AF1B-2631DD744D84}"/>
              </a:ext>
            </a:extLst>
          </p:cNvPr>
          <p:cNvCxnSpPr>
            <a:stCxn id="6" idx="3"/>
          </p:cNvCxnSpPr>
          <p:nvPr/>
        </p:nvCxnSpPr>
        <p:spPr>
          <a:xfrm flipV="1">
            <a:off x="5108403" y="4904263"/>
            <a:ext cx="1444797" cy="351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2F26438-AB14-48CC-B5EB-BBCAA3709374}"/>
              </a:ext>
            </a:extLst>
          </p:cNvPr>
          <p:cNvSpPr txBox="1"/>
          <p:nvPr/>
        </p:nvSpPr>
        <p:spPr>
          <a:xfrm>
            <a:off x="4679314" y="6233570"/>
            <a:ext cx="349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</a:t>
            </a:r>
            <a:r>
              <a:rPr lang="en-US" sz="2400" dirty="0" err="1">
                <a:solidFill>
                  <a:schemeClr val="bg1"/>
                </a:solidFill>
              </a:rPr>
              <a:t>go.usa.gov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xmHFU</a:t>
            </a:r>
            <a:endParaRPr lang="en-US" sz="2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4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</p:sld>
</file>

<file path=ppt/theme/theme1.xml><?xml version="1.0" encoding="utf-8"?>
<a:theme xmlns:a="http://schemas.openxmlformats.org/drawingml/2006/main" name="Office Theme">
  <a:themeElements>
    <a:clrScheme name="NCBI Colors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71BC"/>
      </a:accent1>
      <a:accent2>
        <a:srgbClr val="AEB0B5"/>
      </a:accent2>
      <a:accent3>
        <a:srgbClr val="00A6D2"/>
      </a:accent3>
      <a:accent4>
        <a:srgbClr val="981B1E"/>
      </a:accent4>
      <a:accent5>
        <a:srgbClr val="002455"/>
      </a:accent5>
      <a:accent6>
        <a:srgbClr val="2E854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B0773BB4-715D-7243-AD07-7EFCC35D602C}" vid="{4DEAEE1B-C328-CC49-9A0C-B613A91A4D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EAC4E7C-2AEF-4B40-9D90-0E4625E31280}"/>
</file>

<file path=customXml/itemProps2.xml><?xml version="1.0" encoding="utf-8"?>
<ds:datastoreItem xmlns:ds="http://schemas.openxmlformats.org/officeDocument/2006/customXml" ds:itemID="{D124D7C1-A93B-4FC8-884B-86CC72AF4AA1}"/>
</file>

<file path=customXml/itemProps3.xml><?xml version="1.0" encoding="utf-8"?>
<ds:datastoreItem xmlns:ds="http://schemas.openxmlformats.org/officeDocument/2006/customXml" ds:itemID="{9746A696-23C0-422C-A74C-16CE7239F59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9285</TotalTime>
  <Words>749</Words>
  <Application>Microsoft Office PowerPoint</Application>
  <PresentationFormat>Widescreen</PresentationFormat>
  <Paragraphs>137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Gill Sans MT</vt:lpstr>
      <vt:lpstr>Helvetica</vt:lpstr>
      <vt:lpstr>Office Theme</vt:lpstr>
      <vt:lpstr>NCBI Pathogen Detection Updates: Neighbors, Notifications, Custom labels, and AMR</vt:lpstr>
      <vt:lpstr>Lots of new isolates</vt:lpstr>
      <vt:lpstr>NCBI Pathogen Detection Goals</vt:lpstr>
      <vt:lpstr>NCBI Pathogen Detection Goals</vt:lpstr>
      <vt:lpstr>Pathogen Detection Analysis Pipeline</vt:lpstr>
      <vt:lpstr>Updates: 1. Are isolates clonally related?</vt:lpstr>
      <vt:lpstr>Help pages</vt:lpstr>
      <vt:lpstr>New Browser Features</vt:lpstr>
      <vt:lpstr>PowerPoint Presentation</vt:lpstr>
      <vt:lpstr>Updates 2: What is the antimicrobial gene repertoire of an isolate? </vt:lpstr>
      <vt:lpstr>PowerPoint Presentation</vt:lpstr>
      <vt:lpstr>Lots of new isolates</vt:lpstr>
      <vt:lpstr>URLs used for live demos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Prasad, Arjun (NIH/NLM/NCBI) [E]</dc:creator>
  <cp:lastModifiedBy>Prasad, Arjun (NIH/NLM/NCBI) [E]</cp:lastModifiedBy>
  <cp:revision>35</cp:revision>
  <cp:lastPrinted>2019-09-10T17:53:08Z</cp:lastPrinted>
  <dcterms:created xsi:type="dcterms:W3CDTF">2019-08-23T18:02:48Z</dcterms:created>
  <dcterms:modified xsi:type="dcterms:W3CDTF">2019-09-16T16:54:15Z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