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20"/>
  </p:notesMasterIdLst>
  <p:sldIdLst>
    <p:sldId id="258" r:id="rId6"/>
    <p:sldId id="405" r:id="rId7"/>
    <p:sldId id="267" r:id="rId8"/>
    <p:sldId id="692" r:id="rId9"/>
    <p:sldId id="268" r:id="rId10"/>
    <p:sldId id="705" r:id="rId11"/>
    <p:sldId id="706" r:id="rId12"/>
    <p:sldId id="707" r:id="rId13"/>
    <p:sldId id="708" r:id="rId14"/>
    <p:sldId id="709" r:id="rId15"/>
    <p:sldId id="694" r:id="rId16"/>
    <p:sldId id="710" r:id="rId17"/>
    <p:sldId id="283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E3C0678-E448-E34D-B650-7A7EDB9BFA59}">
          <p14:sldIdLst>
            <p14:sldId id="258"/>
            <p14:sldId id="405"/>
            <p14:sldId id="267"/>
            <p14:sldId id="692"/>
            <p14:sldId id="268"/>
            <p14:sldId id="705"/>
            <p14:sldId id="706"/>
            <p14:sldId id="707"/>
            <p14:sldId id="708"/>
            <p14:sldId id="709"/>
            <p14:sldId id="694"/>
            <p14:sldId id="710"/>
            <p14:sldId id="283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77"/>
    <p:restoredTop sz="96405"/>
  </p:normalViewPr>
  <p:slideViewPr>
    <p:cSldViewPr snapToGrid="0" snapToObjects="1">
      <p:cViewPr varScale="1">
        <p:scale>
          <a:sx n="128" d="100"/>
          <a:sy n="128" d="100"/>
        </p:scale>
        <p:origin x="1632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8" d="100"/>
        <a:sy n="88" d="100"/>
      </p:scale>
      <p:origin x="0" y="0"/>
    </p:cViewPr>
  </p:sorterViewPr>
  <p:notesViewPr>
    <p:cSldViewPr snapToGrid="0" snapToObjects="1">
      <p:cViewPr varScale="1">
        <p:scale>
          <a:sx n="91" d="100"/>
          <a:sy n="91" d="100"/>
        </p:scale>
        <p:origin x="375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22" Type="http://schemas.openxmlformats.org/officeDocument/2006/relationships/viewProps" Target="viewProps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4F1F9-670B-4BD8-A79A-22FF1A005646}" type="datetimeFigureOut">
              <a:rPr lang="en-US" smtClean="0"/>
              <a:t>9/16/19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88F4B-C8AB-4DED-82A3-6F6C06D43A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65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GT has become a global WGS network for foodborne pathogen traceback.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071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Font typeface="Calibri" panose="020F0502020204030204" pitchFamily="34" charset="0"/>
              <a:buChar char="‒"/>
            </a:pPr>
            <a:r>
              <a:rPr lang="en-US" dirty="0"/>
              <a:t> Around 42 labs The network has experienced growth since the beginning and currently it is integrated by 13 federal labs, 11 PulseNet labs, </a:t>
            </a:r>
            <a:r>
              <a:rPr lang="en-US" sz="2400" dirty="0"/>
              <a:t>5 U.S. Department of Agriculture Labs, 7, University Labs, 3 	Private Labs, 2 International Labs (Argentina, Mexico), 1 U.S. Hospital Lab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525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913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635526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9/16/19</a:t>
            </a:fld>
            <a:endParaRPr lang="en-US" dirty="0"/>
          </a:p>
        </p:txBody>
      </p:sp>
      <p:pic>
        <p:nvPicPr>
          <p:cNvPr id="8" name="Picture 7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947" y="261425"/>
            <a:ext cx="2703422" cy="563312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073698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55241" y="635635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9/16/19</a:t>
            </a:fld>
            <a:endParaRPr lang="en-US" dirty="0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1470" y="5291167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-1161972" y="1451193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8" name="TextBox 7"/>
          <p:cNvSpPr txBox="1"/>
          <p:nvPr userDrawn="1"/>
        </p:nvSpPr>
        <p:spPr>
          <a:xfrm rot="5400000">
            <a:off x="117044" y="6376216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38449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0650" y="6354123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9/16/19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9" name="Picture 8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8888" y="5307876"/>
            <a:ext cx="620543" cy="74308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04323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236" y="2648601"/>
            <a:ext cx="4198518" cy="87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47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1023679"/>
            <a:ext cx="8509103" cy="9260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009775"/>
            <a:ext cx="8509103" cy="42860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76650" y="637540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A349544A-F1CD-3844-BFB3-6D230A0137DD}" type="datetimeFigureOut">
              <a:rPr lang="en-US" smtClean="0"/>
              <a:pPr/>
              <a:t>9/16/19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65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29544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63341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9/16/19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8935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09834" y="6349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9/16/19</a:t>
            </a:fld>
            <a:endParaRPr lang="en-US" dirty="0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69796"/>
            <a:ext cx="620543" cy="743080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49819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14307" y="6380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9/16/19</a:t>
            </a:fld>
            <a:endParaRPr lang="en-US" dirty="0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181172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86200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9/16/19</a:t>
            </a:fld>
            <a:endParaRPr lang="en-US" dirty="0"/>
          </a:p>
        </p:txBody>
      </p:sp>
      <p:pic>
        <p:nvPicPr>
          <p:cNvPr id="10" name="Picture 9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0450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96185" y="6391749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9/16/19</a:t>
            </a:fld>
            <a:endParaRPr lang="en-US" dirty="0"/>
          </a:p>
        </p:txBody>
      </p:sp>
      <p:pic>
        <p:nvPicPr>
          <p:cNvPr id="6" name="Picture 5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950559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6349337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9/16/19</a:t>
            </a:fld>
            <a:endParaRPr lang="en-US" dirty="0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850138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9014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9/16/19</a:t>
            </a:fld>
            <a:endParaRPr lang="en-US" dirty="0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51043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9544A-F1CD-3844-BFB3-6D230A0137DD}" type="datetimeFigureOut">
              <a:rPr lang="en-US" smtClean="0"/>
              <a:t>9/16/19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3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uth.timme@fda.hhs.go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159026" y="1892539"/>
            <a:ext cx="848801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n-US" sz="4000" dirty="0">
                <a:solidFill>
                  <a:schemeClr val="tx2"/>
                </a:solidFill>
              </a:rPr>
              <a:t>Independent Submission</a:t>
            </a:r>
          </a:p>
          <a:p>
            <a:pPr algn="ctr"/>
            <a:r>
              <a:rPr lang="en-US" sz="4000" dirty="0">
                <a:solidFill>
                  <a:schemeClr val="tx2"/>
                </a:solidFill>
              </a:rPr>
              <a:t>Strategy from GenomeTrakr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5269575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Ruth Timme, PhD</a:t>
            </a:r>
          </a:p>
          <a:p>
            <a:pPr algn="ctr"/>
            <a:r>
              <a:rPr lang="en-US" dirty="0">
                <a:solidFill>
                  <a:srgbClr val="808080"/>
                </a:solidFill>
              </a:rPr>
              <a:t>GenomeTrakr Program Lead</a:t>
            </a:r>
          </a:p>
          <a:p>
            <a:pPr algn="ctr"/>
            <a:r>
              <a:rPr lang="en-US" dirty="0">
                <a:solidFill>
                  <a:srgbClr val="808080"/>
                </a:solidFill>
              </a:rPr>
              <a:t>FDA Center for Food Safety and Applied Nutrition</a:t>
            </a:r>
          </a:p>
          <a:p>
            <a:pPr algn="ctr"/>
            <a:r>
              <a:rPr lang="en-US" dirty="0">
                <a:solidFill>
                  <a:srgbClr val="808080"/>
                </a:solidFill>
                <a:hlinkClick r:id="rId3"/>
              </a:rPr>
              <a:t>ruth.timme@fda.hhs.gov</a:t>
            </a:r>
            <a:endParaRPr lang="en-US" dirty="0">
              <a:solidFill>
                <a:srgbClr val="808080"/>
              </a:solidFill>
            </a:endParaRPr>
          </a:p>
          <a:p>
            <a:pPr algn="ctr"/>
            <a:r>
              <a:rPr lang="en-US" dirty="0">
                <a:solidFill>
                  <a:srgbClr val="808080"/>
                </a:solidFill>
              </a:rPr>
              <a:t>240 381-6974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768975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Sept 17, 2019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773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A54B6-8BA5-A346-911E-B4AD7E34B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Sections of document</a:t>
            </a:r>
          </a:p>
        </p:txBody>
      </p:sp>
      <p:pic>
        <p:nvPicPr>
          <p:cNvPr id="4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EEBC47AA-92CD-B847-9D01-2FD531E251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070"/>
          <a:stretch/>
        </p:blipFill>
        <p:spPr>
          <a:xfrm>
            <a:off x="457200" y="1417638"/>
            <a:ext cx="4848550" cy="48259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CE332D2-1363-FE4F-9095-D63692F86937}"/>
              </a:ext>
            </a:extLst>
          </p:cNvPr>
          <p:cNvSpPr/>
          <p:nvPr/>
        </p:nvSpPr>
        <p:spPr>
          <a:xfrm>
            <a:off x="491671" y="3919992"/>
            <a:ext cx="4620581" cy="133581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F62C1D-373A-8840-9CA5-1653D8E062E4}"/>
              </a:ext>
            </a:extLst>
          </p:cNvPr>
          <p:cNvSpPr txBox="1"/>
          <p:nvPr/>
        </p:nvSpPr>
        <p:spPr>
          <a:xfrm>
            <a:off x="5305751" y="1733385"/>
            <a:ext cx="37428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Recommended workflows for NCBI data submission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Responsibilities of contributors!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Data curation instructions for each NCBI database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07526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CA339-318B-1E4E-B058-F05AED4AB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457" y="143208"/>
            <a:ext cx="7703543" cy="926020"/>
          </a:xfrm>
        </p:spPr>
        <p:txBody>
          <a:bodyPr>
            <a:noAutofit/>
          </a:bodyPr>
          <a:lstStyle/>
          <a:p>
            <a:pPr algn="l"/>
            <a:r>
              <a:rPr lang="en-US" sz="3200" dirty="0" err="1"/>
              <a:t>BioNumerics</a:t>
            </a:r>
            <a:r>
              <a:rPr lang="en-US" sz="3200" dirty="0"/>
              <a:t> 7.6 submission of GT isolates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8376D-41CC-484F-AC9B-5C8CD76AB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457" y="1069227"/>
            <a:ext cx="8509103" cy="55204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u="sng" dirty="0"/>
              <a:t>For PulseNet labs that are members of GenomeTrakr: </a:t>
            </a:r>
          </a:p>
          <a:p>
            <a:r>
              <a:rPr lang="en-US" sz="1600" dirty="0"/>
              <a:t>Metadata template and draft SOP available for submitting GenomeTrakr isolates through </a:t>
            </a:r>
            <a:r>
              <a:rPr lang="en-US" sz="1600" dirty="0" err="1"/>
              <a:t>BioNumerics</a:t>
            </a:r>
            <a:r>
              <a:rPr lang="en-US" sz="1600" dirty="0"/>
              <a:t> 7.6</a:t>
            </a:r>
          </a:p>
          <a:p>
            <a:endParaRPr lang="en-US" sz="1600" dirty="0"/>
          </a:p>
          <a:p>
            <a:r>
              <a:rPr lang="en-US" sz="1600" dirty="0"/>
              <a:t>Labs currently testing the SOP:</a:t>
            </a:r>
          </a:p>
          <a:p>
            <a:pPr lvl="1"/>
            <a:r>
              <a:rPr lang="en-US" sz="1600" dirty="0"/>
              <a:t>Hawaii</a:t>
            </a:r>
          </a:p>
          <a:p>
            <a:pPr lvl="1"/>
            <a:r>
              <a:rPr lang="en-US" sz="1600" dirty="0"/>
              <a:t>VA-DCLS, </a:t>
            </a:r>
          </a:p>
          <a:p>
            <a:pPr lvl="1"/>
            <a:r>
              <a:rPr lang="en-US" sz="1600" dirty="0"/>
              <a:t>NY Wadsworth, </a:t>
            </a:r>
          </a:p>
          <a:p>
            <a:pPr lvl="1"/>
            <a:r>
              <a:rPr lang="en-US" sz="1600" dirty="0"/>
              <a:t>WA State DOH, </a:t>
            </a:r>
          </a:p>
          <a:p>
            <a:pPr lvl="1"/>
            <a:r>
              <a:rPr lang="en-US" sz="1600" dirty="0"/>
              <a:t>Texas DOH, </a:t>
            </a:r>
          </a:p>
          <a:p>
            <a:pPr lvl="1"/>
            <a:r>
              <a:rPr lang="en-US" sz="1600" dirty="0" err="1"/>
              <a:t>Minnisotta</a:t>
            </a:r>
            <a:r>
              <a:rPr lang="en-US" sz="1600" dirty="0"/>
              <a:t> Dept. of Health </a:t>
            </a:r>
          </a:p>
          <a:p>
            <a:pPr lvl="1"/>
            <a:r>
              <a:rPr lang="en-US" sz="1600" dirty="0"/>
              <a:t>Maryland Dept. of Health</a:t>
            </a:r>
          </a:p>
          <a:p>
            <a:pPr lvl="1"/>
            <a:endParaRPr lang="en-US" sz="1600" dirty="0"/>
          </a:p>
          <a:p>
            <a:r>
              <a:rPr lang="en-US" sz="1600" dirty="0"/>
              <a:t>Next testing phase</a:t>
            </a:r>
          </a:p>
          <a:p>
            <a:pPr lvl="1"/>
            <a:r>
              <a:rPr lang="en-US" sz="1600" dirty="0"/>
              <a:t>NY-Ag</a:t>
            </a:r>
          </a:p>
          <a:p>
            <a:pPr lvl="1"/>
            <a:r>
              <a:rPr lang="en-US" sz="1600" dirty="0"/>
              <a:t>Florida-Ag</a:t>
            </a:r>
          </a:p>
          <a:p>
            <a:pPr marL="457200" lvl="1" indent="0">
              <a:buNone/>
            </a:pPr>
            <a:endParaRPr lang="en-US" sz="1600" dirty="0"/>
          </a:p>
          <a:p>
            <a:r>
              <a:rPr lang="en-US" sz="1600" dirty="0"/>
              <a:t>FDA-CFSAN:  gathering feedback and awaiting changes within PulseNet before asking labs to submit solely through this route.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485DE17-CA75-8441-AB8D-5735D02F9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2197" y="1995248"/>
            <a:ext cx="3782428" cy="143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054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809CC-4B85-134A-AA0E-DDA0787E4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GenomeTrakr goals for FY20: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DBF3E-05EC-E744-8C4C-70F6813A4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2009775"/>
            <a:ext cx="8509103" cy="4688205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Transition to independent submission for ~35 laboratories, reducing our uploads to include only FDA laboratories:</a:t>
            </a:r>
          </a:p>
          <a:p>
            <a:pPr lvl="1"/>
            <a:r>
              <a:rPr lang="en-US" dirty="0"/>
              <a:t>FDA-CFSAN </a:t>
            </a:r>
          </a:p>
          <a:p>
            <a:pPr lvl="1"/>
            <a:r>
              <a:rPr lang="en-US" dirty="0"/>
              <a:t>ORA field laboratories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Focus on curating and improving existing data</a:t>
            </a:r>
          </a:p>
          <a:p>
            <a:pPr lvl="1"/>
            <a:r>
              <a:rPr lang="en-US" dirty="0"/>
              <a:t>adding source category fields to exiting 90K records (and develop plan for getting these fields on new submissions)</a:t>
            </a:r>
          </a:p>
          <a:p>
            <a:pPr lvl="1"/>
            <a:r>
              <a:rPr lang="en-US" dirty="0"/>
              <a:t>releasing guidance on populating the “collection source” field</a:t>
            </a:r>
          </a:p>
          <a:p>
            <a:pPr lvl="1"/>
            <a:r>
              <a:rPr lang="en-US" dirty="0"/>
              <a:t>identifying problematic isolates for re-sequencing</a:t>
            </a:r>
          </a:p>
          <a:p>
            <a:pPr lvl="1"/>
            <a:r>
              <a:rPr lang="en-US" dirty="0"/>
              <a:t>Implementing SeqSero2 in our regulatory workflow and include a serovar name for every </a:t>
            </a:r>
            <a:r>
              <a:rPr lang="en-US" i="1" dirty="0"/>
              <a:t>Salmonella</a:t>
            </a:r>
            <a:r>
              <a:rPr lang="en-US" dirty="0"/>
              <a:t> submission.</a:t>
            </a:r>
          </a:p>
          <a:p>
            <a:endParaRPr lang="en-US" dirty="0"/>
          </a:p>
          <a:p>
            <a:r>
              <a:rPr lang="en-US" dirty="0"/>
              <a:t>Increase food/environmental sampling across the US, and abroad.</a:t>
            </a:r>
          </a:p>
          <a:p>
            <a:pPr marL="457200" lvl="1" indent="0">
              <a:buNone/>
            </a:pPr>
            <a:r>
              <a:rPr lang="en-US" dirty="0"/>
              <a:t>	Meeting Nov. 19 - 21, 2019</a:t>
            </a:r>
          </a:p>
          <a:p>
            <a:pPr marL="0" indent="0">
              <a:buNone/>
            </a:pPr>
            <a:r>
              <a:rPr lang="en-US" dirty="0"/>
              <a:t>			    </a:t>
            </a:r>
            <a:r>
              <a:rPr lang="en-US" sz="2900" dirty="0"/>
              <a:t>College Park, MD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Roll out new funding model in Spring 2019 (LFFM)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FEBF586F-3045-5340-82B2-A5649CEEF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6619" y="5309910"/>
            <a:ext cx="2509113" cy="88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530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Acknowledgements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08760" y="1295401"/>
            <a:ext cx="6126480" cy="413576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Direct submission best practices document</a:t>
            </a:r>
          </a:p>
          <a:p>
            <a:pPr lvl="1"/>
            <a:r>
              <a:rPr lang="en-US" dirty="0"/>
              <a:t>Robyn </a:t>
            </a:r>
            <a:r>
              <a:rPr lang="en-US" dirty="0" err="1"/>
              <a:t>Randolf</a:t>
            </a:r>
            <a:r>
              <a:rPr lang="en-US" dirty="0"/>
              <a:t> (APHL)</a:t>
            </a:r>
          </a:p>
          <a:p>
            <a:pPr lvl="1"/>
            <a:r>
              <a:rPr lang="en-US" dirty="0"/>
              <a:t>Errol Strain (FDA-CVM)</a:t>
            </a:r>
          </a:p>
          <a:p>
            <a:pPr lvl="1"/>
            <a:r>
              <a:rPr lang="en-US" dirty="0"/>
              <a:t>Bill Wolfgang (NY Wadsworth)</a:t>
            </a:r>
          </a:p>
          <a:p>
            <a:pPr lvl="1"/>
            <a:r>
              <a:rPr lang="en-US" dirty="0"/>
              <a:t>Sai Laxmi </a:t>
            </a:r>
            <a:r>
              <a:rPr lang="en-US" dirty="0" err="1"/>
              <a:t>Gubbala</a:t>
            </a:r>
            <a:r>
              <a:rPr lang="en-US" dirty="0"/>
              <a:t> Venkata (NY Wadsworth)</a:t>
            </a:r>
          </a:p>
          <a:p>
            <a:pPr lvl="1"/>
            <a:r>
              <a:rPr lang="en-US" dirty="0"/>
              <a:t>Maria </a:t>
            </a:r>
            <a:r>
              <a:rPr lang="en-US" dirty="0" err="1"/>
              <a:t>Balkey</a:t>
            </a:r>
            <a:r>
              <a:rPr lang="en-US" dirty="0"/>
              <a:t> (FDA-CFSAN)</a:t>
            </a:r>
          </a:p>
          <a:p>
            <a:pPr marL="914400" lvl="2" indent="0">
              <a:buNone/>
            </a:pPr>
            <a:endParaRPr lang="en-US" sz="2100" dirty="0"/>
          </a:p>
          <a:p>
            <a:r>
              <a:rPr lang="en-US" sz="2100" b="1" dirty="0" err="1"/>
              <a:t>BioNumerics</a:t>
            </a:r>
            <a:r>
              <a:rPr lang="en-US" sz="2100" b="1" dirty="0"/>
              <a:t> 7.6 GenomeTrakr submission SOP and template</a:t>
            </a:r>
          </a:p>
          <a:p>
            <a:pPr lvl="1"/>
            <a:r>
              <a:rPr lang="en-US" dirty="0"/>
              <a:t>Maria </a:t>
            </a:r>
            <a:r>
              <a:rPr lang="en-US" dirty="0" err="1"/>
              <a:t>Balkey</a:t>
            </a:r>
            <a:r>
              <a:rPr lang="en-US" dirty="0"/>
              <a:t> (FDA-CFSAN)</a:t>
            </a:r>
          </a:p>
          <a:p>
            <a:pPr lvl="1"/>
            <a:r>
              <a:rPr lang="en-US" dirty="0"/>
              <a:t>GenomeTrakr pilot labs </a:t>
            </a:r>
          </a:p>
          <a:p>
            <a:pPr marL="57150" indent="0">
              <a:buNone/>
            </a:pPr>
            <a:endParaRPr lang="en-US" dirty="0"/>
          </a:p>
          <a:p>
            <a:pPr marL="1314450" lvl="3" indent="0">
              <a:buNone/>
            </a:pPr>
            <a:r>
              <a:rPr lang="en-US" dirty="0"/>
              <a:t>		</a:t>
            </a:r>
            <a:r>
              <a:rPr lang="en-US" sz="2000" dirty="0"/>
              <a:t>@</a:t>
            </a:r>
            <a:r>
              <a:rPr lang="en-US" sz="2000" dirty="0" err="1"/>
              <a:t>DoctorRuth</a:t>
            </a:r>
            <a:endParaRPr lang="en-US" sz="2000" dirty="0"/>
          </a:p>
          <a:p>
            <a:pPr marL="1314450" lvl="3" indent="0">
              <a:buNone/>
            </a:pPr>
            <a:r>
              <a:rPr lang="en-US" sz="2000" dirty="0"/>
              <a:t>		@</a:t>
            </a:r>
            <a:r>
              <a:rPr lang="en-US" sz="2000" dirty="0" err="1"/>
              <a:t>genometrakr</a:t>
            </a:r>
            <a:endParaRPr lang="en-US" sz="20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234995-884A-5B45-A5E0-5B23E1FAA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2485" y="4680906"/>
            <a:ext cx="818094" cy="818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487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925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82" y="210879"/>
            <a:ext cx="8509103" cy="926020"/>
          </a:xfrm>
        </p:spPr>
        <p:txBody>
          <a:bodyPr>
            <a:normAutofit/>
          </a:bodyPr>
          <a:lstStyle/>
          <a:p>
            <a:r>
              <a:rPr lang="en-US" dirty="0">
                <a:cs typeface="Abadi MT Condensed Extra Bold"/>
              </a:rPr>
              <a:t>FDA’s GenomeTrakr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298575"/>
            <a:ext cx="8718434" cy="53540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Distributed network of laboratories sequencing foodborne pathogens from food and environmental sources.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GenomeTrakr submits data on behalf of the 49 following labs:</a:t>
            </a:r>
          </a:p>
          <a:p>
            <a:pPr marL="457200" lvl="1" indent="0">
              <a:buNone/>
            </a:pPr>
            <a:r>
              <a:rPr lang="en-US" sz="2000" dirty="0"/>
              <a:t>13	U.S. FDA Labs</a:t>
            </a:r>
          </a:p>
          <a:p>
            <a:pPr marL="457200" lvl="1" indent="0">
              <a:buNone/>
            </a:pPr>
            <a:r>
              <a:rPr lang="en-US" sz="2000" dirty="0"/>
              <a:t>13 	PulseNet Labs</a:t>
            </a:r>
          </a:p>
          <a:p>
            <a:pPr marL="457200" lvl="1" indent="0">
              <a:buNone/>
            </a:pPr>
            <a:r>
              <a:rPr lang="en-US" sz="2000" dirty="0"/>
              <a:t>12	University Labs</a:t>
            </a:r>
          </a:p>
          <a:p>
            <a:pPr marL="457200" lvl="1" indent="0">
              <a:buNone/>
            </a:pPr>
            <a:r>
              <a:rPr lang="en-US" sz="2000" dirty="0"/>
              <a:t>6 	U.S. Department of Agriculture Labs</a:t>
            </a:r>
          </a:p>
          <a:p>
            <a:pPr marL="457200" lvl="1" indent="0">
              <a:buNone/>
            </a:pPr>
            <a:r>
              <a:rPr lang="en-US" sz="2000" dirty="0"/>
              <a:t>3 	Private Labs</a:t>
            </a:r>
          </a:p>
          <a:p>
            <a:pPr marL="457200" lvl="1" indent="0">
              <a:buNone/>
            </a:pPr>
            <a:r>
              <a:rPr lang="en-US" sz="2000" dirty="0"/>
              <a:t>1	International Lab</a:t>
            </a:r>
          </a:p>
          <a:p>
            <a:pPr marL="457200" lvl="1" indent="0">
              <a:buNone/>
            </a:pPr>
            <a:r>
              <a:rPr lang="en-US" sz="2000" dirty="0"/>
              <a:t>1 	U.S. Hospital Lab</a:t>
            </a:r>
          </a:p>
          <a:p>
            <a:pPr marL="457200" lvl="1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NCBI’s Pathogen Detection portal</a:t>
            </a:r>
            <a:r>
              <a:rPr lang="en-US" sz="2000" dirty="0"/>
              <a:t>: Public database where food/</a:t>
            </a:r>
            <a:r>
              <a:rPr lang="en-US" sz="2000" dirty="0" err="1"/>
              <a:t>env</a:t>
            </a:r>
            <a:r>
              <a:rPr lang="en-US" sz="2000" dirty="0"/>
              <a:t> GenomeTrakr isolates join clinical isolates sequenced by PulseNet (PHE + others).  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>
                <a:solidFill>
                  <a:schemeClr val="tx2"/>
                </a:solidFill>
              </a:rPr>
              <a:t>This is the primary data repository for FDA’s GenomeTrakr network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DA9E10-E1C5-BD47-8C89-743A1C097E68}"/>
              </a:ext>
            </a:extLst>
          </p:cNvPr>
          <p:cNvSpPr txBox="1"/>
          <p:nvPr/>
        </p:nvSpPr>
        <p:spPr>
          <a:xfrm>
            <a:off x="5654179" y="3498529"/>
            <a:ext cx="2824299" cy="95410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dirty="0">
                <a:solidFill>
                  <a:schemeClr val="tx2"/>
                </a:solidFill>
              </a:rPr>
              <a:t>7 Vet-LIRN labs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dirty="0">
                <a:solidFill>
                  <a:schemeClr val="tx2"/>
                </a:solidFill>
              </a:rPr>
              <a:t>7 NARMS labs</a:t>
            </a:r>
          </a:p>
        </p:txBody>
      </p:sp>
    </p:spTree>
    <p:extLst>
      <p:ext uri="{BB962C8B-B14F-4D97-AF65-F5344CB8AC3E}">
        <p14:creationId xmlns:p14="http://schemas.microsoft.com/office/powerpoint/2010/main" val="250755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68D894C-6692-A64E-982D-E2B34A0F9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0"/>
            <a:ext cx="63211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883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3EC42-C5E2-BF43-8C7A-134A7021A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 upload to NCBI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B65F3-4B19-E543-97BA-57861C36E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dirty="0"/>
              <a:t>Current model: </a:t>
            </a:r>
            <a:r>
              <a:rPr lang="en-US" sz="2400" dirty="0"/>
              <a:t>FDA-CFSAN brokers about ~1200 submissions per month and curates over 90K public records.</a:t>
            </a:r>
          </a:p>
          <a:p>
            <a:endParaRPr lang="en-US" sz="2400" dirty="0"/>
          </a:p>
          <a:p>
            <a:r>
              <a:rPr lang="en-US" sz="2400" b="1" dirty="0"/>
              <a:t>Goal</a:t>
            </a:r>
            <a:r>
              <a:rPr lang="en-US" sz="2400" dirty="0"/>
              <a:t>: All non-FDA labs will submit directly to NCBI by fall 2020.</a:t>
            </a:r>
          </a:p>
          <a:p>
            <a:pPr lvl="1"/>
            <a:r>
              <a:rPr lang="en-US" sz="2000" dirty="0"/>
              <a:t>Summer 2019: SOP for submission through </a:t>
            </a:r>
            <a:r>
              <a:rPr lang="en-US" sz="2000" dirty="0" err="1"/>
              <a:t>BioNumerics</a:t>
            </a:r>
            <a:r>
              <a:rPr lang="en-US" sz="2000" dirty="0"/>
              <a:t> 7.6 (11 PulseNet labs)</a:t>
            </a:r>
          </a:p>
          <a:p>
            <a:pPr lvl="1"/>
            <a:r>
              <a:rPr lang="en-US" sz="2000" dirty="0"/>
              <a:t>Sept 13th, 2019: Draft release of “</a:t>
            </a:r>
            <a:r>
              <a:rPr lang="en-US" sz="2000" b="1" dirty="0"/>
              <a:t>NCBI submission best practices for microbial pathogen surveillance</a:t>
            </a:r>
            <a:r>
              <a:rPr lang="en-US" sz="2000" dirty="0"/>
              <a:t>”, with APHL.</a:t>
            </a:r>
            <a:br>
              <a:rPr lang="en-US" sz="2000" dirty="0"/>
            </a:br>
            <a:endParaRPr lang="en-US" sz="2000" dirty="0"/>
          </a:p>
          <a:p>
            <a:r>
              <a:rPr lang="en-US" sz="2400" b="1" dirty="0"/>
              <a:t>Result</a:t>
            </a:r>
            <a:r>
              <a:rPr lang="en-US" sz="2400" dirty="0"/>
              <a:t>: Remove FDA-CFSAN as the broker, enabling independence of contributing labs and freeing up resources at CFSAN for improving the database.</a:t>
            </a:r>
          </a:p>
        </p:txBody>
      </p:sp>
    </p:spTree>
    <p:extLst>
      <p:ext uri="{BB962C8B-B14F-4D97-AF65-F5344CB8AC3E}">
        <p14:creationId xmlns:p14="http://schemas.microsoft.com/office/powerpoint/2010/main" val="4142237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37CF9-44F4-1041-8D2D-98E4D3957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" y="26529"/>
            <a:ext cx="8229600" cy="559833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>
                <a:solidFill>
                  <a:schemeClr val="tx2"/>
                </a:solidFill>
              </a:rPr>
              <a:t>Direct upload model: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19F7A9-9BD0-554A-BE88-6F6D696E0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598029"/>
            <a:ext cx="7086600" cy="28309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AD322E-969E-F24C-B5C9-1D9F9E1F27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93156"/>
            <a:ext cx="9144000" cy="29648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6263B9-589A-6F44-A204-B96EDB09C190}"/>
              </a:ext>
            </a:extLst>
          </p:cNvPr>
          <p:cNvSpPr txBox="1"/>
          <p:nvPr/>
        </p:nvSpPr>
        <p:spPr>
          <a:xfrm>
            <a:off x="7471" y="3516868"/>
            <a:ext cx="5513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APHL Guidance Document – posted on the Redmine site: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2E88BAC-AC65-4B41-8EC7-6E3CF603CCD9}"/>
              </a:ext>
            </a:extLst>
          </p:cNvPr>
          <p:cNvCxnSpPr/>
          <p:nvPr/>
        </p:nvCxnSpPr>
        <p:spPr>
          <a:xfrm>
            <a:off x="0" y="3505200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170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FCB68C-6FFE-4449-9B50-988EAEABB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448" y="777187"/>
            <a:ext cx="8509103" cy="1830839"/>
          </a:xfrm>
        </p:spPr>
        <p:txBody>
          <a:bodyPr>
            <a:normAutofit/>
          </a:bodyPr>
          <a:lstStyle/>
          <a:p>
            <a:r>
              <a:rPr lang="en-US" sz="4000" dirty="0"/>
              <a:t>NCBI submission best practices for microbial pathogen surveillance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293F1E0-BCB6-4B48-9912-C5DD21979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811" y="2677685"/>
            <a:ext cx="8149141" cy="3110865"/>
          </a:xfrm>
        </p:spPr>
        <p:txBody>
          <a:bodyPr/>
          <a:lstStyle/>
          <a:p>
            <a:r>
              <a:rPr lang="en-US" dirty="0"/>
              <a:t>Hosted and published by APHL</a:t>
            </a:r>
          </a:p>
          <a:p>
            <a:r>
              <a:rPr lang="en-US" dirty="0"/>
              <a:t>In review now by NCBI and PulseNet</a:t>
            </a:r>
          </a:p>
          <a:p>
            <a:r>
              <a:rPr lang="en-US" dirty="0"/>
              <a:t>Final version expected in Fall 2019</a:t>
            </a:r>
          </a:p>
        </p:txBody>
      </p:sp>
    </p:spTree>
    <p:extLst>
      <p:ext uri="{BB962C8B-B14F-4D97-AF65-F5344CB8AC3E}">
        <p14:creationId xmlns:p14="http://schemas.microsoft.com/office/powerpoint/2010/main" val="2733420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A54B6-8BA5-A346-911E-B4AD7E34B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Sections of document</a:t>
            </a:r>
          </a:p>
        </p:txBody>
      </p:sp>
      <p:pic>
        <p:nvPicPr>
          <p:cNvPr id="4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EEBC47AA-92CD-B847-9D01-2FD531E251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070"/>
          <a:stretch/>
        </p:blipFill>
        <p:spPr>
          <a:xfrm>
            <a:off x="457200" y="1417638"/>
            <a:ext cx="4848550" cy="482598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0BFE406-6741-964A-B296-116A6716A529}"/>
              </a:ext>
            </a:extLst>
          </p:cNvPr>
          <p:cNvGrpSpPr/>
          <p:nvPr/>
        </p:nvGrpSpPr>
        <p:grpSpPr>
          <a:xfrm>
            <a:off x="523913" y="1637969"/>
            <a:ext cx="8524671" cy="3634846"/>
            <a:chOff x="523913" y="1637969"/>
            <a:chExt cx="8524671" cy="363484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CE332D2-1363-FE4F-9095-D63692F86937}"/>
                </a:ext>
              </a:extLst>
            </p:cNvPr>
            <p:cNvSpPr/>
            <p:nvPr/>
          </p:nvSpPr>
          <p:spPr>
            <a:xfrm>
              <a:off x="523913" y="1637969"/>
              <a:ext cx="4620581" cy="572494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7F62C1D-373A-8840-9CA5-1653D8E062E4}"/>
                </a:ext>
              </a:extLst>
            </p:cNvPr>
            <p:cNvSpPr txBox="1"/>
            <p:nvPr/>
          </p:nvSpPr>
          <p:spPr>
            <a:xfrm>
              <a:off x="5305751" y="1733385"/>
              <a:ext cx="3742833" cy="353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/>
                <a:t>Developed by the GenomeTrakr team for submitting foodborne pathogen isolates collected from non-human sources. This can be used by ANY laboratory wishing to contribute to the NCBI-PD (req. listed in document)</a:t>
              </a:r>
            </a:p>
            <a:p>
              <a:endParaRPr lang="en-US" sz="14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/>
                <a:t>Minimum metadata: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sz="1400" dirty="0"/>
                <a:t>laboratory name associated with the isolate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sz="1400" dirty="0"/>
                <a:t>unique strain ID,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sz="1400" dirty="0"/>
                <a:t>isolation type (human source vs. non-human source),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sz="1400" dirty="0"/>
                <a:t>collection date (year minimum)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sz="1400" dirty="0"/>
                <a:t>isolation source (e.g. type of food)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sz="1400" dirty="0"/>
                <a:t>location (Country and state if in US).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986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A54B6-8BA5-A346-911E-B4AD7E34B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Sections of document</a:t>
            </a:r>
          </a:p>
        </p:txBody>
      </p:sp>
      <p:pic>
        <p:nvPicPr>
          <p:cNvPr id="4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EEBC47AA-92CD-B847-9D01-2FD531E251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070"/>
          <a:stretch/>
        </p:blipFill>
        <p:spPr>
          <a:xfrm>
            <a:off x="457200" y="1417638"/>
            <a:ext cx="4848550" cy="48259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CE332D2-1363-FE4F-9095-D63692F86937}"/>
              </a:ext>
            </a:extLst>
          </p:cNvPr>
          <p:cNvSpPr/>
          <p:nvPr/>
        </p:nvSpPr>
        <p:spPr>
          <a:xfrm>
            <a:off x="523913" y="2194559"/>
            <a:ext cx="4620581" cy="9700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F62C1D-373A-8840-9CA5-1653D8E062E4}"/>
              </a:ext>
            </a:extLst>
          </p:cNvPr>
          <p:cNvSpPr txBox="1"/>
          <p:nvPr/>
        </p:nvSpPr>
        <p:spPr>
          <a:xfrm>
            <a:off x="5305751" y="1733385"/>
            <a:ext cx="374283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General guidelines on QC thresholds agreed upon by the </a:t>
            </a:r>
            <a:r>
              <a:rPr lang="en-US" sz="1400" dirty="0" err="1"/>
              <a:t>GenFS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Announcement and SOP for the </a:t>
            </a:r>
            <a:r>
              <a:rPr lang="en-US" sz="1400" dirty="0" err="1"/>
              <a:t>MicroRunQC</a:t>
            </a:r>
            <a:r>
              <a:rPr lang="en-US" sz="1400" dirty="0"/>
              <a:t> workflow in </a:t>
            </a:r>
            <a:r>
              <a:rPr lang="en-US" sz="1400" dirty="0" err="1"/>
              <a:t>GalaxyTrakr</a:t>
            </a:r>
            <a:endParaRPr lang="en-US" sz="1400" dirty="0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371B5ECF-C110-1643-BFE9-16FCB75FB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5343" y="3164618"/>
            <a:ext cx="2674257" cy="269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587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A54B6-8BA5-A346-911E-B4AD7E34B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Sections of document</a:t>
            </a:r>
          </a:p>
        </p:txBody>
      </p:sp>
      <p:pic>
        <p:nvPicPr>
          <p:cNvPr id="4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EEBC47AA-92CD-B847-9D01-2FD531E251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070"/>
          <a:stretch/>
        </p:blipFill>
        <p:spPr>
          <a:xfrm>
            <a:off x="457200" y="1417638"/>
            <a:ext cx="4848550" cy="48259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CE332D2-1363-FE4F-9095-D63692F86937}"/>
              </a:ext>
            </a:extLst>
          </p:cNvPr>
          <p:cNvSpPr/>
          <p:nvPr/>
        </p:nvSpPr>
        <p:spPr>
          <a:xfrm>
            <a:off x="491671" y="3164619"/>
            <a:ext cx="4620581" cy="7712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F62C1D-373A-8840-9CA5-1653D8E062E4}"/>
              </a:ext>
            </a:extLst>
          </p:cNvPr>
          <p:cNvSpPr txBox="1"/>
          <p:nvPr/>
        </p:nvSpPr>
        <p:spPr>
          <a:xfrm>
            <a:off x="5305751" y="1733385"/>
            <a:ext cx="374283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Intro to important databases at NCBI and how they are related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Are you connected to an existing surveillance network?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Instructions on establishing a new Umbrella </a:t>
            </a:r>
            <a:r>
              <a:rPr lang="en-US" sz="1400" dirty="0" err="1"/>
              <a:t>BioProject</a:t>
            </a:r>
            <a:r>
              <a:rPr lang="en-US" sz="1400" dirty="0"/>
              <a:t> and linking it to the PD-pipeline.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Detailed SOP for NCBI submission (</a:t>
            </a:r>
            <a:r>
              <a:rPr lang="en-US" sz="1400" dirty="0" err="1"/>
              <a:t>BioProjects</a:t>
            </a:r>
            <a:r>
              <a:rPr lang="en-US" sz="1400" dirty="0"/>
              <a:t>, </a:t>
            </a:r>
            <a:r>
              <a:rPr lang="en-US" sz="1400" dirty="0" err="1"/>
              <a:t>BioSamples</a:t>
            </a:r>
            <a:r>
              <a:rPr lang="en-US" sz="1400" dirty="0"/>
              <a:t>, SRA submissions )</a:t>
            </a:r>
          </a:p>
        </p:txBody>
      </p:sp>
    </p:spTree>
    <p:extLst>
      <p:ext uri="{BB962C8B-B14F-4D97-AF65-F5344CB8AC3E}">
        <p14:creationId xmlns:p14="http://schemas.microsoft.com/office/powerpoint/2010/main" val="1454048767"/>
      </p:ext>
    </p:extLst>
  </p:cSld>
  <p:clrMapOvr>
    <a:masterClrMapping/>
  </p:clrMapOvr>
</p:sld>
</file>

<file path=ppt/theme/theme1.xml><?xml version="1.0" encoding="utf-8"?>
<a:theme xmlns:a="http://schemas.openxmlformats.org/drawingml/2006/main" name="2017_FDAtemplate">
  <a:themeElements>
    <a:clrScheme name="ret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PHL Document" ma:contentTypeID="0x0101004A94EEA308377543AC18FF09048C772D002F13143825CFF84B81D7921E364F0193" ma:contentTypeVersion="3" ma:contentTypeDescription="" ma:contentTypeScope="" ma:versionID="252949403b293f5a0c974065cd6e86e8">
  <xsd:schema xmlns:xsd="http://www.w3.org/2001/XMLSchema" xmlns:xs="http://www.w3.org/2001/XMLSchema" xmlns:p="http://schemas.microsoft.com/office/2006/metadata/properties" xmlns:ns2="91b7f8f3-4c59-4d49-b483-0fa5f1c9fc9e" targetNamespace="http://schemas.microsoft.com/office/2006/metadata/properties" ma:root="true" ma:fieldsID="904633c6f1f4db2e65cc85ee8b02a5cc" ns2:_="">
    <xsd:import namespace="91b7f8f3-4c59-4d49-b483-0fa5f1c9fc9e"/>
    <xsd:element name="properties">
      <xsd:complexType>
        <xsd:sequence>
          <xsd:element name="documentManagement">
            <xsd:complexType>
              <xsd:all>
                <xsd:element ref="ns2:Members_x0020_Only" minOccurs="0"/>
                <xsd:element ref="ns2:o238cba8e2b64b2da13546464d05ecc9" minOccurs="0"/>
                <xsd:element ref="ns2:TaxCatchAll" minOccurs="0"/>
                <xsd:element ref="ns2:TaxCatchAllLabel" minOccurs="0"/>
                <xsd:element ref="ns2:f4a1e90b74f64ab2b86b463951548339" minOccurs="0"/>
                <xsd:element ref="ns2:Teaser_x0020_Text" minOccurs="0"/>
                <xsd:element ref="ns2:ib0646694d0c456d95b1ce07cb72c1a7" minOccurs="0"/>
                <xsd:element ref="ns2:Featur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b7f8f3-4c59-4d49-b483-0fa5f1c9fc9e" elementFormDefault="qualified">
    <xsd:import namespace="http://schemas.microsoft.com/office/2006/documentManagement/types"/>
    <xsd:import namespace="http://schemas.microsoft.com/office/infopath/2007/PartnerControls"/>
    <xsd:element name="Members_x0020_Only" ma:index="8" nillable="true" ma:displayName="Members Only" ma:default="0" ma:internalName="Members_x0020_Only">
      <xsd:simpleType>
        <xsd:restriction base="dms:Boolean"/>
      </xsd:simpleType>
    </xsd:element>
    <xsd:element name="o238cba8e2b64b2da13546464d05ecc9" ma:index="9" nillable="true" ma:taxonomy="true" ma:internalName="o238cba8e2b64b2da13546464d05ecc9" ma:taxonomyFieldName="Program_x0028_s_x0029_" ma:displayName="Program(s)" ma:default="" ma:fieldId="{8238cba8-e2b6-4b2d-a135-46464d05ecc9}" ma:taxonomyMulti="true" ma:sspId="02d69d96-e979-416d-952b-990fe48ede76" ma:termSetId="bf05f3f9-07f4-4afd-9b37-9fbb28f8531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d2e624f1-968b-43bc-85aa-0bcfe3bfc12c}" ma:internalName="TaxCatchAll" ma:showField="CatchAllData" ma:web="91b7f8f3-4c59-4d49-b483-0fa5f1c9fc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d2e624f1-968b-43bc-85aa-0bcfe3bfc12c}" ma:internalName="TaxCatchAllLabel" ma:readOnly="true" ma:showField="CatchAllDataLabel" ma:web="91b7f8f3-4c59-4d49-b483-0fa5f1c9fc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f4a1e90b74f64ab2b86b463951548339" ma:index="13" nillable="true" ma:taxonomy="true" ma:internalName="f4a1e90b74f64ab2b86b463951548339" ma:taxonomyFieldName="Resource_Type" ma:displayName="Resource_Type" ma:default="" ma:fieldId="{f4a1e90b-74f6-4ab2-b86b-463951548339}" ma:sspId="02d69d96-e979-416d-952b-990fe48ede76" ma:termSetId="e5bf6ebb-f2f1-460f-aef1-5605f361e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easer_x0020_Text" ma:index="15" nillable="true" ma:displayName="Teaser Text" ma:internalName="Teaser_x0020_Text">
      <xsd:simpleType>
        <xsd:restriction base="dms:Note">
          <xsd:maxLength value="255"/>
        </xsd:restriction>
      </xsd:simpleType>
    </xsd:element>
    <xsd:element name="ib0646694d0c456d95b1ce07cb72c1a7" ma:index="16" nillable="true" ma:taxonomy="true" ma:internalName="ib0646694d0c456d95b1ce07cb72c1a7" ma:taxonomyFieldName="Topics" ma:displayName="Topics" ma:default="" ma:fieldId="{2b064669-4d0c-456d-95b1-ce07cb72c1a7}" ma:taxonomyMulti="true" ma:sspId="02d69d96-e979-416d-952b-990fe48ede76" ma:termSetId="3c49df9d-d507-4f79-86c7-c51d9b2a1a1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eatured" ma:index="18" nillable="true" ma:displayName="Featured" ma:default="0" ma:internalName="Featured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1b7f8f3-4c59-4d49-b483-0fa5f1c9fc9e"/>
    <o238cba8e2b64b2da13546464d05ecc9 xmlns="91b7f8f3-4c59-4d49-b483-0fa5f1c9fc9e">
      <Terms xmlns="http://schemas.microsoft.com/office/infopath/2007/PartnerControls"/>
    </o238cba8e2b64b2da13546464d05ecc9>
    <Featured xmlns="91b7f8f3-4c59-4d49-b483-0fa5f1c9fc9e">false</Featured>
    <Members_x0020_Only xmlns="91b7f8f3-4c59-4d49-b483-0fa5f1c9fc9e">false</Members_x0020_Only>
    <Teaser_x0020_Text xmlns="91b7f8f3-4c59-4d49-b483-0fa5f1c9fc9e" xsi:nil="true"/>
    <ib0646694d0c456d95b1ce07cb72c1a7 xmlns="91b7f8f3-4c59-4d49-b483-0fa5f1c9fc9e">
      <Terms xmlns="http://schemas.microsoft.com/office/infopath/2007/PartnerControls"/>
    </ib0646694d0c456d95b1ce07cb72c1a7>
    <f4a1e90b74f64ab2b86b463951548339 xmlns="91b7f8f3-4c59-4d49-b483-0fa5f1c9fc9e">
      <Terms xmlns="http://schemas.microsoft.com/office/infopath/2007/PartnerControls"/>
    </f4a1e90b74f64ab2b86b463951548339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Nintex conditional workflow start</Name>
    <Synchronization>Synchronous</Synchronization>
    <Type>10001</Type>
    <SequenceNumber>50000</SequenceNumber>
    <Assembly>Nintex.Workflow, Version=1.0.0.0, Culture=neutral, PublicKeyToken=913f6bae0ca5ae12</Assembly>
    <Class>Nintex.Workflow.ConditionalWorkflowStartReceiver</Class>
    <Data>635012054692657059</Data>
    <Filter/>
  </Receiver>
  <Receiver>
    <Name>Nintex conditional workflow start</Name>
    <Synchronization>Synchronous</Synchronization>
    <Type>10002</Type>
    <SequenceNumber>50000</SequenceNumber>
    <Assembly>Nintex.Workflow, Version=1.0.0.0, Culture=neutral, PublicKeyToken=913f6bae0ca5ae12</Assembly>
    <Class>Nintex.Workflow.ConditionalWorkflowStartReceiver</Class>
    <Data>635012054692657059</Data>
    <Filter/>
  </Receiver>
  <Receiver>
    <Name>Nintex conditional workflow start</Name>
    <Synchronization>Synchronous</Synchronization>
    <Type>2</Type>
    <SequenceNumber>50000</SequenceNumber>
    <Assembly>Nintex.Workflow, Version=1.0.0.0, Culture=neutral, PublicKeyToken=913f6bae0ca5ae12</Assembly>
    <Class>Nintex.Workflow.ConditionalWorkflowStartReceiver</Class>
    <Data>635012054692657059</Data>
    <Filter/>
  </Receiver>
  <Receiver>
    <Name>Nintex conditional workflow start</Name>
    <Synchronization>Synchronous</Synchronization>
    <Type>10004</Type>
    <SequenceNumber>50000</SequenceNumber>
    <Assembly>Nintex.Workflow, Version=1.0.0.0, Culture=neutral, PublicKeyToken=913f6bae0ca5ae12</Assembly>
    <Class>Nintex.Workflow.ConditionalWorkflowStartReceiver</Class>
    <Data>635012054692657059</Data>
    <Filter/>
  </Receiver>
</spe:Receivers>
</file>

<file path=customXml/itemProps1.xml><?xml version="1.0" encoding="utf-8"?>
<ds:datastoreItem xmlns:ds="http://schemas.openxmlformats.org/officeDocument/2006/customXml" ds:itemID="{EF5BEFDF-3EF4-491A-AFA4-63BCC73702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9F7046-AD9C-42F0-A1FD-0CA8CAA0586B}"/>
</file>

<file path=customXml/itemProps3.xml><?xml version="1.0" encoding="utf-8"?>
<ds:datastoreItem xmlns:ds="http://schemas.openxmlformats.org/officeDocument/2006/customXml" ds:itemID="{2F64F44B-3D4B-4A17-AB45-976BB2A37837}">
  <ds:schemaRefs>
    <ds:schemaRef ds:uri="http://www.w3.org/XML/1998/namespace"/>
    <ds:schemaRef ds:uri="9de073ec-ac82-447c-9e03-f2a127ddbaab"/>
    <ds:schemaRef ds:uri="http://purl.org/dc/terms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D334F22C-CB47-4F29-937E-3DD357D1AE1D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12491</TotalTime>
  <Words>648</Words>
  <Application>Microsoft Macintosh PowerPoint</Application>
  <PresentationFormat>On-screen Show (4:3)</PresentationFormat>
  <Paragraphs>120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Helvetica</vt:lpstr>
      <vt:lpstr>Wingdings</vt:lpstr>
      <vt:lpstr>2017_FDAtemplate</vt:lpstr>
      <vt:lpstr>PowerPoint Presentation</vt:lpstr>
      <vt:lpstr>FDA’s GenomeTrakr</vt:lpstr>
      <vt:lpstr>PowerPoint Presentation</vt:lpstr>
      <vt:lpstr>Direct upload to NCBI</vt:lpstr>
      <vt:lpstr>Direct upload model:</vt:lpstr>
      <vt:lpstr>NCBI submission best practices for microbial pathogen surveillance</vt:lpstr>
      <vt:lpstr>Sections of document</vt:lpstr>
      <vt:lpstr>Sections of document</vt:lpstr>
      <vt:lpstr>Sections of document</vt:lpstr>
      <vt:lpstr>Sections of document</vt:lpstr>
      <vt:lpstr>BioNumerics 7.6 submission of GT isolates</vt:lpstr>
      <vt:lpstr>GenomeTrakr goals for FY20:</vt:lpstr>
      <vt:lpstr>Acknowledgements</vt:lpstr>
      <vt:lpstr>PowerPoint Presentation</vt:lpstr>
    </vt:vector>
  </TitlesOfParts>
  <Company>Sensis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Cory Grabow</dc:creator>
  <cp:lastModifiedBy>Timme, Ruth</cp:lastModifiedBy>
  <cp:revision>330</cp:revision>
  <cp:lastPrinted>2018-03-27T11:32:53Z</cp:lastPrinted>
  <dcterms:created xsi:type="dcterms:W3CDTF">2015-10-02T20:33:31Z</dcterms:created>
  <dcterms:modified xsi:type="dcterms:W3CDTF">2019-09-16T22:06:50Z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0x0101004A94EEA308377543AC18FF09048C772D002F13143825CFF84B81D7921E364F0193</vt:lpwstr>
  </property>
  <property fmtid="{D5CDD505-2E9C-101B-9397-08002B2CF9AE}" pid="3" name="_dlc_DocIdItemGuid">
    <vt:lpwstr>b987f1de-f09f-41fb-af88-3ea8bf497c9f</vt:lpwstr>
  </property>
</Properties>
</file>