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6"/>
  </p:sldMasterIdLst>
  <p:notesMasterIdLst>
    <p:notesMasterId r:id="rId21"/>
  </p:notesMasterIdLst>
  <p:sldIdLst>
    <p:sldId id="273" r:id="rId7"/>
    <p:sldId id="292" r:id="rId8"/>
    <p:sldId id="282" r:id="rId9"/>
    <p:sldId id="310" r:id="rId10"/>
    <p:sldId id="264" r:id="rId11"/>
    <p:sldId id="306" r:id="rId12"/>
    <p:sldId id="274" r:id="rId13"/>
    <p:sldId id="286" r:id="rId14"/>
    <p:sldId id="307" r:id="rId15"/>
    <p:sldId id="311" r:id="rId16"/>
    <p:sldId id="302" r:id="rId17"/>
    <p:sldId id="303" r:id="rId18"/>
    <p:sldId id="304" r:id="rId19"/>
    <p:sldId id="270" r:id="rId20"/>
  </p:sldIdLst>
  <p:sldSz cx="9144000" cy="6858000" type="screen4x3"/>
  <p:notesSz cx="7010400" cy="92964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urr, Donald H" initials="BDH" lastIdx="1" clrIdx="0">
    <p:extLst>
      <p:ext uri="{19B8F6BF-5375-455C-9EA6-DF929625EA0E}">
        <p15:presenceInfo xmlns:p15="http://schemas.microsoft.com/office/powerpoint/2012/main" userId="S-1-5-21-1078081533-606747145-839522115-3762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DF4"/>
    <a:srgbClr val="E9F7F4"/>
    <a:srgbClr val="0018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391" autoAdjust="0"/>
    <p:restoredTop sz="91270" autoAdjust="0"/>
  </p:normalViewPr>
  <p:slideViewPr>
    <p:cSldViewPr snapToGrid="0" snapToObjects="1">
      <p:cViewPr varScale="1">
        <p:scale>
          <a:sx n="62" d="100"/>
          <a:sy n="62" d="100"/>
        </p:scale>
        <p:origin x="1792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>
        <p:scale>
          <a:sx n="140" d="100"/>
          <a:sy n="140" d="100"/>
        </p:scale>
        <p:origin x="1469" y="-51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13C0E1-7BB6-442A-96E1-956AF6030F89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440A9A21-FBC3-424B-AEA2-5F994E112D7C}">
      <dgm:prSet/>
      <dgm:spPr/>
      <dgm:t>
        <a:bodyPr/>
        <a:lstStyle/>
        <a:p>
          <a:r>
            <a:rPr lang="en-US" dirty="0"/>
            <a:t>Establishes a shared process for prioritizing risks and focusing scarce resources  </a:t>
          </a:r>
        </a:p>
      </dgm:t>
    </dgm:pt>
    <dgm:pt modelId="{E5AB3564-C29A-48DE-BB55-F6890E9210A1}" type="parTrans" cxnId="{0038A778-FB1B-460A-827B-2A3636A92215}">
      <dgm:prSet/>
      <dgm:spPr/>
      <dgm:t>
        <a:bodyPr/>
        <a:lstStyle/>
        <a:p>
          <a:endParaRPr lang="en-US"/>
        </a:p>
      </dgm:t>
    </dgm:pt>
    <dgm:pt modelId="{1F1B895A-3DEB-4B28-9555-68D80B9909A5}" type="sibTrans" cxnId="{0038A778-FB1B-460A-827B-2A3636A92215}">
      <dgm:prSet/>
      <dgm:spPr/>
      <dgm:t>
        <a:bodyPr/>
        <a:lstStyle/>
        <a:p>
          <a:endParaRPr lang="en-US"/>
        </a:p>
      </dgm:t>
    </dgm:pt>
    <dgm:pt modelId="{88EF9795-15A4-466A-97CE-E75F1C898E97}">
      <dgm:prSet/>
      <dgm:spPr/>
      <dgm:t>
        <a:bodyPr/>
        <a:lstStyle/>
        <a:p>
          <a:pPr marL="0" lvl="0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dirty="0"/>
            <a:t>Provides an objective and transparent process for ensuring a safe domestic food supply</a:t>
          </a:r>
        </a:p>
      </dgm:t>
    </dgm:pt>
    <dgm:pt modelId="{82539C11-C091-4D86-A825-9260E2273716}" type="parTrans" cxnId="{FEE392E2-865D-41C0-A189-FD258DC0E25C}">
      <dgm:prSet/>
      <dgm:spPr/>
      <dgm:t>
        <a:bodyPr/>
        <a:lstStyle/>
        <a:p>
          <a:endParaRPr lang="en-US"/>
        </a:p>
      </dgm:t>
    </dgm:pt>
    <dgm:pt modelId="{550A2DAD-4BCC-43F7-AD2B-DCC62AD44B21}" type="sibTrans" cxnId="{FEE392E2-865D-41C0-A189-FD258DC0E25C}">
      <dgm:prSet/>
      <dgm:spPr/>
      <dgm:t>
        <a:bodyPr/>
        <a:lstStyle/>
        <a:p>
          <a:endParaRPr lang="en-US"/>
        </a:p>
      </dgm:t>
    </dgm:pt>
    <dgm:pt modelId="{494A107D-24C9-4B16-A131-56498A5F5DC4}">
      <dgm:prSet/>
      <dgm:spPr/>
      <dgm:t>
        <a:bodyPr/>
        <a:lstStyle/>
        <a:p>
          <a:pPr marL="0" lvl="0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dirty="0"/>
            <a:t>Fosters close partnerships and leverages work done by competent State verified with comparable food safety systems</a:t>
          </a:r>
        </a:p>
      </dgm:t>
    </dgm:pt>
    <dgm:pt modelId="{BC8F9642-7821-4AE4-9898-392D0E3A1801}" type="parTrans" cxnId="{12233A22-EA6D-4D8D-9720-33F5B6209D30}">
      <dgm:prSet/>
      <dgm:spPr/>
      <dgm:t>
        <a:bodyPr/>
        <a:lstStyle/>
        <a:p>
          <a:endParaRPr lang="en-US"/>
        </a:p>
      </dgm:t>
    </dgm:pt>
    <dgm:pt modelId="{5B477CFD-1E09-48DC-ACC2-529C059800EE}" type="sibTrans" cxnId="{12233A22-EA6D-4D8D-9720-33F5B6209D30}">
      <dgm:prSet/>
      <dgm:spPr/>
      <dgm:t>
        <a:bodyPr/>
        <a:lstStyle/>
        <a:p>
          <a:endParaRPr lang="en-US"/>
        </a:p>
      </dgm:t>
    </dgm:pt>
    <dgm:pt modelId="{13147FD9-8444-4601-9AB6-956063EAE9DE}">
      <dgm:prSet/>
      <dgm:spPr/>
      <dgm:t>
        <a:bodyPr/>
        <a:lstStyle/>
        <a:p>
          <a:r>
            <a:rPr lang="en-US" dirty="0"/>
            <a:t>Reduces duplication of efforts and allows State work to count toward inspection frequency mandates</a:t>
          </a:r>
        </a:p>
      </dgm:t>
    </dgm:pt>
    <dgm:pt modelId="{9C64811B-CAA3-4334-9A07-7F33B59F5846}" type="parTrans" cxnId="{C7FEEAA7-D603-4934-AF3F-BD462416FE2F}">
      <dgm:prSet/>
      <dgm:spPr/>
      <dgm:t>
        <a:bodyPr/>
        <a:lstStyle/>
        <a:p>
          <a:endParaRPr lang="en-US"/>
        </a:p>
      </dgm:t>
    </dgm:pt>
    <dgm:pt modelId="{96DB4C7B-B7A3-48F6-95FF-029C898DDA39}" type="sibTrans" cxnId="{C7FEEAA7-D603-4934-AF3F-BD462416FE2F}">
      <dgm:prSet/>
      <dgm:spPr/>
      <dgm:t>
        <a:bodyPr/>
        <a:lstStyle/>
        <a:p>
          <a:endParaRPr lang="en-US"/>
        </a:p>
      </dgm:t>
    </dgm:pt>
    <dgm:pt modelId="{66D6B310-F8A6-4817-857B-ECAF5EC3D7FE}">
      <dgm:prSet/>
      <dgm:spPr/>
      <dgm:t>
        <a:bodyPr/>
        <a:lstStyle/>
        <a:p>
          <a:r>
            <a:rPr lang="en-US" dirty="0"/>
            <a:t>Increases speed and effectiveness of surveillance, response, and post-response efforts</a:t>
          </a:r>
        </a:p>
      </dgm:t>
    </dgm:pt>
    <dgm:pt modelId="{60B13384-2C01-4F9A-9390-8C81E27A7D08}" type="parTrans" cxnId="{538881FD-9D26-4DC9-9524-C8E922AB6155}">
      <dgm:prSet/>
      <dgm:spPr/>
      <dgm:t>
        <a:bodyPr/>
        <a:lstStyle/>
        <a:p>
          <a:endParaRPr lang="en-US"/>
        </a:p>
      </dgm:t>
    </dgm:pt>
    <dgm:pt modelId="{2CB1FF16-AF93-4BE1-942A-19FCD5196824}" type="sibTrans" cxnId="{538881FD-9D26-4DC9-9524-C8E922AB6155}">
      <dgm:prSet/>
      <dgm:spPr/>
      <dgm:t>
        <a:bodyPr/>
        <a:lstStyle/>
        <a:p>
          <a:endParaRPr lang="en-US"/>
        </a:p>
      </dgm:t>
    </dgm:pt>
    <dgm:pt modelId="{62B5BC9C-138B-418E-8657-643B23A53215}">
      <dgm:prSet/>
      <dgm:spPr/>
      <dgm:t>
        <a:bodyPr/>
        <a:lstStyle/>
        <a:p>
          <a:r>
            <a:rPr lang="en-US" dirty="0"/>
            <a:t>Promotes consistency and information sharing of lab and inspection results</a:t>
          </a:r>
        </a:p>
      </dgm:t>
    </dgm:pt>
    <dgm:pt modelId="{12AA810C-988B-4633-A341-F213A1CC6CF0}" type="parTrans" cxnId="{54432A5A-544B-4F78-BA3B-9E2C8D49C59C}">
      <dgm:prSet/>
      <dgm:spPr/>
      <dgm:t>
        <a:bodyPr/>
        <a:lstStyle/>
        <a:p>
          <a:endParaRPr lang="en-US"/>
        </a:p>
      </dgm:t>
    </dgm:pt>
    <dgm:pt modelId="{847A7B0C-2937-42C6-9058-C6E2F7E6334B}" type="sibTrans" cxnId="{54432A5A-544B-4F78-BA3B-9E2C8D49C59C}">
      <dgm:prSet/>
      <dgm:spPr/>
      <dgm:t>
        <a:bodyPr/>
        <a:lstStyle/>
        <a:p>
          <a:endParaRPr lang="en-US"/>
        </a:p>
      </dgm:t>
    </dgm:pt>
    <dgm:pt modelId="{A6CFD49B-1FF8-47AB-8077-9B49A7A7F616}">
      <dgm:prSet/>
      <dgm:spPr/>
      <dgm:t>
        <a:bodyPr/>
        <a:lstStyle/>
        <a:p>
          <a:endParaRPr lang="en-US"/>
        </a:p>
      </dgm:t>
    </dgm:pt>
    <dgm:pt modelId="{4E4B6927-0770-417B-AA2D-7234877318CC}" type="parTrans" cxnId="{960540E2-68E6-4FBA-8CCE-BD29375CFA89}">
      <dgm:prSet/>
      <dgm:spPr/>
      <dgm:t>
        <a:bodyPr/>
        <a:lstStyle/>
        <a:p>
          <a:endParaRPr lang="en-US"/>
        </a:p>
      </dgm:t>
    </dgm:pt>
    <dgm:pt modelId="{C4672A62-362D-4B1C-98AB-C28CE58FF38B}" type="sibTrans" cxnId="{960540E2-68E6-4FBA-8CCE-BD29375CFA89}">
      <dgm:prSet/>
      <dgm:spPr/>
      <dgm:t>
        <a:bodyPr/>
        <a:lstStyle/>
        <a:p>
          <a:endParaRPr lang="en-US"/>
        </a:p>
      </dgm:t>
    </dgm:pt>
    <dgm:pt modelId="{9C3FC678-8FD5-48AB-96F9-E8CEFF3121E8}">
      <dgm:prSet/>
      <dgm:spPr/>
      <dgm:t>
        <a:bodyPr/>
        <a:lstStyle/>
        <a:p>
          <a:pPr marL="0" lvl="0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dirty="0"/>
            <a:t>Provides framework for regulatory cooperation so that FDA and States can partner with, rely on, and leverage one another’s work to ensure the safety of food and public health protection</a:t>
          </a:r>
        </a:p>
      </dgm:t>
    </dgm:pt>
    <dgm:pt modelId="{B68698B8-6EB0-4B92-BF32-7C308BBBCD65}" type="parTrans" cxnId="{02D7998B-BD08-4488-8C49-B86D494F7FB3}">
      <dgm:prSet/>
      <dgm:spPr/>
      <dgm:t>
        <a:bodyPr/>
        <a:lstStyle/>
        <a:p>
          <a:endParaRPr lang="en-US"/>
        </a:p>
      </dgm:t>
    </dgm:pt>
    <dgm:pt modelId="{3AA1EE9B-9D04-482E-84DD-64FD3E102FD9}" type="sibTrans" cxnId="{02D7998B-BD08-4488-8C49-B86D494F7FB3}">
      <dgm:prSet/>
      <dgm:spPr/>
      <dgm:t>
        <a:bodyPr/>
        <a:lstStyle/>
        <a:p>
          <a:endParaRPr lang="en-US"/>
        </a:p>
      </dgm:t>
    </dgm:pt>
    <dgm:pt modelId="{6CAEAE10-3B6F-4C83-8907-1258373B5780}" type="pres">
      <dgm:prSet presAssocID="{E013C0E1-7BB6-442A-96E1-956AF6030F89}" presName="Name0" presStyleCnt="0">
        <dgm:presLayoutVars>
          <dgm:chMax val="7"/>
          <dgm:chPref val="7"/>
          <dgm:dir/>
        </dgm:presLayoutVars>
      </dgm:prSet>
      <dgm:spPr/>
    </dgm:pt>
    <dgm:pt modelId="{3469301D-67D5-4711-B2E4-CC84BFF96FD9}" type="pres">
      <dgm:prSet presAssocID="{E013C0E1-7BB6-442A-96E1-956AF6030F89}" presName="Name1" presStyleCnt="0"/>
      <dgm:spPr/>
    </dgm:pt>
    <dgm:pt modelId="{78B45879-FACC-4E42-8FAE-DCF852EC7B38}" type="pres">
      <dgm:prSet presAssocID="{E013C0E1-7BB6-442A-96E1-956AF6030F89}" presName="cycle" presStyleCnt="0"/>
      <dgm:spPr/>
    </dgm:pt>
    <dgm:pt modelId="{C5251D9B-BC9B-43CC-8FDC-C341981431B3}" type="pres">
      <dgm:prSet presAssocID="{E013C0E1-7BB6-442A-96E1-956AF6030F89}" presName="srcNode" presStyleLbl="node1" presStyleIdx="0" presStyleCnt="7"/>
      <dgm:spPr/>
    </dgm:pt>
    <dgm:pt modelId="{C4108662-39FE-44D6-9F93-82170BA2AA24}" type="pres">
      <dgm:prSet presAssocID="{E013C0E1-7BB6-442A-96E1-956AF6030F89}" presName="conn" presStyleLbl="parChTrans1D2" presStyleIdx="0" presStyleCnt="1"/>
      <dgm:spPr/>
    </dgm:pt>
    <dgm:pt modelId="{73847AF2-11BC-438F-B543-7B0DA6BDAE09}" type="pres">
      <dgm:prSet presAssocID="{E013C0E1-7BB6-442A-96E1-956AF6030F89}" presName="extraNode" presStyleLbl="node1" presStyleIdx="0" presStyleCnt="7"/>
      <dgm:spPr/>
    </dgm:pt>
    <dgm:pt modelId="{27A73A6A-DEFC-4750-A012-AC480E483303}" type="pres">
      <dgm:prSet presAssocID="{E013C0E1-7BB6-442A-96E1-956AF6030F89}" presName="dstNode" presStyleLbl="node1" presStyleIdx="0" presStyleCnt="7"/>
      <dgm:spPr/>
    </dgm:pt>
    <dgm:pt modelId="{CAA8F397-4395-4EB1-A801-8CF0420131EF}" type="pres">
      <dgm:prSet presAssocID="{9C3FC678-8FD5-48AB-96F9-E8CEFF3121E8}" presName="text_1" presStyleLbl="node1" presStyleIdx="0" presStyleCnt="7">
        <dgm:presLayoutVars>
          <dgm:bulletEnabled val="1"/>
        </dgm:presLayoutVars>
      </dgm:prSet>
      <dgm:spPr/>
    </dgm:pt>
    <dgm:pt modelId="{FE020E85-B847-47AC-A85D-DA74FCE686AC}" type="pres">
      <dgm:prSet presAssocID="{9C3FC678-8FD5-48AB-96F9-E8CEFF3121E8}" presName="accent_1" presStyleCnt="0"/>
      <dgm:spPr/>
    </dgm:pt>
    <dgm:pt modelId="{C237DEC8-5A8F-4B51-A65B-28C2006164A4}" type="pres">
      <dgm:prSet presAssocID="{9C3FC678-8FD5-48AB-96F9-E8CEFF3121E8}" presName="accentRepeatNode" presStyleLbl="solidFgAcc1" presStyleIdx="0" presStyleCnt="7"/>
      <dgm:spPr/>
    </dgm:pt>
    <dgm:pt modelId="{347A7AE3-C80B-43FB-89EA-86BAACAFE2B0}" type="pres">
      <dgm:prSet presAssocID="{494A107D-24C9-4B16-A131-56498A5F5DC4}" presName="text_2" presStyleLbl="node1" presStyleIdx="1" presStyleCnt="7">
        <dgm:presLayoutVars>
          <dgm:bulletEnabled val="1"/>
        </dgm:presLayoutVars>
      </dgm:prSet>
      <dgm:spPr/>
    </dgm:pt>
    <dgm:pt modelId="{376A099F-6724-44E5-A927-453499C3BF90}" type="pres">
      <dgm:prSet presAssocID="{494A107D-24C9-4B16-A131-56498A5F5DC4}" presName="accent_2" presStyleCnt="0"/>
      <dgm:spPr/>
    </dgm:pt>
    <dgm:pt modelId="{354484CD-6E81-4775-9B17-E63CB15B54EE}" type="pres">
      <dgm:prSet presAssocID="{494A107D-24C9-4B16-A131-56498A5F5DC4}" presName="accentRepeatNode" presStyleLbl="solidFgAcc1" presStyleIdx="1" presStyleCnt="7"/>
      <dgm:spPr/>
    </dgm:pt>
    <dgm:pt modelId="{6F327A14-C872-4E18-BDB9-DEC257FC8CF5}" type="pres">
      <dgm:prSet presAssocID="{88EF9795-15A4-466A-97CE-E75F1C898E97}" presName="text_3" presStyleLbl="node1" presStyleIdx="2" presStyleCnt="7">
        <dgm:presLayoutVars>
          <dgm:bulletEnabled val="1"/>
        </dgm:presLayoutVars>
      </dgm:prSet>
      <dgm:spPr/>
    </dgm:pt>
    <dgm:pt modelId="{8D64316A-B672-40DA-988D-7C3FB42908D5}" type="pres">
      <dgm:prSet presAssocID="{88EF9795-15A4-466A-97CE-E75F1C898E97}" presName="accent_3" presStyleCnt="0"/>
      <dgm:spPr/>
    </dgm:pt>
    <dgm:pt modelId="{AF3228DC-0E0B-4949-9835-3AC014ED1445}" type="pres">
      <dgm:prSet presAssocID="{88EF9795-15A4-466A-97CE-E75F1C898E97}" presName="accentRepeatNode" presStyleLbl="solidFgAcc1" presStyleIdx="2" presStyleCnt="7"/>
      <dgm:spPr/>
    </dgm:pt>
    <dgm:pt modelId="{90619ADB-6C3D-4378-A766-E331183459A5}" type="pres">
      <dgm:prSet presAssocID="{13147FD9-8444-4601-9AB6-956063EAE9DE}" presName="text_4" presStyleLbl="node1" presStyleIdx="3" presStyleCnt="7">
        <dgm:presLayoutVars>
          <dgm:bulletEnabled val="1"/>
        </dgm:presLayoutVars>
      </dgm:prSet>
      <dgm:spPr/>
    </dgm:pt>
    <dgm:pt modelId="{6090B924-B283-445D-8573-CC08B8B298D9}" type="pres">
      <dgm:prSet presAssocID="{13147FD9-8444-4601-9AB6-956063EAE9DE}" presName="accent_4" presStyleCnt="0"/>
      <dgm:spPr/>
    </dgm:pt>
    <dgm:pt modelId="{4E8CDE8A-0B81-4601-8B2F-29CD81AA7B58}" type="pres">
      <dgm:prSet presAssocID="{13147FD9-8444-4601-9AB6-956063EAE9DE}" presName="accentRepeatNode" presStyleLbl="solidFgAcc1" presStyleIdx="3" presStyleCnt="7"/>
      <dgm:spPr/>
    </dgm:pt>
    <dgm:pt modelId="{54262D77-9D4E-44BD-B130-949A6A538781}" type="pres">
      <dgm:prSet presAssocID="{440A9A21-FBC3-424B-AEA2-5F994E112D7C}" presName="text_5" presStyleLbl="node1" presStyleIdx="4" presStyleCnt="7">
        <dgm:presLayoutVars>
          <dgm:bulletEnabled val="1"/>
        </dgm:presLayoutVars>
      </dgm:prSet>
      <dgm:spPr/>
    </dgm:pt>
    <dgm:pt modelId="{807CCB14-7033-4D19-BB6B-0DAACB6C9F1C}" type="pres">
      <dgm:prSet presAssocID="{440A9A21-FBC3-424B-AEA2-5F994E112D7C}" presName="accent_5" presStyleCnt="0"/>
      <dgm:spPr/>
    </dgm:pt>
    <dgm:pt modelId="{5FCE309B-0B81-4E2F-887F-CB2D383BD4DD}" type="pres">
      <dgm:prSet presAssocID="{440A9A21-FBC3-424B-AEA2-5F994E112D7C}" presName="accentRepeatNode" presStyleLbl="solidFgAcc1" presStyleIdx="4" presStyleCnt="7"/>
      <dgm:spPr/>
    </dgm:pt>
    <dgm:pt modelId="{D5EAC9DD-D904-4ED6-B715-56C243605665}" type="pres">
      <dgm:prSet presAssocID="{62B5BC9C-138B-418E-8657-643B23A53215}" presName="text_6" presStyleLbl="node1" presStyleIdx="5" presStyleCnt="7">
        <dgm:presLayoutVars>
          <dgm:bulletEnabled val="1"/>
        </dgm:presLayoutVars>
      </dgm:prSet>
      <dgm:spPr/>
    </dgm:pt>
    <dgm:pt modelId="{3FB1FB36-B9F9-4FBE-BBDD-48D3D695D536}" type="pres">
      <dgm:prSet presAssocID="{62B5BC9C-138B-418E-8657-643B23A53215}" presName="accent_6" presStyleCnt="0"/>
      <dgm:spPr/>
    </dgm:pt>
    <dgm:pt modelId="{AB729B13-5D0B-4768-8572-6439F117EA86}" type="pres">
      <dgm:prSet presAssocID="{62B5BC9C-138B-418E-8657-643B23A53215}" presName="accentRepeatNode" presStyleLbl="solidFgAcc1" presStyleIdx="5" presStyleCnt="7"/>
      <dgm:spPr/>
    </dgm:pt>
    <dgm:pt modelId="{9209DB46-654C-4A64-9E0D-E8F63EEFE21E}" type="pres">
      <dgm:prSet presAssocID="{66D6B310-F8A6-4817-857B-ECAF5EC3D7FE}" presName="text_7" presStyleLbl="node1" presStyleIdx="6" presStyleCnt="7">
        <dgm:presLayoutVars>
          <dgm:bulletEnabled val="1"/>
        </dgm:presLayoutVars>
      </dgm:prSet>
      <dgm:spPr/>
    </dgm:pt>
    <dgm:pt modelId="{E3FF7282-BDC4-43BB-B508-0A9CB0B66CE0}" type="pres">
      <dgm:prSet presAssocID="{66D6B310-F8A6-4817-857B-ECAF5EC3D7FE}" presName="accent_7" presStyleCnt="0"/>
      <dgm:spPr/>
    </dgm:pt>
    <dgm:pt modelId="{5134669E-8191-4ADD-8516-16DAC6DD7655}" type="pres">
      <dgm:prSet presAssocID="{66D6B310-F8A6-4817-857B-ECAF5EC3D7FE}" presName="accentRepeatNode" presStyleLbl="solidFgAcc1" presStyleIdx="6" presStyleCnt="7"/>
      <dgm:spPr/>
    </dgm:pt>
  </dgm:ptLst>
  <dgm:cxnLst>
    <dgm:cxn modelId="{4B39D804-2DA5-4EB1-956E-D22659880B82}" type="presOf" srcId="{3AA1EE9B-9D04-482E-84DD-64FD3E102FD9}" destId="{C4108662-39FE-44D6-9F93-82170BA2AA24}" srcOrd="0" destOrd="0" presId="urn:microsoft.com/office/officeart/2008/layout/VerticalCurvedList"/>
    <dgm:cxn modelId="{12233A22-EA6D-4D8D-9720-33F5B6209D30}" srcId="{E013C0E1-7BB6-442A-96E1-956AF6030F89}" destId="{494A107D-24C9-4B16-A131-56498A5F5DC4}" srcOrd="1" destOrd="0" parTransId="{BC8F9642-7821-4AE4-9898-392D0E3A1801}" sibTransId="{5B477CFD-1E09-48DC-ACC2-529C059800EE}"/>
    <dgm:cxn modelId="{7A100C26-E4DA-4FFD-AA5A-4B83C247C42F}" type="presOf" srcId="{494A107D-24C9-4B16-A131-56498A5F5DC4}" destId="{347A7AE3-C80B-43FB-89EA-86BAACAFE2B0}" srcOrd="0" destOrd="0" presId="urn:microsoft.com/office/officeart/2008/layout/VerticalCurvedList"/>
    <dgm:cxn modelId="{AA2F9742-71F9-4DC7-A409-DB2CBEFBD8FF}" type="presOf" srcId="{9C3FC678-8FD5-48AB-96F9-E8CEFF3121E8}" destId="{CAA8F397-4395-4EB1-A801-8CF0420131EF}" srcOrd="0" destOrd="0" presId="urn:microsoft.com/office/officeart/2008/layout/VerticalCurvedList"/>
    <dgm:cxn modelId="{0038A778-FB1B-460A-827B-2A3636A92215}" srcId="{E013C0E1-7BB6-442A-96E1-956AF6030F89}" destId="{440A9A21-FBC3-424B-AEA2-5F994E112D7C}" srcOrd="4" destOrd="0" parTransId="{E5AB3564-C29A-48DE-BB55-F6890E9210A1}" sibTransId="{1F1B895A-3DEB-4B28-9555-68D80B9909A5}"/>
    <dgm:cxn modelId="{54432A5A-544B-4F78-BA3B-9E2C8D49C59C}" srcId="{E013C0E1-7BB6-442A-96E1-956AF6030F89}" destId="{62B5BC9C-138B-418E-8657-643B23A53215}" srcOrd="5" destOrd="0" parTransId="{12AA810C-988B-4633-A341-F213A1CC6CF0}" sibTransId="{847A7B0C-2937-42C6-9058-C6E2F7E6334B}"/>
    <dgm:cxn modelId="{9B942B7B-FB26-4B2C-BAF6-FFA8090FACB2}" type="presOf" srcId="{62B5BC9C-138B-418E-8657-643B23A53215}" destId="{D5EAC9DD-D904-4ED6-B715-56C243605665}" srcOrd="0" destOrd="0" presId="urn:microsoft.com/office/officeart/2008/layout/VerticalCurvedList"/>
    <dgm:cxn modelId="{02D7998B-BD08-4488-8C49-B86D494F7FB3}" srcId="{E013C0E1-7BB6-442A-96E1-956AF6030F89}" destId="{9C3FC678-8FD5-48AB-96F9-E8CEFF3121E8}" srcOrd="0" destOrd="0" parTransId="{B68698B8-6EB0-4B92-BF32-7C308BBBCD65}" sibTransId="{3AA1EE9B-9D04-482E-84DD-64FD3E102FD9}"/>
    <dgm:cxn modelId="{C7FEEAA7-D603-4934-AF3F-BD462416FE2F}" srcId="{E013C0E1-7BB6-442A-96E1-956AF6030F89}" destId="{13147FD9-8444-4601-9AB6-956063EAE9DE}" srcOrd="3" destOrd="0" parTransId="{9C64811B-CAA3-4334-9A07-7F33B59F5846}" sibTransId="{96DB4C7B-B7A3-48F6-95FF-029C898DDA39}"/>
    <dgm:cxn modelId="{60FB40C0-DA20-4C34-A91A-90AACFBD62A3}" type="presOf" srcId="{E013C0E1-7BB6-442A-96E1-956AF6030F89}" destId="{6CAEAE10-3B6F-4C83-8907-1258373B5780}" srcOrd="0" destOrd="0" presId="urn:microsoft.com/office/officeart/2008/layout/VerticalCurvedList"/>
    <dgm:cxn modelId="{C00A27C4-B27A-4484-B4A2-1443693C14A5}" type="presOf" srcId="{88EF9795-15A4-466A-97CE-E75F1C898E97}" destId="{6F327A14-C872-4E18-BDB9-DEC257FC8CF5}" srcOrd="0" destOrd="0" presId="urn:microsoft.com/office/officeart/2008/layout/VerticalCurvedList"/>
    <dgm:cxn modelId="{C3ECBDC9-67FC-4192-B193-4BAC0288342D}" type="presOf" srcId="{13147FD9-8444-4601-9AB6-956063EAE9DE}" destId="{90619ADB-6C3D-4378-A766-E331183459A5}" srcOrd="0" destOrd="0" presId="urn:microsoft.com/office/officeart/2008/layout/VerticalCurvedList"/>
    <dgm:cxn modelId="{960540E2-68E6-4FBA-8CCE-BD29375CFA89}" srcId="{E013C0E1-7BB6-442A-96E1-956AF6030F89}" destId="{A6CFD49B-1FF8-47AB-8077-9B49A7A7F616}" srcOrd="7" destOrd="0" parTransId="{4E4B6927-0770-417B-AA2D-7234877318CC}" sibTransId="{C4672A62-362D-4B1C-98AB-C28CE58FF38B}"/>
    <dgm:cxn modelId="{FEE392E2-865D-41C0-A189-FD258DC0E25C}" srcId="{E013C0E1-7BB6-442A-96E1-956AF6030F89}" destId="{88EF9795-15A4-466A-97CE-E75F1C898E97}" srcOrd="2" destOrd="0" parTransId="{82539C11-C091-4D86-A825-9260E2273716}" sibTransId="{550A2DAD-4BCC-43F7-AD2B-DCC62AD44B21}"/>
    <dgm:cxn modelId="{53CEE3F9-C7FD-454A-90C9-60E80BE9CDF2}" type="presOf" srcId="{66D6B310-F8A6-4817-857B-ECAF5EC3D7FE}" destId="{9209DB46-654C-4A64-9E0D-E8F63EEFE21E}" srcOrd="0" destOrd="0" presId="urn:microsoft.com/office/officeart/2008/layout/VerticalCurvedList"/>
    <dgm:cxn modelId="{C388B8FB-7545-4082-8E68-00AC58883EC1}" type="presOf" srcId="{440A9A21-FBC3-424B-AEA2-5F994E112D7C}" destId="{54262D77-9D4E-44BD-B130-949A6A538781}" srcOrd="0" destOrd="0" presId="urn:microsoft.com/office/officeart/2008/layout/VerticalCurvedList"/>
    <dgm:cxn modelId="{538881FD-9D26-4DC9-9524-C8E922AB6155}" srcId="{E013C0E1-7BB6-442A-96E1-956AF6030F89}" destId="{66D6B310-F8A6-4817-857B-ECAF5EC3D7FE}" srcOrd="6" destOrd="0" parTransId="{60B13384-2C01-4F9A-9390-8C81E27A7D08}" sibTransId="{2CB1FF16-AF93-4BE1-942A-19FCD5196824}"/>
    <dgm:cxn modelId="{7B555C3A-76DE-4B70-BC35-CAD82ECF7FD4}" type="presParOf" srcId="{6CAEAE10-3B6F-4C83-8907-1258373B5780}" destId="{3469301D-67D5-4711-B2E4-CC84BFF96FD9}" srcOrd="0" destOrd="0" presId="urn:microsoft.com/office/officeart/2008/layout/VerticalCurvedList"/>
    <dgm:cxn modelId="{2E012E65-C5D5-43A7-8E14-2D1EFD7FC366}" type="presParOf" srcId="{3469301D-67D5-4711-B2E4-CC84BFF96FD9}" destId="{78B45879-FACC-4E42-8FAE-DCF852EC7B38}" srcOrd="0" destOrd="0" presId="urn:microsoft.com/office/officeart/2008/layout/VerticalCurvedList"/>
    <dgm:cxn modelId="{BF6612A7-BF36-42EE-BB16-D92864234F18}" type="presParOf" srcId="{78B45879-FACC-4E42-8FAE-DCF852EC7B38}" destId="{C5251D9B-BC9B-43CC-8FDC-C341981431B3}" srcOrd="0" destOrd="0" presId="urn:microsoft.com/office/officeart/2008/layout/VerticalCurvedList"/>
    <dgm:cxn modelId="{F6850B0F-1FC6-4B50-8929-6911F6BF7F63}" type="presParOf" srcId="{78B45879-FACC-4E42-8FAE-DCF852EC7B38}" destId="{C4108662-39FE-44D6-9F93-82170BA2AA24}" srcOrd="1" destOrd="0" presId="urn:microsoft.com/office/officeart/2008/layout/VerticalCurvedList"/>
    <dgm:cxn modelId="{DE45B585-C81D-4709-B678-316147498B7C}" type="presParOf" srcId="{78B45879-FACC-4E42-8FAE-DCF852EC7B38}" destId="{73847AF2-11BC-438F-B543-7B0DA6BDAE09}" srcOrd="2" destOrd="0" presId="urn:microsoft.com/office/officeart/2008/layout/VerticalCurvedList"/>
    <dgm:cxn modelId="{253D1370-DE65-4D28-BC25-24B46624056A}" type="presParOf" srcId="{78B45879-FACC-4E42-8FAE-DCF852EC7B38}" destId="{27A73A6A-DEFC-4750-A012-AC480E483303}" srcOrd="3" destOrd="0" presId="urn:microsoft.com/office/officeart/2008/layout/VerticalCurvedList"/>
    <dgm:cxn modelId="{08B9C61D-E106-4B27-809B-2628B0041DAD}" type="presParOf" srcId="{3469301D-67D5-4711-B2E4-CC84BFF96FD9}" destId="{CAA8F397-4395-4EB1-A801-8CF0420131EF}" srcOrd="1" destOrd="0" presId="urn:microsoft.com/office/officeart/2008/layout/VerticalCurvedList"/>
    <dgm:cxn modelId="{07C825E3-AAC6-48AD-851F-F94734EE7DE5}" type="presParOf" srcId="{3469301D-67D5-4711-B2E4-CC84BFF96FD9}" destId="{FE020E85-B847-47AC-A85D-DA74FCE686AC}" srcOrd="2" destOrd="0" presId="urn:microsoft.com/office/officeart/2008/layout/VerticalCurvedList"/>
    <dgm:cxn modelId="{30CA72BB-0FF1-4471-89A2-09BDACBD9E7D}" type="presParOf" srcId="{FE020E85-B847-47AC-A85D-DA74FCE686AC}" destId="{C237DEC8-5A8F-4B51-A65B-28C2006164A4}" srcOrd="0" destOrd="0" presId="urn:microsoft.com/office/officeart/2008/layout/VerticalCurvedList"/>
    <dgm:cxn modelId="{7307C78D-7867-4D47-8BAA-4A1086250E7A}" type="presParOf" srcId="{3469301D-67D5-4711-B2E4-CC84BFF96FD9}" destId="{347A7AE3-C80B-43FB-89EA-86BAACAFE2B0}" srcOrd="3" destOrd="0" presId="urn:microsoft.com/office/officeart/2008/layout/VerticalCurvedList"/>
    <dgm:cxn modelId="{1BBE4267-4183-4F9A-B11E-D6D2CC4DEC3D}" type="presParOf" srcId="{3469301D-67D5-4711-B2E4-CC84BFF96FD9}" destId="{376A099F-6724-44E5-A927-453499C3BF90}" srcOrd="4" destOrd="0" presId="urn:microsoft.com/office/officeart/2008/layout/VerticalCurvedList"/>
    <dgm:cxn modelId="{BBB645F1-D7FC-4195-B94F-A22D041285E0}" type="presParOf" srcId="{376A099F-6724-44E5-A927-453499C3BF90}" destId="{354484CD-6E81-4775-9B17-E63CB15B54EE}" srcOrd="0" destOrd="0" presId="urn:microsoft.com/office/officeart/2008/layout/VerticalCurvedList"/>
    <dgm:cxn modelId="{5002F137-10B8-465F-A7FD-20EBEB658891}" type="presParOf" srcId="{3469301D-67D5-4711-B2E4-CC84BFF96FD9}" destId="{6F327A14-C872-4E18-BDB9-DEC257FC8CF5}" srcOrd="5" destOrd="0" presId="urn:microsoft.com/office/officeart/2008/layout/VerticalCurvedList"/>
    <dgm:cxn modelId="{3270CDDA-184B-49F4-AB15-0F0909F420DB}" type="presParOf" srcId="{3469301D-67D5-4711-B2E4-CC84BFF96FD9}" destId="{8D64316A-B672-40DA-988D-7C3FB42908D5}" srcOrd="6" destOrd="0" presId="urn:microsoft.com/office/officeart/2008/layout/VerticalCurvedList"/>
    <dgm:cxn modelId="{AEE77BE6-4490-4A11-86F8-2F59D4ADA198}" type="presParOf" srcId="{8D64316A-B672-40DA-988D-7C3FB42908D5}" destId="{AF3228DC-0E0B-4949-9835-3AC014ED1445}" srcOrd="0" destOrd="0" presId="urn:microsoft.com/office/officeart/2008/layout/VerticalCurvedList"/>
    <dgm:cxn modelId="{4DAF07F6-70BC-4EE8-A7CC-AE555BF60650}" type="presParOf" srcId="{3469301D-67D5-4711-B2E4-CC84BFF96FD9}" destId="{90619ADB-6C3D-4378-A766-E331183459A5}" srcOrd="7" destOrd="0" presId="urn:microsoft.com/office/officeart/2008/layout/VerticalCurvedList"/>
    <dgm:cxn modelId="{A9A7DC65-097E-4D1C-820F-E665275E9B93}" type="presParOf" srcId="{3469301D-67D5-4711-B2E4-CC84BFF96FD9}" destId="{6090B924-B283-445D-8573-CC08B8B298D9}" srcOrd="8" destOrd="0" presId="urn:microsoft.com/office/officeart/2008/layout/VerticalCurvedList"/>
    <dgm:cxn modelId="{CBADA513-F05C-4572-A8D6-F496363FE52B}" type="presParOf" srcId="{6090B924-B283-445D-8573-CC08B8B298D9}" destId="{4E8CDE8A-0B81-4601-8B2F-29CD81AA7B58}" srcOrd="0" destOrd="0" presId="urn:microsoft.com/office/officeart/2008/layout/VerticalCurvedList"/>
    <dgm:cxn modelId="{83DA41FC-6C9B-4777-880F-7DFF3A217EF7}" type="presParOf" srcId="{3469301D-67D5-4711-B2E4-CC84BFF96FD9}" destId="{54262D77-9D4E-44BD-B130-949A6A538781}" srcOrd="9" destOrd="0" presId="urn:microsoft.com/office/officeart/2008/layout/VerticalCurvedList"/>
    <dgm:cxn modelId="{1275DA23-9624-44B8-A3D4-0035C464F133}" type="presParOf" srcId="{3469301D-67D5-4711-B2E4-CC84BFF96FD9}" destId="{807CCB14-7033-4D19-BB6B-0DAACB6C9F1C}" srcOrd="10" destOrd="0" presId="urn:microsoft.com/office/officeart/2008/layout/VerticalCurvedList"/>
    <dgm:cxn modelId="{A37F37F1-9849-4330-BE82-97AB2D09C90A}" type="presParOf" srcId="{807CCB14-7033-4D19-BB6B-0DAACB6C9F1C}" destId="{5FCE309B-0B81-4E2F-887F-CB2D383BD4DD}" srcOrd="0" destOrd="0" presId="urn:microsoft.com/office/officeart/2008/layout/VerticalCurvedList"/>
    <dgm:cxn modelId="{CA0C568A-F6C3-4DF9-A302-6F5304894FEF}" type="presParOf" srcId="{3469301D-67D5-4711-B2E4-CC84BFF96FD9}" destId="{D5EAC9DD-D904-4ED6-B715-56C243605665}" srcOrd="11" destOrd="0" presId="urn:microsoft.com/office/officeart/2008/layout/VerticalCurvedList"/>
    <dgm:cxn modelId="{77CBDA72-A0C2-45D2-AF4E-882A16F0A419}" type="presParOf" srcId="{3469301D-67D5-4711-B2E4-CC84BFF96FD9}" destId="{3FB1FB36-B9F9-4FBE-BBDD-48D3D695D536}" srcOrd="12" destOrd="0" presId="urn:microsoft.com/office/officeart/2008/layout/VerticalCurvedList"/>
    <dgm:cxn modelId="{EFBFA7B8-B65E-4FDC-A7BA-9E35658B2903}" type="presParOf" srcId="{3FB1FB36-B9F9-4FBE-BBDD-48D3D695D536}" destId="{AB729B13-5D0B-4768-8572-6439F117EA86}" srcOrd="0" destOrd="0" presId="urn:microsoft.com/office/officeart/2008/layout/VerticalCurvedList"/>
    <dgm:cxn modelId="{E1327E72-5FF5-419D-B153-24A00030C4B0}" type="presParOf" srcId="{3469301D-67D5-4711-B2E4-CC84BFF96FD9}" destId="{9209DB46-654C-4A64-9E0D-E8F63EEFE21E}" srcOrd="13" destOrd="0" presId="urn:microsoft.com/office/officeart/2008/layout/VerticalCurvedList"/>
    <dgm:cxn modelId="{92B53D6F-C36B-4C77-93C9-5FCCF17F7E9C}" type="presParOf" srcId="{3469301D-67D5-4711-B2E4-CC84BFF96FD9}" destId="{E3FF7282-BDC4-43BB-B508-0A9CB0B66CE0}" srcOrd="14" destOrd="0" presId="urn:microsoft.com/office/officeart/2008/layout/VerticalCurvedList"/>
    <dgm:cxn modelId="{57950AE7-E391-4B19-B705-95812913DDE0}" type="presParOf" srcId="{E3FF7282-BDC4-43BB-B508-0A9CB0B66CE0}" destId="{5134669E-8191-4ADD-8516-16DAC6DD765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108662-39FE-44D6-9F93-82170BA2AA24}">
      <dsp:nvSpPr>
        <dsp:cNvPr id="0" name=""/>
        <dsp:cNvSpPr/>
      </dsp:nvSpPr>
      <dsp:spPr>
        <a:xfrm>
          <a:off x="-5890948" y="-902096"/>
          <a:ext cx="7017542" cy="7017542"/>
        </a:xfrm>
        <a:prstGeom prst="blockArc">
          <a:avLst>
            <a:gd name="adj1" fmla="val 18900000"/>
            <a:gd name="adj2" fmla="val 2700000"/>
            <a:gd name="adj3" fmla="val 308"/>
          </a:avLst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A8F397-4395-4EB1-A801-8CF0420131EF}">
      <dsp:nvSpPr>
        <dsp:cNvPr id="0" name=""/>
        <dsp:cNvSpPr/>
      </dsp:nvSpPr>
      <dsp:spPr>
        <a:xfrm>
          <a:off x="365716" y="236998"/>
          <a:ext cx="7794285" cy="47378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6070" tIns="35560" rIns="35560" bIns="3556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Provides framework for regulatory cooperation so that FDA and States can partner with, rely on, and leverage one another’s work to ensure the safety of food and public health protection</a:t>
          </a:r>
        </a:p>
      </dsp:txBody>
      <dsp:txXfrm>
        <a:off x="365716" y="236998"/>
        <a:ext cx="7794285" cy="473789"/>
      </dsp:txXfrm>
    </dsp:sp>
    <dsp:sp modelId="{C237DEC8-5A8F-4B51-A65B-28C2006164A4}">
      <dsp:nvSpPr>
        <dsp:cNvPr id="0" name=""/>
        <dsp:cNvSpPr/>
      </dsp:nvSpPr>
      <dsp:spPr>
        <a:xfrm>
          <a:off x="69598" y="177775"/>
          <a:ext cx="592236" cy="5922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7A7AE3-C80B-43FB-89EA-86BAACAFE2B0}">
      <dsp:nvSpPr>
        <dsp:cNvPr id="0" name=""/>
        <dsp:cNvSpPr/>
      </dsp:nvSpPr>
      <dsp:spPr>
        <a:xfrm>
          <a:off x="794775" y="948099"/>
          <a:ext cx="7365226" cy="473789"/>
        </a:xfrm>
        <a:prstGeom prst="rect">
          <a:avLst/>
        </a:prstGeom>
        <a:solidFill>
          <a:schemeClr val="accent4">
            <a:hueOff val="-744128"/>
            <a:satOff val="4483"/>
            <a:lumOff val="3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6070" tIns="35560" rIns="35560" bIns="3556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Fosters close partnerships and leverages work done by competent State verified with comparable food safety systems</a:t>
          </a:r>
        </a:p>
      </dsp:txBody>
      <dsp:txXfrm>
        <a:off x="794775" y="948099"/>
        <a:ext cx="7365226" cy="473789"/>
      </dsp:txXfrm>
    </dsp:sp>
    <dsp:sp modelId="{354484CD-6E81-4775-9B17-E63CB15B54EE}">
      <dsp:nvSpPr>
        <dsp:cNvPr id="0" name=""/>
        <dsp:cNvSpPr/>
      </dsp:nvSpPr>
      <dsp:spPr>
        <a:xfrm>
          <a:off x="498656" y="888876"/>
          <a:ext cx="592236" cy="5922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744128"/>
              <a:satOff val="4483"/>
              <a:lumOff val="3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327A14-C872-4E18-BDB9-DEC257FC8CF5}">
      <dsp:nvSpPr>
        <dsp:cNvPr id="0" name=""/>
        <dsp:cNvSpPr/>
      </dsp:nvSpPr>
      <dsp:spPr>
        <a:xfrm>
          <a:off x="1029897" y="1658679"/>
          <a:ext cx="7130104" cy="473789"/>
        </a:xfrm>
        <a:prstGeom prst="rect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6070" tIns="35560" rIns="35560" bIns="3556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Provides an objective and transparent process for ensuring a safe domestic food supply</a:t>
          </a:r>
        </a:p>
      </dsp:txBody>
      <dsp:txXfrm>
        <a:off x="1029897" y="1658679"/>
        <a:ext cx="7130104" cy="473789"/>
      </dsp:txXfrm>
    </dsp:sp>
    <dsp:sp modelId="{AF3228DC-0E0B-4949-9835-3AC014ED1445}">
      <dsp:nvSpPr>
        <dsp:cNvPr id="0" name=""/>
        <dsp:cNvSpPr/>
      </dsp:nvSpPr>
      <dsp:spPr>
        <a:xfrm>
          <a:off x="733779" y="1599455"/>
          <a:ext cx="592236" cy="5922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1488257"/>
              <a:satOff val="8966"/>
              <a:lumOff val="71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619ADB-6C3D-4378-A766-E331183459A5}">
      <dsp:nvSpPr>
        <dsp:cNvPr id="0" name=""/>
        <dsp:cNvSpPr/>
      </dsp:nvSpPr>
      <dsp:spPr>
        <a:xfrm>
          <a:off x="1104969" y="2369780"/>
          <a:ext cx="7055032" cy="473789"/>
        </a:xfrm>
        <a:prstGeom prst="rec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6070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Reduces duplication of efforts and allows State work to count toward inspection frequency mandates</a:t>
          </a:r>
        </a:p>
      </dsp:txBody>
      <dsp:txXfrm>
        <a:off x="1104969" y="2369780"/>
        <a:ext cx="7055032" cy="473789"/>
      </dsp:txXfrm>
    </dsp:sp>
    <dsp:sp modelId="{4E8CDE8A-0B81-4601-8B2F-29CD81AA7B58}">
      <dsp:nvSpPr>
        <dsp:cNvPr id="0" name=""/>
        <dsp:cNvSpPr/>
      </dsp:nvSpPr>
      <dsp:spPr>
        <a:xfrm>
          <a:off x="808851" y="2310556"/>
          <a:ext cx="592236" cy="5922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262D77-9D4E-44BD-B130-949A6A538781}">
      <dsp:nvSpPr>
        <dsp:cNvPr id="0" name=""/>
        <dsp:cNvSpPr/>
      </dsp:nvSpPr>
      <dsp:spPr>
        <a:xfrm>
          <a:off x="1029897" y="3080881"/>
          <a:ext cx="7130104" cy="473789"/>
        </a:xfrm>
        <a:prstGeom prst="rect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6070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Establishes a shared process for prioritizing risks and focusing scarce resources  </a:t>
          </a:r>
        </a:p>
      </dsp:txBody>
      <dsp:txXfrm>
        <a:off x="1029897" y="3080881"/>
        <a:ext cx="7130104" cy="473789"/>
      </dsp:txXfrm>
    </dsp:sp>
    <dsp:sp modelId="{5FCE309B-0B81-4E2F-887F-CB2D383BD4DD}">
      <dsp:nvSpPr>
        <dsp:cNvPr id="0" name=""/>
        <dsp:cNvSpPr/>
      </dsp:nvSpPr>
      <dsp:spPr>
        <a:xfrm>
          <a:off x="733779" y="3021657"/>
          <a:ext cx="592236" cy="5922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2976513"/>
              <a:satOff val="17933"/>
              <a:lumOff val="14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EAC9DD-D904-4ED6-B715-56C243605665}">
      <dsp:nvSpPr>
        <dsp:cNvPr id="0" name=""/>
        <dsp:cNvSpPr/>
      </dsp:nvSpPr>
      <dsp:spPr>
        <a:xfrm>
          <a:off x="794775" y="3791460"/>
          <a:ext cx="7365226" cy="473789"/>
        </a:xfrm>
        <a:prstGeom prst="rect">
          <a:avLst/>
        </a:prstGeom>
        <a:solidFill>
          <a:schemeClr val="accent4">
            <a:hueOff val="-3720641"/>
            <a:satOff val="22416"/>
            <a:lumOff val="179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6070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Promotes consistency and information sharing of lab and inspection results</a:t>
          </a:r>
        </a:p>
      </dsp:txBody>
      <dsp:txXfrm>
        <a:off x="794775" y="3791460"/>
        <a:ext cx="7365226" cy="473789"/>
      </dsp:txXfrm>
    </dsp:sp>
    <dsp:sp modelId="{AB729B13-5D0B-4768-8572-6439F117EA86}">
      <dsp:nvSpPr>
        <dsp:cNvPr id="0" name=""/>
        <dsp:cNvSpPr/>
      </dsp:nvSpPr>
      <dsp:spPr>
        <a:xfrm>
          <a:off x="498656" y="3732237"/>
          <a:ext cx="592236" cy="5922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3720641"/>
              <a:satOff val="22416"/>
              <a:lumOff val="179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09DB46-654C-4A64-9E0D-E8F63EEFE21E}">
      <dsp:nvSpPr>
        <dsp:cNvPr id="0" name=""/>
        <dsp:cNvSpPr/>
      </dsp:nvSpPr>
      <dsp:spPr>
        <a:xfrm>
          <a:off x="365716" y="4502561"/>
          <a:ext cx="7794285" cy="473789"/>
        </a:xfrm>
        <a:prstGeom prst="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6070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Increases speed and effectiveness of surveillance, response, and post-response efforts</a:t>
          </a:r>
        </a:p>
      </dsp:txBody>
      <dsp:txXfrm>
        <a:off x="365716" y="4502561"/>
        <a:ext cx="7794285" cy="473789"/>
      </dsp:txXfrm>
    </dsp:sp>
    <dsp:sp modelId="{5134669E-8191-4ADD-8516-16DAC6DD7655}">
      <dsp:nvSpPr>
        <dsp:cNvPr id="0" name=""/>
        <dsp:cNvSpPr/>
      </dsp:nvSpPr>
      <dsp:spPr>
        <a:xfrm>
          <a:off x="69598" y="4443338"/>
          <a:ext cx="592236" cy="5922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2EA6AB1-F749-4ED0-9028-27E31085771A}" type="datetimeFigureOut">
              <a:rPr lang="en-US"/>
              <a:pPr>
                <a:defRPr/>
              </a:pPr>
              <a:t>9/12/2019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68D7F2E-5FB5-4980-9A31-F2AC9DDBB3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7949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8D7F2E-5FB5-4980-9A31-F2AC9DDBB319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7860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/>
              <a:t>A single agency can apply for as many discipline/analytical track combinations of which they qualify</a:t>
            </a:r>
          </a:p>
          <a:p>
            <a:r>
              <a:rPr lang="en-US" dirty="0"/>
              <a:t>Some laboratories would be applying for several analytical tracks and these would be broad-based testing laboratories.</a:t>
            </a:r>
          </a:p>
          <a:p>
            <a:r>
              <a:rPr lang="en-US" dirty="0"/>
              <a:t>To apply the funding more appropriately, we will not be funding laboratories at just three levels as in prior presentations (</a:t>
            </a:r>
            <a:r>
              <a:rPr lang="en-US" dirty="0" err="1"/>
              <a:t>CoE</a:t>
            </a:r>
            <a:r>
              <a:rPr lang="en-US" dirty="0"/>
              <a:t>, Specialty and Surge) but at a variable rate based upon the number of disciplines and analytical tracks for which the laboratory was awarded.  </a:t>
            </a:r>
          </a:p>
          <a:p>
            <a:r>
              <a:rPr lang="en-US" dirty="0"/>
              <a:t>Variable sample loads have been incorporated into each analytical track, to provide an additional level of flexibility to smaller laboratories and/or laboratories with reduced resources. (Low/Medium/High bullets)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2A623-81E2-4D0A-91EE-B4ED60E2B89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3560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8D7F2E-5FB5-4980-9A31-F2AC9DDBB319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337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The Strategic Planning workgroup is led by Dr. Paul Norris (Director, ORA/Office of Regulatory Science) and Erik Mettler (Assistant Commissioner, ORA/Office of Partnerships and Operational </a:t>
            </a:r>
            <a:r>
              <a:rPr lang="en-US" sz="1200"/>
              <a:t>Policy).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8D7F2E-5FB5-4980-9A31-F2AC9DDBB319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2251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8D7F2E-5FB5-4980-9A31-F2AC9DDBB319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425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8D7F2E-5FB5-4980-9A31-F2AC9DDBB319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4669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C55566-B6FD-4316-A82A-8E365D257F2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0850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68D7F2E-5FB5-4980-9A31-F2AC9DDBB319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0259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68D7F2E-5FB5-4980-9A31-F2AC9DDBB319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6060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project begin with the lab</a:t>
            </a:r>
            <a:r>
              <a:rPr lang="en-US" baseline="0" dirty="0"/>
              <a:t> assessment. The assessment recommendations were approved by the FDA FVM Governance Board in mid-June 2018. This presentation outlines the design and communications strategy based on the lab assessment.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8D7F2E-5FB5-4980-9A31-F2AC9DDBB319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0429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Workgroup</a:t>
            </a:r>
          </a:p>
          <a:p>
            <a:endParaRPr lang="en-US" baseline="0" dirty="0"/>
          </a:p>
          <a:p>
            <a:r>
              <a:rPr lang="en-US" baseline="0" dirty="0"/>
              <a:t>CFSAN – Jamie Hughes, Marc Allard, John Callahan, Greg Diachenko, Eric Brown, Amy Barringer, Tim Croley, Karen Blickenstaff</a:t>
            </a:r>
          </a:p>
          <a:p>
            <a:r>
              <a:rPr lang="en-US" baseline="0" dirty="0"/>
              <a:t>CVM – Jenny Murphy, Linda Benjamin, Renate Reimschuessel, Pat McDermott, Emily Crarey</a:t>
            </a:r>
          </a:p>
          <a:p>
            <a:endParaRPr lang="en-US" baseline="0" dirty="0"/>
          </a:p>
          <a:p>
            <a:r>
              <a:rPr lang="en-US" baseline="0" dirty="0"/>
              <a:t>Advisory Committee</a:t>
            </a:r>
          </a:p>
          <a:p>
            <a:endParaRPr lang="en-US" baseline="0" dirty="0"/>
          </a:p>
          <a:p>
            <a:r>
              <a:rPr lang="en-US" baseline="0" dirty="0"/>
              <a:t>Paul Norris (ORS Director)</a:t>
            </a:r>
          </a:p>
          <a:p>
            <a:r>
              <a:rPr lang="en-US" baseline="0" dirty="0"/>
              <a:t>Alan Tart (OP Dep. Director)</a:t>
            </a:r>
          </a:p>
          <a:p>
            <a:r>
              <a:rPr lang="en-US" baseline="0" dirty="0"/>
              <a:t>Barbara Cassens (OP Director)</a:t>
            </a:r>
          </a:p>
          <a:p>
            <a:r>
              <a:rPr lang="en-US" baseline="0" dirty="0"/>
              <a:t>Karen Kreuzer (ORS)</a:t>
            </a:r>
          </a:p>
          <a:p>
            <a:r>
              <a:rPr lang="en-US" baseline="0" dirty="0"/>
              <a:t>Daniel Rice (ORS)</a:t>
            </a:r>
          </a:p>
          <a:p>
            <a:r>
              <a:rPr lang="en-US" baseline="0" dirty="0"/>
              <a:t>Vinetta Howard-King (OHAFO Director)</a:t>
            </a:r>
          </a:p>
          <a:p>
            <a:r>
              <a:rPr lang="en-US" baseline="0" dirty="0"/>
              <a:t>Jeff Ward (OFVM SCCG Chair)</a:t>
            </a:r>
          </a:p>
          <a:p>
            <a:r>
              <a:rPr lang="en-US" baseline="0" dirty="0"/>
              <a:t>Tracey Forfa (Dep. Director, CVM)</a:t>
            </a:r>
          </a:p>
          <a:p>
            <a:r>
              <a:rPr lang="en-US" baseline="0" dirty="0"/>
              <a:t>Steve Musser (Dep. Director, CSFAN)</a:t>
            </a:r>
          </a:p>
          <a:p>
            <a:r>
              <a:rPr lang="en-US" baseline="0" dirty="0"/>
              <a:t>Denise Toney (VA Lab)</a:t>
            </a:r>
          </a:p>
          <a:p>
            <a:r>
              <a:rPr lang="en-US" baseline="0" dirty="0"/>
              <a:t>Jason White (CT Lab)</a:t>
            </a:r>
          </a:p>
          <a:p>
            <a:r>
              <a:rPr lang="en-US" baseline="0" dirty="0"/>
              <a:t>Maria Ishida (NY Ag Lab)</a:t>
            </a:r>
          </a:p>
          <a:p>
            <a:r>
              <a:rPr lang="en-US" baseline="0" dirty="0"/>
              <a:t>Shari </a:t>
            </a:r>
            <a:r>
              <a:rPr lang="en-US" baseline="0" dirty="0" err="1"/>
              <a:t>Shea</a:t>
            </a:r>
            <a:r>
              <a:rPr lang="en-US" baseline="0" dirty="0"/>
              <a:t> (APHL)</a:t>
            </a:r>
          </a:p>
          <a:p>
            <a:endParaRPr lang="en-US" baseline="0" dirty="0"/>
          </a:p>
          <a:p>
            <a:endParaRPr lang="en-US" baseline="0" dirty="0"/>
          </a:p>
          <a:p>
            <a:endParaRPr lang="en-US" baseline="0" dirty="0"/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8D7F2E-5FB5-4980-9A31-F2AC9DDBB319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5516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8D7F2E-5FB5-4980-9A31-F2AC9DDBB319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5515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Structure: </a:t>
            </a:r>
            <a:r>
              <a:rPr lang="en-US" dirty="0"/>
              <a:t>3 disciplines, each with several </a:t>
            </a:r>
            <a:r>
              <a:rPr lang="en-US" u="sng" dirty="0"/>
              <a:t>analytical tracks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Chemistry/Microbiology/Radiology Disciplines</a:t>
            </a:r>
          </a:p>
          <a:p>
            <a:pPr lvl="1"/>
            <a:r>
              <a:rPr lang="en-US" dirty="0"/>
              <a:t>Examples of Analytical Tracks</a:t>
            </a:r>
          </a:p>
          <a:p>
            <a:pPr lvl="2"/>
            <a:r>
              <a:rPr lang="en-US" dirty="0"/>
              <a:t>Microbiology- Food Safety/Food Defense; Human Food; Animal Food; Whole Genome Sequencing</a:t>
            </a:r>
          </a:p>
          <a:p>
            <a:pPr lvl="2"/>
            <a:r>
              <a:rPr lang="en-US" dirty="0"/>
              <a:t>Chemistry- Food Defense; Human </a:t>
            </a:r>
            <a:r>
              <a:rPr lang="en-US" dirty="0" err="1"/>
              <a:t>Food;Animal</a:t>
            </a:r>
            <a:r>
              <a:rPr lang="en-US" dirty="0"/>
              <a:t> Food</a:t>
            </a:r>
          </a:p>
          <a:p>
            <a:pPr lvl="2"/>
            <a:r>
              <a:rPr lang="en-US" dirty="0"/>
              <a:t>Radiology- Alpha; Beta; Gamma</a:t>
            </a:r>
          </a:p>
          <a:p>
            <a:r>
              <a:rPr lang="en-US" b="1" i="1" dirty="0"/>
              <a:t>A single agency can apply for as many discipline/analytical track combinations of which they qualify</a:t>
            </a:r>
          </a:p>
          <a:p>
            <a:r>
              <a:rPr lang="en-US" dirty="0"/>
              <a:t>Each analytical track will have:</a:t>
            </a:r>
          </a:p>
          <a:p>
            <a:pPr lvl="1"/>
            <a:r>
              <a:rPr lang="en-US" dirty="0"/>
              <a:t>Work area (based on CVM/CFSAN priorities)</a:t>
            </a:r>
          </a:p>
          <a:p>
            <a:pPr lvl="1"/>
            <a:r>
              <a:rPr lang="en-US" dirty="0"/>
              <a:t>Funding amount</a:t>
            </a:r>
          </a:p>
          <a:p>
            <a:pPr lvl="1"/>
            <a:r>
              <a:rPr lang="en-US" dirty="0"/>
              <a:t>Scoring criteria</a:t>
            </a:r>
          </a:p>
          <a:p>
            <a:r>
              <a:rPr lang="en-US" dirty="0"/>
              <a:t>The model still contains the structure of a “maintenance” and a “development” option for each discipline.  However, any equipment replacement activities will need to be accomplished through the overarching maintenance and development funds to the laboratories.</a:t>
            </a:r>
          </a:p>
          <a:p>
            <a:r>
              <a:rPr lang="en-US" dirty="0"/>
              <a:t>Addition of a “Special Projects Track”.  It is envisioned that each year, based upon FDA priorities and available funding, special FDA-directed projects would be offered.  Priorities could include: sample collections, IT upgrades (increase NFSDX participation), and method development.  </a:t>
            </a:r>
          </a:p>
          <a:p>
            <a:r>
              <a:rPr lang="en-US" dirty="0"/>
              <a:t>The</a:t>
            </a:r>
            <a:r>
              <a:rPr lang="en-US" baseline="0" dirty="0"/>
              <a:t> LFFM is part of FDA’s Lab Strategy  that will support Mutual Reliance as an outcome of a National IFSS; the Maintenance, Dev and Special Projects funding options support these goals. As mentioned over the last 6-9 months, there is no designated funding option for ISO accreditation; that being said, u</a:t>
            </a:r>
            <a:r>
              <a:rPr lang="en-US" dirty="0"/>
              <a:t>sing grant funds for ISO accreditation would be determined on a case-by-case</a:t>
            </a:r>
            <a:r>
              <a:rPr lang="en-US" baseline="0" dirty="0"/>
              <a:t> basis </a:t>
            </a:r>
            <a:r>
              <a:rPr lang="en-US" dirty="0"/>
              <a:t>if the request is determined to be a high priority and if funds are available (</a:t>
            </a:r>
            <a:r>
              <a:rPr lang="en-US"/>
              <a:t>this would be </a:t>
            </a:r>
            <a:r>
              <a:rPr lang="en-US" dirty="0"/>
              <a:t>an exception,</a:t>
            </a:r>
            <a:r>
              <a:rPr lang="en-US" baseline="0" dirty="0"/>
              <a:t> not the rule)</a:t>
            </a:r>
            <a:r>
              <a:rPr lang="en-US" dirty="0"/>
              <a:t>.</a:t>
            </a:r>
          </a:p>
          <a:p>
            <a:endParaRPr lang="en-US" sz="18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2A623-81E2-4D0A-91EE-B4ED60E2B89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569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25" y="217488"/>
            <a:ext cx="282892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3773488" y="6354763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F33547-60CF-4B0E-9F61-66A99683BC7F}" type="datetimeFigureOut">
              <a:rPr lang="en-US"/>
              <a:pPr>
                <a:defRPr/>
              </a:pPr>
              <a:t>9/12/2019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>
            <a:lvl1pPr algn="l">
              <a:defRPr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3914156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0863" y="5353050"/>
            <a:ext cx="742950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 rot="5400000">
            <a:off x="117475" y="6376988"/>
            <a:ext cx="3714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D3053749-AED2-4616-8A76-3E591194306F}" type="slidenum">
              <a:rPr lang="en-US" altLang="en-US" sz="1200" smtClean="0">
                <a:solidFill>
                  <a:srgbClr val="558ED5"/>
                </a:solidFill>
                <a:latin typeface="Helvetica" pitchFamily="34" charset="0"/>
                <a:cs typeface="Helvetica" pitchFamily="34" charset="0"/>
              </a:rPr>
              <a:pPr algn="r">
                <a:defRPr/>
              </a:pPr>
              <a:t>‹#›</a:t>
            </a:fld>
            <a:endParaRPr lang="en-US" altLang="en-US" sz="1200">
              <a:solidFill>
                <a:srgbClr val="558ED5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35560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91616E-E564-413E-9E61-696ED4436638}" type="datetimeFigureOut">
              <a:rPr lang="en-US"/>
              <a:pPr>
                <a:defRPr/>
              </a:pPr>
              <a:t>9/12/2019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-1162049" y="1450975"/>
            <a:ext cx="2895600" cy="365125"/>
          </a:xfrm>
        </p:spPr>
        <p:txBody>
          <a:bodyPr/>
          <a:lstStyle>
            <a:lvl1pPr algn="l">
              <a:defRPr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3044703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8163" y="5368925"/>
            <a:ext cx="742950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8548688" y="6410325"/>
            <a:ext cx="3714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9C89738F-2DAF-447D-B706-E1EC550960FB}" type="slidenum">
              <a:rPr lang="en-US" altLang="en-US" sz="1200" smtClean="0">
                <a:solidFill>
                  <a:srgbClr val="558ED5"/>
                </a:solidFill>
                <a:latin typeface="Helvetica" pitchFamily="34" charset="0"/>
                <a:cs typeface="Helvetica" pitchFamily="34" charset="0"/>
              </a:rPr>
              <a:pPr algn="r">
                <a:defRPr/>
              </a:pPr>
              <a:t>‹#›</a:t>
            </a:fld>
            <a:endParaRPr lang="en-US" altLang="en-US" sz="1200">
              <a:solidFill>
                <a:srgbClr val="558ED5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3500438" y="6354763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67BEBB-8A06-403D-A897-808F3ECAD3E8}" type="datetimeFigureOut">
              <a:rPr lang="en-US"/>
              <a:pPr>
                <a:defRPr/>
              </a:pPr>
              <a:t>9/12/2019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>
            <a:lvl1pPr algn="l">
              <a:defRPr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12630441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FDA_B&amp;W_Primary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300" y="2647950"/>
            <a:ext cx="4198938" cy="8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8098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138" y="242888"/>
            <a:ext cx="620712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8548688" y="6410325"/>
            <a:ext cx="3714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0F91E366-09A6-477A-98DF-8BFD55D92D0D}" type="slidenum">
              <a:rPr lang="en-US" altLang="en-US" sz="1200" smtClean="0">
                <a:solidFill>
                  <a:srgbClr val="558ED5"/>
                </a:solidFill>
                <a:latin typeface="Helvetica" pitchFamily="34" charset="0"/>
                <a:cs typeface="Helvetica" pitchFamily="34" charset="0"/>
              </a:rPr>
              <a:pPr algn="r">
                <a:defRPr/>
              </a:pPr>
              <a:t>‹#›</a:t>
            </a:fld>
            <a:endParaRPr lang="en-US" altLang="en-US" sz="1200">
              <a:solidFill>
                <a:srgbClr val="558ED5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49" y="1023679"/>
            <a:ext cx="8509103" cy="9260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2009775"/>
            <a:ext cx="8509103" cy="428604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3676650" y="6375400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DF570008-D52C-49A5-B9B6-7BF048E46345}" type="datetimeFigureOut">
              <a:rPr lang="en-US"/>
              <a:pPr>
                <a:defRPr/>
              </a:pPr>
              <a:t>9/12/2019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7650" y="6384925"/>
            <a:ext cx="2895600" cy="365125"/>
          </a:xfrm>
        </p:spPr>
        <p:txBody>
          <a:bodyPr/>
          <a:lstStyle>
            <a:lvl1pPr algn="l">
              <a:defRPr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150521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762375" y="633412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EB2CBD-2F93-40FC-B816-215C94BE0C77}" type="datetimeFigureOut">
              <a:rPr lang="en-US"/>
              <a:pPr>
                <a:defRPr/>
              </a:pPr>
              <a:t>9/12/2019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>
            <a:lvl1pPr algn="l">
              <a:defRPr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2293083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138" y="269875"/>
            <a:ext cx="620712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8548688" y="6410325"/>
            <a:ext cx="3714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AC8B2389-AE59-47B6-9EE9-68F8B11E68C3}" type="slidenum">
              <a:rPr lang="en-US" altLang="en-US" sz="1200" smtClean="0">
                <a:solidFill>
                  <a:srgbClr val="558ED5"/>
                </a:solidFill>
                <a:latin typeface="Helvetica" pitchFamily="34" charset="0"/>
                <a:cs typeface="Helvetica" pitchFamily="34" charset="0"/>
              </a:rPr>
              <a:pPr algn="r">
                <a:defRPr/>
              </a:pPr>
              <a:t>‹#›</a:t>
            </a:fld>
            <a:endParaRPr lang="en-US" altLang="en-US" sz="1200">
              <a:solidFill>
                <a:srgbClr val="558ED5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3609975" y="635000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F1CC2D-A98B-4EC9-A853-08FFA8E67E23}" type="datetimeFigureOut">
              <a:rPr lang="en-US"/>
              <a:pPr>
                <a:defRPr/>
              </a:pPr>
              <a:t>9/12/2019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>
            <a:lvl1pPr algn="l">
              <a:defRPr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423947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138" y="242888"/>
            <a:ext cx="620712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8548688" y="6410325"/>
            <a:ext cx="3714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6B721F9D-16BB-4D41-826D-B808A28910AC}" type="slidenum">
              <a:rPr lang="en-US" altLang="en-US" sz="1200" smtClean="0">
                <a:solidFill>
                  <a:srgbClr val="558ED5"/>
                </a:solidFill>
                <a:latin typeface="Helvetica" pitchFamily="34" charset="0"/>
                <a:cs typeface="Helvetica" pitchFamily="34" charset="0"/>
              </a:rPr>
              <a:pPr algn="r">
                <a:defRPr/>
              </a:pPr>
              <a:t>‹#›</a:t>
            </a:fld>
            <a:endParaRPr lang="en-US" altLang="en-US" sz="1200">
              <a:solidFill>
                <a:srgbClr val="558ED5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3514725" y="6380163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54B7A2-9A57-4030-9980-A47388C10187}" type="datetimeFigureOut">
              <a:rPr lang="en-US"/>
              <a:pPr>
                <a:defRPr/>
              </a:pPr>
              <a:t>9/12/2019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>
            <a:lvl1pPr algn="l">
              <a:defRPr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2086789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138" y="242888"/>
            <a:ext cx="620712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 userDrawn="1"/>
        </p:nvSpPr>
        <p:spPr bwMode="auto">
          <a:xfrm>
            <a:off x="8548688" y="6410325"/>
            <a:ext cx="3714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766959EF-C17F-47DE-846D-41DF57E0DF20}" type="slidenum">
              <a:rPr lang="en-US" altLang="en-US" sz="1200" smtClean="0">
                <a:solidFill>
                  <a:srgbClr val="558ED5"/>
                </a:solidFill>
                <a:latin typeface="Helvetica" pitchFamily="34" charset="0"/>
                <a:cs typeface="Helvetica" pitchFamily="34" charset="0"/>
              </a:rPr>
              <a:pPr algn="r">
                <a:defRPr/>
              </a:pPr>
              <a:t>‹#›</a:t>
            </a:fld>
            <a:endParaRPr lang="en-US" altLang="en-US" sz="1200">
              <a:solidFill>
                <a:srgbClr val="558ED5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>
          <a:xfrm>
            <a:off x="3886200" y="638492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151447-A7C1-471F-A855-FEDC2AD0F24F}" type="datetimeFigureOut">
              <a:rPr lang="en-US"/>
              <a:pPr>
                <a:defRPr/>
              </a:pPr>
              <a:t>9/12/2019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>
            <a:lvl1pPr algn="l">
              <a:defRPr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106280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138" y="242888"/>
            <a:ext cx="620712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8548688" y="6410325"/>
            <a:ext cx="3714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1BCA03F0-4874-4BDF-ACEB-AFDFF5358829}" type="slidenum">
              <a:rPr lang="en-US" altLang="en-US" sz="1200" smtClean="0">
                <a:solidFill>
                  <a:srgbClr val="558ED5"/>
                </a:solidFill>
                <a:latin typeface="Helvetica" pitchFamily="34" charset="0"/>
                <a:cs typeface="Helvetica" pitchFamily="34" charset="0"/>
              </a:rPr>
              <a:pPr algn="r">
                <a:defRPr/>
              </a:pPr>
              <a:t>‹#›</a:t>
            </a:fld>
            <a:endParaRPr lang="en-US" altLang="en-US" sz="1200">
              <a:solidFill>
                <a:srgbClr val="558ED5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>
          <a:xfrm>
            <a:off x="3595688" y="63912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0A6C82-3E45-4E68-8F81-4CA385051090}" type="datetimeFigureOut">
              <a:rPr lang="en-US"/>
              <a:pPr>
                <a:defRPr/>
              </a:pPr>
              <a:t>9/12/2019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>
            <a:lvl1pPr algn="l">
              <a:defRPr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2960583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138" y="242888"/>
            <a:ext cx="620712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8548688" y="6410325"/>
            <a:ext cx="3714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36C38247-F090-402E-8285-A5421CD34E6A}" type="slidenum">
              <a:rPr lang="en-US" altLang="en-US" sz="1200" smtClean="0">
                <a:solidFill>
                  <a:srgbClr val="558ED5"/>
                </a:solidFill>
                <a:latin typeface="Helvetica" pitchFamily="34" charset="0"/>
                <a:cs typeface="Helvetica" pitchFamily="34" charset="0"/>
              </a:rPr>
              <a:pPr algn="r">
                <a:defRPr/>
              </a:pPr>
              <a:t>‹#›</a:t>
            </a:fld>
            <a:endParaRPr lang="en-US" altLang="en-US" sz="1200">
              <a:solidFill>
                <a:srgbClr val="558ED5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3465513" y="635000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6555A2-40AF-42F3-A97D-991E27E08B7B}" type="datetimeFigureOut">
              <a:rPr lang="en-US"/>
              <a:pPr>
                <a:defRPr/>
              </a:pPr>
              <a:t>9/12/2019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>
            <a:lvl1pPr algn="l">
              <a:defRPr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344274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138" y="242888"/>
            <a:ext cx="620712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8548688" y="6410325"/>
            <a:ext cx="3714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279A4377-62DD-4F1B-9907-E876E7C09AF1}" type="slidenum">
              <a:rPr lang="en-US" altLang="en-US" sz="1200" smtClean="0">
                <a:solidFill>
                  <a:srgbClr val="558ED5"/>
                </a:solidFill>
                <a:latin typeface="Helvetica" pitchFamily="34" charset="0"/>
                <a:cs typeface="Helvetica" pitchFamily="34" charset="0"/>
              </a:rPr>
              <a:pPr algn="r">
                <a:defRPr/>
              </a:pPr>
              <a:t>‹#›</a:t>
            </a:fld>
            <a:endParaRPr lang="en-US" altLang="en-US" sz="1200">
              <a:solidFill>
                <a:srgbClr val="558ED5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3719513" y="638492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FE78E4-AD42-48B3-BE09-9A4B188CD8BE}" type="datetimeFigureOut">
              <a:rPr lang="en-US"/>
              <a:pPr>
                <a:defRPr/>
              </a:pPr>
              <a:t>9/12/2019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>
            <a:lvl1pPr algn="l">
              <a:defRPr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3347118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6901EFD-FB01-445E-8BAD-8468FEE0D221}" type="datetimeFigureOut">
              <a:rPr lang="en-US"/>
              <a:pPr>
                <a:defRPr/>
              </a:pPr>
              <a:t>9/12/2019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16EA264-1587-4E22-BE45-127A217A93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00187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1871"/>
          </a:solidFill>
          <a:latin typeface="Arial" charset="0"/>
          <a:cs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1871"/>
          </a:solidFill>
          <a:latin typeface="Arial" charset="0"/>
          <a:cs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1871"/>
          </a:solidFill>
          <a:latin typeface="Arial" charset="0"/>
          <a:cs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1871"/>
          </a:solidFill>
          <a:latin typeface="Arial" charset="0"/>
          <a:cs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onfessionsofamastercaregiver.com/tag/leeza-gibbons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ctrTitle"/>
          </p:nvPr>
        </p:nvSpPr>
        <p:spPr>
          <a:xfrm>
            <a:off x="361507" y="1715784"/>
            <a:ext cx="8516679" cy="2213439"/>
          </a:xfrm>
        </p:spPr>
        <p:txBody>
          <a:bodyPr/>
          <a:lstStyle/>
          <a:p>
            <a:r>
              <a:rPr lang="en-US" altLang="en-US" sz="4000" dirty="0">
                <a:latin typeface="Arial" charset="0"/>
                <a:cs typeface="Arial" charset="0"/>
              </a:rPr>
              <a:t>Laboratory Flexible Funding Model </a:t>
            </a:r>
            <a:br>
              <a:rPr lang="en-US" altLang="en-US" sz="4000" dirty="0">
                <a:latin typeface="Arial" charset="0"/>
                <a:cs typeface="Arial" charset="0"/>
              </a:rPr>
            </a:br>
            <a:r>
              <a:rPr lang="en-US" altLang="en-US" sz="4000" dirty="0">
                <a:latin typeface="Arial" charset="0"/>
                <a:cs typeface="Arial" charset="0"/>
              </a:rPr>
              <a:t>Project Briefing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929223"/>
            <a:ext cx="6400800" cy="1302389"/>
          </a:xfrm>
        </p:spPr>
        <p:txBody>
          <a:bodyPr/>
          <a:lstStyle/>
          <a:p>
            <a:pPr>
              <a:defRPr/>
            </a:pPr>
            <a:r>
              <a:rPr lang="en-US" sz="2000" dirty="0"/>
              <a:t>GenomeTrakr  Annual Meeting</a:t>
            </a:r>
          </a:p>
          <a:p>
            <a:pPr>
              <a:defRPr/>
            </a:pPr>
            <a:r>
              <a:rPr lang="en-US" sz="2000" dirty="0"/>
              <a:t>September 18, 2019</a:t>
            </a:r>
          </a:p>
          <a:p>
            <a:pPr>
              <a:defRPr/>
            </a:pPr>
            <a:r>
              <a:rPr lang="en-US" sz="2000" dirty="0"/>
              <a:t>Erin Woodom-Coleman</a:t>
            </a:r>
          </a:p>
          <a:p>
            <a:pPr>
              <a:defRPr/>
            </a:pPr>
            <a:r>
              <a:rPr lang="en-US" sz="2000" dirty="0"/>
              <a:t>Donald H Burr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>
            <a:extLst>
              <a:ext uri="{FF2B5EF4-FFF2-40B4-BE49-F238E27FC236}">
                <a16:creationId xmlns:a16="http://schemas.microsoft.com/office/drawing/2014/main" id="{C9997188-76D9-4B11-B675-248F44C8E740}"/>
              </a:ext>
            </a:extLst>
          </p:cNvPr>
          <p:cNvSpPr txBox="1"/>
          <p:nvPr/>
        </p:nvSpPr>
        <p:spPr>
          <a:xfrm>
            <a:off x="667820" y="5723173"/>
            <a:ext cx="8049299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i="1" dirty="0"/>
              <a:t>A single agency can apply for as many discipline/analytical track </a:t>
            </a:r>
          </a:p>
          <a:p>
            <a:pPr algn="ctr"/>
            <a:r>
              <a:rPr lang="en-US" b="1" i="1" dirty="0"/>
              <a:t>combinations of which they qualify.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4C67BF1-4619-40E3-89BC-EF9A9BEFAF47}"/>
              </a:ext>
            </a:extLst>
          </p:cNvPr>
          <p:cNvSpPr txBox="1"/>
          <p:nvPr/>
        </p:nvSpPr>
        <p:spPr>
          <a:xfrm>
            <a:off x="2421924" y="294030"/>
            <a:ext cx="43001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LFFM Design</a:t>
            </a:r>
          </a:p>
        </p:txBody>
      </p:sp>
      <p:pic>
        <p:nvPicPr>
          <p:cNvPr id="30" name="Content Placeholder 4">
            <a:extLst>
              <a:ext uri="{FF2B5EF4-FFF2-40B4-BE49-F238E27FC236}">
                <a16:creationId xmlns:a16="http://schemas.microsoft.com/office/drawing/2014/main" id="{C6DDDB03-CB36-464F-AD0B-C255704B9BD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80416" y="938389"/>
            <a:ext cx="4783168" cy="4574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1204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74155-BB8B-4FD9-8FCE-E14890BD0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215" y="921854"/>
            <a:ext cx="7886700" cy="606287"/>
          </a:xfrm>
        </p:spPr>
        <p:txBody>
          <a:bodyPr/>
          <a:lstStyle/>
          <a:p>
            <a:r>
              <a:rPr lang="en-US" sz="3200" dirty="0">
                <a:latin typeface="+mn-lt"/>
              </a:rPr>
              <a:t>LFFM Design - Funding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5775D1-A9E4-4B3E-8D2A-B96C822531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215" y="1712234"/>
            <a:ext cx="7886700" cy="4469906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en-US" sz="7200" dirty="0">
                <a:cs typeface="Arial" panose="020B0604020202020204" pitchFamily="34" charset="0"/>
              </a:rPr>
              <a:t>Labs apply for as many disciplines/analytical tracks as they are interested in and for which they qualify</a:t>
            </a:r>
          </a:p>
          <a:p>
            <a:pPr lvl="1">
              <a:lnSpc>
                <a:spcPct val="120000"/>
              </a:lnSpc>
            </a:pPr>
            <a:r>
              <a:rPr lang="en-US" sz="7200" dirty="0">
                <a:cs typeface="Arial" panose="020B0604020202020204" pitchFamily="34" charset="0"/>
              </a:rPr>
              <a:t>FOA: structured to incentivize labs to apply broad-based</a:t>
            </a:r>
          </a:p>
          <a:p>
            <a:pPr lvl="1">
              <a:lnSpc>
                <a:spcPct val="120000"/>
              </a:lnSpc>
            </a:pPr>
            <a:r>
              <a:rPr lang="en-US" sz="7200" dirty="0">
                <a:cs typeface="Arial" panose="020B0604020202020204" pitchFamily="34" charset="0"/>
              </a:rPr>
              <a:t>State labs could apply individually or in collaboration with other labs in the </a:t>
            </a:r>
            <a:r>
              <a:rPr lang="en-US" sz="7200">
                <a:cs typeface="Arial" panose="020B0604020202020204" pitchFamily="34" charset="0"/>
              </a:rPr>
              <a:t>same state</a:t>
            </a:r>
            <a:endParaRPr lang="en-US" sz="7200" dirty="0">
              <a:cs typeface="Arial" panose="020B0604020202020204" pitchFamily="34" charset="0"/>
            </a:endParaRPr>
          </a:p>
          <a:p>
            <a:pPr marL="457200" lvl="1" indent="0">
              <a:lnSpc>
                <a:spcPct val="120000"/>
              </a:lnSpc>
              <a:buNone/>
            </a:pPr>
            <a:endParaRPr lang="en-US" sz="7200" dirty="0"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7200" dirty="0"/>
              <a:t>Applications are objectively reviewed and scored </a:t>
            </a:r>
          </a:p>
          <a:p>
            <a:pPr>
              <a:lnSpc>
                <a:spcPct val="120000"/>
              </a:lnSpc>
            </a:pPr>
            <a:endParaRPr lang="en-US" sz="7200" dirty="0"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7200" dirty="0">
                <a:cs typeface="Arial" panose="020B0604020202020204" pitchFamily="34" charset="0"/>
              </a:rPr>
              <a:t>Awards are made based on determined FDA capability and capacity needs </a:t>
            </a:r>
            <a:endParaRPr lang="en-US" sz="7200" dirty="0"/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en-US" sz="7200" dirty="0">
                <a:cs typeface="Arial" panose="020B0604020202020204" pitchFamily="34" charset="0"/>
              </a:rPr>
              <a:t>Selects a number of broad-based labs per discipline (X micro., X chem., X rad.) – highest scored applications</a:t>
            </a:r>
          </a:p>
          <a:p>
            <a:pPr lvl="1">
              <a:lnSpc>
                <a:spcPct val="120000"/>
              </a:lnSpc>
            </a:pPr>
            <a:r>
              <a:rPr lang="en-US" sz="7200" dirty="0">
                <a:cs typeface="Arial" panose="020B0604020202020204" pitchFamily="34" charset="0"/>
              </a:rPr>
              <a:t>Selects additional labs per analytical track needed beyond the capacities/capabilities of broad-based labs (e.g., X food defense, X human food and environmental sampling, etc.) – award in order of score</a:t>
            </a:r>
            <a:endParaRPr lang="en-US" sz="7200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89883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49" y="832760"/>
            <a:ext cx="8509103" cy="926020"/>
          </a:xfrm>
        </p:spPr>
        <p:txBody>
          <a:bodyPr/>
          <a:lstStyle/>
          <a:p>
            <a:r>
              <a:rPr lang="en-US" sz="2800" dirty="0"/>
              <a:t>LFFM Communications Strategy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4285" y="1658083"/>
            <a:ext cx="8509103" cy="4286043"/>
          </a:xfrm>
        </p:spPr>
        <p:txBody>
          <a:bodyPr>
            <a:noAutofit/>
          </a:bodyPr>
          <a:lstStyle/>
          <a:p>
            <a:r>
              <a:rPr lang="en-US" sz="1800" dirty="0"/>
              <a:t>Key Messaging</a:t>
            </a:r>
          </a:p>
          <a:p>
            <a:pPr lvl="1"/>
            <a:r>
              <a:rPr lang="en-US" sz="1800" dirty="0"/>
              <a:t>LFFM goals and design</a:t>
            </a:r>
          </a:p>
          <a:p>
            <a:r>
              <a:rPr lang="en-US" sz="1800" dirty="0"/>
              <a:t>Target Audience</a:t>
            </a:r>
          </a:p>
          <a:p>
            <a:pPr lvl="1"/>
            <a:r>
              <a:rPr lang="en-US" sz="1800" dirty="0"/>
              <a:t>State laboratory partners</a:t>
            </a:r>
          </a:p>
          <a:p>
            <a:pPr lvl="1"/>
            <a:r>
              <a:rPr lang="en-US" sz="1800" dirty="0"/>
              <a:t>Key national associations (APHL, AAFCO, AFDO, NASDA, etc.)</a:t>
            </a:r>
          </a:p>
          <a:p>
            <a:pPr lvl="1"/>
            <a:r>
              <a:rPr lang="en-US" sz="1800" dirty="0"/>
              <a:t>State food emergency response groups/programs (FERN, Rapid Response Teams, Food Protection Task Force, GenomeTrakr, etc.)</a:t>
            </a:r>
          </a:p>
          <a:p>
            <a:r>
              <a:rPr lang="en-US" sz="1800" dirty="0"/>
              <a:t>Communication Vehicles</a:t>
            </a:r>
          </a:p>
          <a:p>
            <a:pPr lvl="1"/>
            <a:r>
              <a:rPr lang="en-US" sz="1800" dirty="0"/>
              <a:t>National broadcast message </a:t>
            </a:r>
          </a:p>
          <a:p>
            <a:pPr lvl="1"/>
            <a:r>
              <a:rPr lang="en-US" sz="1800" dirty="0"/>
              <a:t>50-state call</a:t>
            </a:r>
          </a:p>
          <a:p>
            <a:pPr lvl="1"/>
            <a:r>
              <a:rPr lang="en-US" sz="1800" dirty="0"/>
              <a:t>Various external stakeholder and national association meetings </a:t>
            </a:r>
          </a:p>
          <a:p>
            <a:r>
              <a:rPr lang="en-US" sz="1800" dirty="0"/>
              <a:t>Timeframe</a:t>
            </a:r>
          </a:p>
          <a:p>
            <a:pPr lvl="1"/>
            <a:r>
              <a:rPr lang="en-US" sz="1800" dirty="0"/>
              <a:t>January 2019 - January 2020</a:t>
            </a:r>
          </a:p>
        </p:txBody>
      </p:sp>
    </p:spTree>
    <p:extLst>
      <p:ext uri="{BB962C8B-B14F-4D97-AF65-F5344CB8AC3E}">
        <p14:creationId xmlns:p14="http://schemas.microsoft.com/office/powerpoint/2010/main" val="32362316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CD7D1-9BC1-480B-9A58-CA1821B7C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6B40B0-B0F5-4018-94E4-CAFB181D88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Continue developing analytical tracks, work areas and scoring criteria for the FOA, including:</a:t>
            </a:r>
          </a:p>
          <a:p>
            <a:pPr lvl="1"/>
            <a:r>
              <a:rPr lang="en-US" sz="2000" dirty="0"/>
              <a:t>Sampling and WGS lab selection process; and ISO support. </a:t>
            </a:r>
          </a:p>
          <a:p>
            <a:pPr marL="457200" lvl="1" indent="0">
              <a:buNone/>
            </a:pPr>
            <a:endParaRPr lang="en-US" sz="2000" dirty="0"/>
          </a:p>
          <a:p>
            <a:r>
              <a:rPr lang="en-US" sz="2000" dirty="0"/>
              <a:t>Incorporate FDA’s sampling &amp; testing needs, as determined in the outcome-based strategic plan, into the LFFM</a:t>
            </a:r>
          </a:p>
          <a:p>
            <a:pPr lvl="1"/>
            <a:r>
              <a:rPr lang="en-US" sz="2000" dirty="0"/>
              <a:t>In development by a cross-center planning workgroup</a:t>
            </a:r>
          </a:p>
          <a:p>
            <a:pPr lvl="1"/>
            <a:r>
              <a:rPr lang="en-US" sz="2000" dirty="0"/>
              <a:t>LFFM is the delivery mechanism for work completed by state laboratory partners</a:t>
            </a:r>
          </a:p>
          <a:p>
            <a:pPr lvl="1"/>
            <a:r>
              <a:rPr lang="en-US" sz="2000" dirty="0"/>
              <a:t>Include</a:t>
            </a:r>
            <a:r>
              <a:rPr lang="en-US" sz="2000" strike="sngStrike" dirty="0"/>
              <a:t>s</a:t>
            </a:r>
            <a:r>
              <a:rPr lang="en-US" sz="2000" dirty="0"/>
              <a:t> short and long term needs </a:t>
            </a:r>
          </a:p>
          <a:p>
            <a:pPr lvl="1"/>
            <a:r>
              <a:rPr lang="en-US" sz="2000" dirty="0"/>
              <a:t>Separate project team will be charged with overall execution of the strategic plan</a:t>
            </a:r>
          </a:p>
          <a:p>
            <a:pPr lvl="1"/>
            <a:endParaRPr lang="en-US" sz="2000" dirty="0"/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3401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What’s the Big Picture: Mutual Reliance</a:t>
            </a:r>
          </a:p>
          <a:p>
            <a:r>
              <a:rPr lang="en-US" dirty="0"/>
              <a:t>Project Background</a:t>
            </a:r>
          </a:p>
          <a:p>
            <a:r>
              <a:rPr lang="en-US" dirty="0"/>
              <a:t>Project Timeline</a:t>
            </a:r>
          </a:p>
          <a:p>
            <a:r>
              <a:rPr lang="en-US" dirty="0"/>
              <a:t>LFFM Design</a:t>
            </a:r>
          </a:p>
          <a:p>
            <a:r>
              <a:rPr lang="en-US" dirty="0"/>
              <a:t>Communications Strategy</a:t>
            </a:r>
          </a:p>
          <a:p>
            <a:r>
              <a:rPr lang="en-US" dirty="0"/>
              <a:t>Next Steps</a:t>
            </a:r>
          </a:p>
          <a:p>
            <a:r>
              <a:rPr lang="en-US" dirty="0"/>
              <a:t>Questions &amp; Feedback </a:t>
            </a:r>
          </a:p>
        </p:txBody>
      </p:sp>
    </p:spTree>
    <p:extLst>
      <p:ext uri="{BB962C8B-B14F-4D97-AF65-F5344CB8AC3E}">
        <p14:creationId xmlns:p14="http://schemas.microsoft.com/office/powerpoint/2010/main" val="2297265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A64D7D-570F-4CCE-989B-9290965B9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789920-76F0-48D4-9C9D-C2DBB9851F1E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EBA64AC-EAF1-4238-824B-8695BAE848E5}"/>
              </a:ext>
            </a:extLst>
          </p:cNvPr>
          <p:cNvSpPr txBox="1">
            <a:spLocks/>
          </p:cNvSpPr>
          <p:nvPr/>
        </p:nvSpPr>
        <p:spPr bwMode="auto">
          <a:xfrm>
            <a:off x="448733" y="20775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dirty="0"/>
              <a:t>Mutual Reliance</a:t>
            </a:r>
          </a:p>
        </p:txBody>
      </p:sp>
      <p:pic>
        <p:nvPicPr>
          <p:cNvPr id="12" name="Content Placeholder 4">
            <a:extLst>
              <a:ext uri="{FF2B5EF4-FFF2-40B4-BE49-F238E27FC236}">
                <a16:creationId xmlns:a16="http://schemas.microsoft.com/office/drawing/2014/main" id="{19E35C0C-235B-40FC-AC6E-91D268B9EB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 bwMode="auto">
          <a:xfrm>
            <a:off x="1791788" y="1752600"/>
            <a:ext cx="5543489" cy="3689775"/>
          </a:xfrm>
          <a:prstGeom prst="rect">
            <a:avLst/>
          </a:prstGeom>
          <a:noFill/>
          <a:ln>
            <a:noFill/>
          </a:ln>
          <a:effectLst>
            <a:softEdge rad="1270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4263DBF-DCDA-4726-AEF0-58FB4600E359}"/>
              </a:ext>
            </a:extLst>
          </p:cNvPr>
          <p:cNvSpPr txBox="1"/>
          <p:nvPr/>
        </p:nvSpPr>
        <p:spPr>
          <a:xfrm>
            <a:off x="533399" y="1524000"/>
            <a:ext cx="7467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Mutual Reliance </a:t>
            </a:r>
            <a:r>
              <a:rPr lang="en-US" dirty="0"/>
              <a:t>is a seamless partnership that enables FDA and States with comparable public health systems to: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fully rely on,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coordinate with, and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leverage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one another’s work, data, and actions to achieve the public health goal of a safer national food supply.   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4D34BAB-3925-4CA6-AC47-1AE93DEFA913}"/>
              </a:ext>
            </a:extLst>
          </p:cNvPr>
          <p:cNvSpPr/>
          <p:nvPr/>
        </p:nvSpPr>
        <p:spPr>
          <a:xfrm>
            <a:off x="533399" y="4837660"/>
            <a:ext cx="7620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We all benefit from </a:t>
            </a:r>
            <a:r>
              <a:rPr lang="en-US" dirty="0">
                <a:solidFill>
                  <a:srgbClr val="0070C0"/>
                </a:solidFill>
              </a:rPr>
              <a:t>Mutual Reliance </a:t>
            </a:r>
            <a:r>
              <a:rPr lang="en-US" dirty="0"/>
              <a:t>by leveraging partner agencies to improve industry compliance with a goal of reducing food borne illness outbreaks and increasing public health protection in our integrated Food Safety System. </a:t>
            </a:r>
          </a:p>
        </p:txBody>
      </p:sp>
    </p:spTree>
    <p:extLst>
      <p:ext uri="{BB962C8B-B14F-4D97-AF65-F5344CB8AC3E}">
        <p14:creationId xmlns:p14="http://schemas.microsoft.com/office/powerpoint/2010/main" val="2381347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092D2-DBF9-4AB4-8B4F-59AD6CFB7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r>
              <a:rPr lang="en-US" sz="3200" b="1" dirty="0"/>
              <a:t>Mutual Reliance Benefits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CB4B3AF-91F3-4286-B5C0-252F7CFC5ECC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035050"/>
          <a:ext cx="8229600" cy="5213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00D909-BACA-481A-A673-9BAC97369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789920-76F0-48D4-9C9D-C2DBB9851F1E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9422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717CDEB0-D506-4093-9496-C2AB02BBE57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33400" y="685800"/>
            <a:ext cx="8077200" cy="556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369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8C7AA-CA2E-4B0F-A417-3CF31C816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FDA State Lab Investment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E208DF-5E34-4748-B66F-5CC203E65A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In the last 10 years, ORA has directly awarded approximately $172M to over 60 state labs across cooperative programs and contracts.  </a:t>
            </a:r>
          </a:p>
          <a:p>
            <a:r>
              <a:rPr lang="en-US" sz="2000" dirty="0"/>
              <a:t>Funding vehicles include:</a:t>
            </a:r>
          </a:p>
          <a:p>
            <a:pPr lvl="1"/>
            <a:r>
              <a:rPr lang="en-US" sz="2000" dirty="0"/>
              <a:t>The Food Emergency Response Network (FERN);</a:t>
            </a:r>
          </a:p>
          <a:p>
            <a:pPr lvl="1"/>
            <a:r>
              <a:rPr lang="en-US" sz="2000" dirty="0"/>
              <a:t>Whole Genome Sequencing cooperative agreements;</a:t>
            </a:r>
          </a:p>
          <a:p>
            <a:pPr lvl="1"/>
            <a:r>
              <a:rPr lang="en-US" sz="2000" dirty="0"/>
              <a:t>Manufactured Foods Regulatory Program/ISO cooperative agreements;</a:t>
            </a:r>
          </a:p>
          <a:p>
            <a:pPr lvl="1"/>
            <a:r>
              <a:rPr lang="en-US" sz="2000" dirty="0"/>
              <a:t>Animal Feeds Regulatory Program/ISO cooperative agreements;</a:t>
            </a:r>
          </a:p>
          <a:p>
            <a:pPr lvl="1"/>
            <a:r>
              <a:rPr lang="en-US" sz="2000" dirty="0"/>
              <a:t>Rapid Response Team cooperative agreement-analytical support; and</a:t>
            </a:r>
          </a:p>
          <a:p>
            <a:pPr lvl="1"/>
            <a:r>
              <a:rPr lang="en-US" sz="2000" dirty="0"/>
              <a:t>Contracts for analytical support, including Human (product and environmental testing) and Animal Food.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30496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323850" y="1023938"/>
            <a:ext cx="8509000" cy="925512"/>
          </a:xfrm>
        </p:spPr>
        <p:txBody>
          <a:bodyPr/>
          <a:lstStyle/>
          <a:p>
            <a:r>
              <a:rPr lang="en-US" altLang="en-US" dirty="0">
                <a:latin typeface="Arial" charset="0"/>
                <a:cs typeface="Arial" charset="0"/>
              </a:rPr>
              <a:t>Project Goals &amp; Deliverables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2009775"/>
            <a:ext cx="8509000" cy="4286250"/>
          </a:xfrm>
        </p:spPr>
        <p:txBody>
          <a:bodyPr/>
          <a:lstStyle/>
          <a:p>
            <a:pPr fontAlgn="auto">
              <a:spcAft>
                <a:spcPts val="600"/>
              </a:spcAft>
              <a:defRPr/>
            </a:pPr>
            <a:r>
              <a:rPr lang="en-US" sz="2400" dirty="0"/>
              <a:t>Conduct assessment of current State &amp; FDA laboratory portfolio, including various CAPs and FERN. </a:t>
            </a:r>
            <a:r>
              <a:rPr lang="en-US" sz="2400" dirty="0">
                <a:solidFill>
                  <a:srgbClr val="FF0000"/>
                </a:solidFill>
              </a:rPr>
              <a:t>Completed.</a:t>
            </a:r>
          </a:p>
          <a:p>
            <a:pPr fontAlgn="auto">
              <a:spcAft>
                <a:spcPts val="600"/>
              </a:spcAft>
              <a:defRPr/>
            </a:pPr>
            <a:r>
              <a:rPr lang="en-US" sz="2400" dirty="0"/>
              <a:t>Combine multiple state cooperative agreements into one funding vehicle: Laboratory Flexible Funding Model (LFFM). LFFM will ensure more effective monitoring, oversight and accountability of the funds. 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FDA plans to announce this new model in Winter FY20. Funding via this model may begin in Summer 2020.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24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4027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latin typeface="Arial" charset="0"/>
                <a:cs typeface="Arial" charset="0"/>
              </a:rPr>
              <a:t>LFFM Collaboration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sz="half" idx="1"/>
          </p:nvPr>
        </p:nvSpPr>
        <p:spPr>
          <a:xfrm>
            <a:off x="258618" y="1600200"/>
            <a:ext cx="8428181" cy="4525963"/>
          </a:xfrm>
        </p:spPr>
        <p:txBody>
          <a:bodyPr/>
          <a:lstStyle/>
          <a:p>
            <a:r>
              <a:rPr lang="en-US" altLang="en-US" sz="2400" dirty="0">
                <a:cs typeface="Arial" charset="0"/>
              </a:rPr>
              <a:t>LFFM Workgroup - Consists of staff across FDA:</a:t>
            </a:r>
          </a:p>
          <a:p>
            <a:pPr lvl="1"/>
            <a:r>
              <a:rPr lang="en-US" altLang="en-US" dirty="0">
                <a:cs typeface="Arial" charset="0"/>
              </a:rPr>
              <a:t>Office of Regulatory Affairs (ORA)</a:t>
            </a:r>
          </a:p>
          <a:p>
            <a:pPr lvl="1"/>
            <a:r>
              <a:rPr lang="en-US" altLang="en-US" dirty="0">
                <a:cs typeface="Arial" charset="0"/>
              </a:rPr>
              <a:t>Center for Veterinary Medicine (CVM)</a:t>
            </a:r>
          </a:p>
          <a:p>
            <a:pPr lvl="1"/>
            <a:r>
              <a:rPr lang="en-US" altLang="en-US" dirty="0">
                <a:cs typeface="Arial" charset="0"/>
              </a:rPr>
              <a:t>Center for Food Safety and Applied Nutrition (CFSAN)</a:t>
            </a:r>
          </a:p>
          <a:p>
            <a:pPr lvl="1"/>
            <a:r>
              <a:rPr lang="en-US" altLang="en-US" dirty="0">
                <a:cs typeface="Arial" charset="0"/>
              </a:rPr>
              <a:t>Office of Acquisition and Grants Services (OAGS)</a:t>
            </a:r>
          </a:p>
          <a:p>
            <a:r>
              <a:rPr lang="en-US" altLang="en-US" sz="2400" dirty="0">
                <a:cs typeface="Arial" charset="0"/>
              </a:rPr>
              <a:t>LFFM Advisory Stakeholders:</a:t>
            </a:r>
          </a:p>
          <a:p>
            <a:pPr lvl="1"/>
            <a:r>
              <a:rPr lang="en-US" altLang="en-US" dirty="0">
                <a:cs typeface="Arial" charset="0"/>
              </a:rPr>
              <a:t>Senior FDA leadership</a:t>
            </a:r>
          </a:p>
          <a:p>
            <a:pPr lvl="1"/>
            <a:r>
              <a:rPr lang="en-US" altLang="en-US" dirty="0">
                <a:cs typeface="Arial" charset="0"/>
              </a:rPr>
              <a:t>State Lab Partners</a:t>
            </a:r>
          </a:p>
          <a:p>
            <a:pPr lvl="1"/>
            <a:r>
              <a:rPr lang="en-US" altLang="en-US" dirty="0">
                <a:cs typeface="Arial" charset="0"/>
              </a:rPr>
              <a:t>APHL</a:t>
            </a:r>
          </a:p>
        </p:txBody>
      </p:sp>
    </p:spTree>
    <p:extLst>
      <p:ext uri="{BB962C8B-B14F-4D97-AF65-F5344CB8AC3E}">
        <p14:creationId xmlns:p14="http://schemas.microsoft.com/office/powerpoint/2010/main" val="774124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0CD3D-9A89-4778-BF01-B7BB681EB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Milestones and Progress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6FDA41B-FCC8-4C75-B931-749663F7A3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0641298"/>
              </p:ext>
            </p:extLst>
          </p:nvPr>
        </p:nvGraphicFramePr>
        <p:xfrm>
          <a:off x="1088212" y="1396999"/>
          <a:ext cx="7466339" cy="51417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7785">
                  <a:extLst>
                    <a:ext uri="{9D8B030D-6E8A-4147-A177-3AD203B41FA5}">
                      <a16:colId xmlns:a16="http://schemas.microsoft.com/office/drawing/2014/main" val="2721293879"/>
                    </a:ext>
                  </a:extLst>
                </a:gridCol>
                <a:gridCol w="1971800">
                  <a:extLst>
                    <a:ext uri="{9D8B030D-6E8A-4147-A177-3AD203B41FA5}">
                      <a16:colId xmlns:a16="http://schemas.microsoft.com/office/drawing/2014/main" val="1419987952"/>
                    </a:ext>
                  </a:extLst>
                </a:gridCol>
                <a:gridCol w="2766754">
                  <a:extLst>
                    <a:ext uri="{9D8B030D-6E8A-4147-A177-3AD203B41FA5}">
                      <a16:colId xmlns:a16="http://schemas.microsoft.com/office/drawing/2014/main" val="2929580289"/>
                    </a:ext>
                  </a:extLst>
                </a:gridCol>
              </a:tblGrid>
              <a:tr h="616973">
                <a:tc>
                  <a:txBody>
                    <a:bodyPr/>
                    <a:lstStyle/>
                    <a:p>
                      <a:r>
                        <a:rPr lang="en-US" sz="1600" dirty="0"/>
                        <a:t>Milestone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Completion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8740464"/>
                  </a:ext>
                </a:extLst>
              </a:tr>
              <a:tr h="616973">
                <a:tc>
                  <a:txBody>
                    <a:bodyPr/>
                    <a:lstStyle/>
                    <a:p>
                      <a:r>
                        <a:rPr lang="en-US" sz="1200" dirty="0"/>
                        <a:t>Project kick-off completed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9/29/2017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Complete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953766"/>
                  </a:ext>
                </a:extLst>
              </a:tr>
              <a:tr h="616973">
                <a:tc>
                  <a:txBody>
                    <a:bodyPr/>
                    <a:lstStyle/>
                    <a:p>
                      <a:r>
                        <a:rPr lang="en-US" sz="1200" dirty="0"/>
                        <a:t>State lab portfolio assessment completed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5/30/2018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Complete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178771"/>
                  </a:ext>
                </a:extLst>
              </a:tr>
              <a:tr h="616973">
                <a:tc>
                  <a:txBody>
                    <a:bodyPr/>
                    <a:lstStyle/>
                    <a:p>
                      <a:r>
                        <a:rPr lang="en-US" sz="1200" dirty="0"/>
                        <a:t>LFFM design drafted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6/29/2018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Complete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4988591"/>
                  </a:ext>
                </a:extLst>
              </a:tr>
              <a:tr h="616973">
                <a:tc>
                  <a:txBody>
                    <a:bodyPr/>
                    <a:lstStyle/>
                    <a:p>
                      <a:r>
                        <a:rPr lang="en-US" sz="1200" dirty="0"/>
                        <a:t>LFFM design approved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9/28/2018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Complete</a:t>
                      </a:r>
                    </a:p>
                    <a:p>
                      <a:r>
                        <a:rPr lang="en-US" sz="1200" dirty="0"/>
                        <a:t>Approved by: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ACRA – 7/20/2018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FVM Governance Board – 8/9/2018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2691224"/>
                  </a:ext>
                </a:extLst>
              </a:tr>
              <a:tr h="616973">
                <a:tc>
                  <a:txBody>
                    <a:bodyPr/>
                    <a:lstStyle/>
                    <a:p>
                      <a:r>
                        <a:rPr lang="en-US" sz="1200" dirty="0"/>
                        <a:t>FOA drafted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June 2019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Complete</a:t>
                      </a:r>
                    </a:p>
                    <a:p>
                      <a:r>
                        <a:rPr lang="en-US" sz="1200" dirty="0"/>
                        <a:t>FOA writing began in September 2018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884207"/>
                  </a:ext>
                </a:extLst>
              </a:tr>
              <a:tr h="616973">
                <a:tc>
                  <a:txBody>
                    <a:bodyPr/>
                    <a:lstStyle/>
                    <a:p>
                      <a:r>
                        <a:rPr lang="en-US" sz="1200" dirty="0"/>
                        <a:t>FOA and NOITP approved &amp; submitted to OAGs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November 2019 (target)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Reviewers and approvers are FDA Sr. Leadership </a:t>
                      </a:r>
                      <a:endParaRPr lang="en-US" sz="12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3324995"/>
                  </a:ext>
                </a:extLst>
              </a:tr>
              <a:tr h="616973">
                <a:tc>
                  <a:txBody>
                    <a:bodyPr/>
                    <a:lstStyle/>
                    <a:p>
                      <a:r>
                        <a:rPr lang="en-US" sz="1200" dirty="0"/>
                        <a:t>New awards made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Summer 2020 (target)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84883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6139926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_Template_OR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LongProperties xmlns="http://schemas.microsoft.com/office/2006/metadata/longProperties"/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A49D5CB2C7542997766C405C38DF7" ma:contentTypeVersion="1" ma:contentTypeDescription="Create a new document." ma:contentTypeScope="" ma:versionID="df78e06e75b3a5453fd7f17a21c2087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632135A1-4FC0-4CE4-B277-CFBECBE16D74}">
  <ds:schemaRefs>
    <ds:schemaRef ds:uri="http://schemas.microsoft.com/office/2006/metadata/longProperties"/>
  </ds:schemaRefs>
</ds:datastoreItem>
</file>

<file path=customXml/itemProps2.xml><?xml version="1.0" encoding="utf-8"?>
<ds:datastoreItem xmlns:ds="http://schemas.openxmlformats.org/officeDocument/2006/customXml" ds:itemID="{9925FC32-987B-4AFD-B0BD-0D16F7A5DB7A}"/>
</file>

<file path=customXml/itemProps3.xml><?xml version="1.0" encoding="utf-8"?>
<ds:datastoreItem xmlns:ds="http://schemas.openxmlformats.org/officeDocument/2006/customXml" ds:itemID="{0AA5A0B2-7397-42EE-A4B2-82757FD269F7}">
  <ds:schemaRefs>
    <ds:schemaRef ds:uri="http://schemas.microsoft.com/office/2006/metadata/properties"/>
    <ds:schemaRef ds:uri="http://purl.org/dc/elements/1.1/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c593544c-8bc9-488a-9957-4d59a7b3d015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8027F874-48A1-48B8-866E-9870D7CFC405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B2216209-A757-4EF2-94E1-202B4E9BD257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PowerPoint_Template_ORA</Template>
  <TotalTime>5440</TotalTime>
  <Words>1325</Words>
  <Application>Microsoft Office PowerPoint</Application>
  <PresentationFormat>On-screen Show (4:3)</PresentationFormat>
  <Paragraphs>176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Helvetica</vt:lpstr>
      <vt:lpstr>PowerPoint_Template_ORA</vt:lpstr>
      <vt:lpstr>Laboratory Flexible Funding Model  Project Briefing</vt:lpstr>
      <vt:lpstr>Agenda</vt:lpstr>
      <vt:lpstr>PowerPoint Presentation</vt:lpstr>
      <vt:lpstr>Mutual Reliance Benefits</vt:lpstr>
      <vt:lpstr>PowerPoint Presentation</vt:lpstr>
      <vt:lpstr>FDA State Lab Investment</vt:lpstr>
      <vt:lpstr>Project Goals &amp; Deliverables</vt:lpstr>
      <vt:lpstr>LFFM Collaboration</vt:lpstr>
      <vt:lpstr>Milestones and Progress</vt:lpstr>
      <vt:lpstr>PowerPoint Presentation</vt:lpstr>
      <vt:lpstr>LFFM Design - Funding process</vt:lpstr>
      <vt:lpstr>LFFM Communications Strategy</vt:lpstr>
      <vt:lpstr>Next Steps</vt:lpstr>
      <vt:lpstr>PowerPoint Presentation</vt:lpstr>
    </vt:vector>
  </TitlesOfParts>
  <Company>US FDA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&lt;&lt;Project Name&gt;&gt;</dc:title>
  <dc:creator>Burgess, Shelly</dc:creator>
  <cp:lastModifiedBy>Burr, Donald H</cp:lastModifiedBy>
  <cp:revision>227</cp:revision>
  <dcterms:created xsi:type="dcterms:W3CDTF">2016-10-13T23:46:58Z</dcterms:created>
  <dcterms:modified xsi:type="dcterms:W3CDTF">2019-09-12T15:58:46Z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b2fbf9c5-a01a-46f4-9325-700b2b0d6011</vt:lpwstr>
  </property>
  <property fmtid="{D5CDD505-2E9C-101B-9397-08002B2CF9AE}" pid="3" name="ContentTypeId">
    <vt:lpwstr>0x010100E23A49D5CB2C7542997766C405C38DF7</vt:lpwstr>
  </property>
  <property fmtid="{D5CDD505-2E9C-101B-9397-08002B2CF9AE}" pid="4" name="_dlc_DocId">
    <vt:lpwstr>M362FEPCMY3H-618-224</vt:lpwstr>
  </property>
  <property fmtid="{D5CDD505-2E9C-101B-9397-08002B2CF9AE}" pid="5" name="_dlc_DocIdUrl">
    <vt:lpwstr>http://sharepoint.fda.gov/orgs/ORA-OCQPM/ORAPCS/TL_PMRC/_layouts/DocIdRedir.aspx?ID=M362FEPCMY3H-618-224, M362FEPCMY3H-618-224</vt:lpwstr>
  </property>
</Properties>
</file>