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sldIdLst>
    <p:sldId id="271" r:id="rId2"/>
    <p:sldId id="273" r:id="rId3"/>
    <p:sldId id="1118" r:id="rId4"/>
    <p:sldId id="1128" r:id="rId5"/>
    <p:sldId id="1129" r:id="rId6"/>
    <p:sldId id="1117" r:id="rId7"/>
    <p:sldId id="1130" r:id="rId8"/>
    <p:sldId id="1131" r:id="rId9"/>
    <p:sldId id="1132" r:id="rId10"/>
    <p:sldId id="1136" r:id="rId11"/>
    <p:sldId id="1137" r:id="rId12"/>
    <p:sldId id="1138" r:id="rId13"/>
    <p:sldId id="1134" r:id="rId14"/>
    <p:sldId id="1133" r:id="rId15"/>
    <p:sldId id="278" r:id="rId16"/>
    <p:sldId id="267" r:id="rId17"/>
    <p:sldId id="31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3703BCE-86D1-7344-88A2-0C075A33F4C4}">
          <p14:sldIdLst>
            <p14:sldId id="271"/>
            <p14:sldId id="273"/>
            <p14:sldId id="1118"/>
            <p14:sldId id="1128"/>
            <p14:sldId id="1129"/>
            <p14:sldId id="1117"/>
            <p14:sldId id="1130"/>
            <p14:sldId id="1131"/>
            <p14:sldId id="1132"/>
            <p14:sldId id="1136"/>
            <p14:sldId id="1137"/>
            <p14:sldId id="1138"/>
            <p14:sldId id="1134"/>
            <p14:sldId id="1133"/>
            <p14:sldId id="278"/>
            <p14:sldId id="267"/>
            <p14:sldId id="3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lent, Sandra M" initials="TS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DBA"/>
    <a:srgbClr val="006BBC"/>
    <a:srgbClr val="33D2F7"/>
    <a:srgbClr val="1D9EFF"/>
    <a:srgbClr val="0091FE"/>
    <a:srgbClr val="3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21" autoAdjust="0"/>
    <p:restoredTop sz="84000" autoAdjust="0"/>
  </p:normalViewPr>
  <p:slideViewPr>
    <p:cSldViewPr snapToGrid="0" snapToObjects="1">
      <p:cViewPr varScale="1">
        <p:scale>
          <a:sx n="96" d="100"/>
          <a:sy n="96" d="100"/>
        </p:scale>
        <p:origin x="162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99" d="100"/>
          <a:sy n="99" d="100"/>
        </p:scale>
        <p:origin x="306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9/16/2019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2070779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2DE085C0-5237-4425-9B63-1399C970DB9F}"/>
              </a:ext>
            </a:extLst>
          </p:cNvPr>
          <p:cNvSpPr>
            <a:spLocks noGrp="1" noRot="1" noChangeAspect="1" noTextEdit="1"/>
          </p:cNvSpPr>
          <p:nvPr>
            <p:ph type="sldImg"/>
          </p:nvPr>
        </p:nvSpPr>
        <p:spPr>
          <a:xfrm>
            <a:off x="1182688" y="698500"/>
            <a:ext cx="4645025" cy="3484563"/>
          </a:xfrm>
          <a:ln/>
        </p:spPr>
      </p:sp>
      <p:sp>
        <p:nvSpPr>
          <p:cNvPr id="56323" name="Notes Placeholder 2">
            <a:extLst>
              <a:ext uri="{FF2B5EF4-FFF2-40B4-BE49-F238E27FC236}">
                <a16:creationId xmlns:a16="http://schemas.microsoft.com/office/drawing/2014/main" id="{603B7674-9DF3-40B2-86E2-360B9EE357D5}"/>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CL" altLang="en-US" dirty="0">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7485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buFont typeface="Wingdings" panose="05000000000000000000" pitchFamily="2" charset="2"/>
              <a:buChar char="§"/>
            </a:pPr>
            <a:r>
              <a:rPr lang="en-US" altLang="en-US" b="1" dirty="0">
                <a:cs typeface="Arial" panose="020B0604020202020204" pitchFamily="34" charset="0"/>
              </a:rPr>
              <a:t>Five of the group I strains belonged to known STs (6, 10, 22, 7, and 4), while the other 5 strains represented to belong to a new ST (ST88). Altogether, these 10 strains of MLST-Group I, belonged to 6 different STs </a:t>
            </a:r>
            <a:r>
              <a:rPr lang="en-US" altLang="en-US" b="1" i="1" dirty="0">
                <a:cs typeface="Arial" panose="020B0604020202020204" pitchFamily="34" charset="0"/>
              </a:rPr>
              <a:t>(Table. 2). </a:t>
            </a:r>
          </a:p>
          <a:p>
            <a:pPr algn="just">
              <a:lnSpc>
                <a:spcPct val="150000"/>
              </a:lnSpc>
              <a:buFont typeface="Wingdings" panose="05000000000000000000" pitchFamily="2" charset="2"/>
              <a:buChar char="§"/>
            </a:pPr>
            <a:r>
              <a:rPr lang="en-US" altLang="en-US" b="1" dirty="0">
                <a:cs typeface="Arial" panose="020B0604020202020204" pitchFamily="34" charset="0"/>
              </a:rPr>
              <a:t>Five ST88 strains had a novel </a:t>
            </a:r>
            <a:r>
              <a:rPr lang="en-US" altLang="en-US" b="1" i="1" dirty="0" err="1">
                <a:cs typeface="Arial" panose="020B0604020202020204" pitchFamily="34" charset="0"/>
              </a:rPr>
              <a:t>aro</a:t>
            </a:r>
            <a:r>
              <a:rPr lang="en-US" altLang="en-US" b="1" dirty="0" err="1">
                <a:cs typeface="Arial" panose="020B0604020202020204" pitchFamily="34" charset="0"/>
              </a:rPr>
              <a:t>E</a:t>
            </a:r>
            <a:r>
              <a:rPr lang="en-US" altLang="en-US" b="1" dirty="0">
                <a:cs typeface="Arial" panose="020B0604020202020204" pitchFamily="34" charset="0"/>
              </a:rPr>
              <a:t> allele (aroE34), differing by 3 SNPs from aroE19, and otherwise have an identical profile to </a:t>
            </a:r>
            <a:r>
              <a:rPr lang="en-US" altLang="en-US" b="1" dirty="0" err="1">
                <a:cs typeface="Arial" panose="020B0604020202020204" pitchFamily="34" charset="0"/>
              </a:rPr>
              <a:t>Langeland</a:t>
            </a:r>
            <a:r>
              <a:rPr lang="en-US" altLang="en-US" b="1" dirty="0">
                <a:cs typeface="Arial" panose="020B0604020202020204" pitchFamily="34" charset="0"/>
              </a:rPr>
              <a:t> strain type F and carried the type </a:t>
            </a:r>
            <a:r>
              <a:rPr lang="en-US" altLang="en-US" b="1" dirty="0" err="1">
                <a:cs typeface="Arial" panose="020B0604020202020204" pitchFamily="34" charset="0"/>
              </a:rPr>
              <a:t>BoNT</a:t>
            </a:r>
            <a:r>
              <a:rPr lang="en-US" altLang="en-US" b="1" dirty="0">
                <a:cs typeface="Arial" panose="020B0604020202020204" pitchFamily="34" charset="0"/>
              </a:rPr>
              <a:t> F cluster. </a:t>
            </a:r>
          </a:p>
          <a:p>
            <a:endParaRPr lang="en-US" dirty="0"/>
          </a:p>
          <a:p>
            <a:endParaRPr lang="en-US" dirty="0"/>
          </a:p>
          <a:p>
            <a:endParaRPr lang="en-US" dirty="0"/>
          </a:p>
          <a:p>
            <a:pPr algn="just">
              <a:lnSpc>
                <a:spcPct val="150000"/>
              </a:lnSpc>
              <a:buFont typeface="Wingdings" panose="05000000000000000000" pitchFamily="2" charset="2"/>
              <a:buChar char="§"/>
            </a:pPr>
            <a:r>
              <a:rPr lang="en-US" altLang="en-US" b="1" dirty="0">
                <a:cs typeface="Arial" panose="020B0604020202020204" pitchFamily="34" charset="0"/>
              </a:rPr>
              <a:t>The 3 strains that showed </a:t>
            </a:r>
            <a:r>
              <a:rPr lang="en-US" altLang="en-US" b="1" i="1" dirty="0" err="1">
                <a:cs typeface="Arial" panose="020B0604020202020204" pitchFamily="34" charset="0"/>
              </a:rPr>
              <a:t>fldb</a:t>
            </a:r>
            <a:r>
              <a:rPr lang="en-US" altLang="en-US" b="1" baseline="30000" dirty="0" err="1">
                <a:cs typeface="Arial" panose="020B0604020202020204" pitchFamily="34" charset="0"/>
              </a:rPr>
              <a:t>-ive</a:t>
            </a:r>
            <a:r>
              <a:rPr lang="en-US" altLang="en-US" b="1" dirty="0">
                <a:cs typeface="Arial" panose="020B0604020202020204" pitchFamily="34" charset="0"/>
              </a:rPr>
              <a:t> in the PCR assay also exhibited highest similarity with the members of group II (e.g. </a:t>
            </a:r>
            <a:r>
              <a:rPr lang="en-US" altLang="en-US" b="1" i="1" dirty="0">
                <a:cs typeface="Arial" panose="020B0604020202020204" pitchFamily="34" charset="0"/>
              </a:rPr>
              <a:t>C. botulinum </a:t>
            </a:r>
            <a:r>
              <a:rPr lang="en-US" altLang="en-US" b="1" dirty="0">
                <a:cs typeface="Arial" panose="020B0604020202020204" pitchFamily="34" charset="0"/>
              </a:rPr>
              <a:t>E3 str. Alaska E43) through BLAST genome analysis. </a:t>
            </a:r>
          </a:p>
          <a:p>
            <a:pPr algn="just">
              <a:lnSpc>
                <a:spcPct val="150000"/>
              </a:lnSpc>
              <a:buFont typeface="Wingdings" panose="05000000000000000000" pitchFamily="2" charset="2"/>
              <a:buChar char="§"/>
            </a:pPr>
            <a:r>
              <a:rPr lang="en-US" altLang="en-US" b="1" dirty="0">
                <a:cs typeface="Arial" panose="020B0604020202020204" pitchFamily="34" charset="0"/>
              </a:rPr>
              <a:t>Notably the two-component signal transduction system encoding response regulator </a:t>
            </a:r>
            <a:r>
              <a:rPr lang="en-US" altLang="en-US" b="1" i="1" dirty="0">
                <a:cs typeface="Arial" panose="020B0604020202020204" pitchFamily="34" charset="0"/>
              </a:rPr>
              <a:t>(cbo0786) </a:t>
            </a:r>
            <a:r>
              <a:rPr lang="en-US" altLang="en-US" b="1" dirty="0">
                <a:cs typeface="Arial" panose="020B0604020202020204" pitchFamily="34" charset="0"/>
              </a:rPr>
              <a:t>and sensor histidine kinase </a:t>
            </a:r>
            <a:r>
              <a:rPr lang="en-US" altLang="en-US" b="1" i="1" dirty="0">
                <a:cs typeface="Arial" panose="020B0604020202020204" pitchFamily="34" charset="0"/>
              </a:rPr>
              <a:t>(cbo0787) </a:t>
            </a:r>
            <a:r>
              <a:rPr lang="en-US" altLang="en-US" b="1" dirty="0">
                <a:cs typeface="Arial" panose="020B0604020202020204" pitchFamily="34" charset="0"/>
              </a:rPr>
              <a:t>in Group II strains were not readily detectable. This possibly indicates that the toxin synthesis in group II may be in response towards different environmental stimuli than that of group I strains, or controlled by unknown regulatory systems.</a:t>
            </a:r>
          </a:p>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1360410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a:cs typeface="Arial" panose="020B0604020202020204" pitchFamily="34" charset="0"/>
              </a:rPr>
              <a:t>Strains in green are the sequenced new genomes</a:t>
            </a:r>
          </a:p>
          <a:p>
            <a:endParaRPr lang="en-US" sz="1200" b="1" dirty="0">
              <a:cs typeface="Arial" panose="020B0604020202020204" pitchFamily="34" charset="0"/>
            </a:endParaRPr>
          </a:p>
          <a:p>
            <a:endParaRPr lang="en-US" sz="1200" b="1" dirty="0">
              <a:cs typeface="Arial" panose="020B0604020202020204" pitchFamily="34" charset="0"/>
            </a:endParaRPr>
          </a:p>
          <a:p>
            <a:endParaRPr lang="en-US" sz="1200"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cs typeface="Arial" panose="020B0604020202020204" pitchFamily="34" charset="0"/>
              </a:rPr>
              <a:t>SNP analysis </a:t>
            </a:r>
            <a:r>
              <a:rPr lang="en-US" altLang="en-US" b="1" i="1" dirty="0">
                <a:cs typeface="Arial" panose="020B0604020202020204" pitchFamily="34" charset="0"/>
              </a:rPr>
              <a:t>(Figure. 2) </a:t>
            </a:r>
            <a:r>
              <a:rPr lang="en-US" altLang="en-US" b="1" dirty="0">
                <a:cs typeface="Arial" panose="020B0604020202020204" pitchFamily="34" charset="0"/>
              </a:rPr>
              <a:t>of the 10 strains indicated that these strains belonged to </a:t>
            </a:r>
            <a:r>
              <a:rPr lang="en-US" altLang="en-US" b="1" i="1" dirty="0">
                <a:cs typeface="Arial" panose="020B0604020202020204" pitchFamily="34" charset="0"/>
              </a:rPr>
              <a:t>C. botulinum </a:t>
            </a:r>
            <a:r>
              <a:rPr lang="en-US" altLang="en-US" b="1" dirty="0">
                <a:cs typeface="Arial" panose="020B0604020202020204" pitchFamily="34" charset="0"/>
              </a:rPr>
              <a:t>group I lineage, with the majority of the strains (5) belonging to lineage 3 (</a:t>
            </a:r>
            <a:r>
              <a:rPr lang="en-US" altLang="en-US" b="1" i="1" dirty="0">
                <a:cs typeface="Arial" panose="020B0604020202020204" pitchFamily="34" charset="0"/>
              </a:rPr>
              <a:t>Gonzalez-Escalona et al, 2014</a:t>
            </a:r>
            <a:r>
              <a:rPr lang="en-US" altLang="en-US" b="1" dirty="0">
                <a:cs typeface="Arial" panose="020B0604020202020204" pitchFamily="34" charset="0"/>
              </a:rPr>
              <a:t>), and matched closely with strain 230613 and </a:t>
            </a:r>
            <a:r>
              <a:rPr lang="en-US" altLang="en-US" b="1" dirty="0" err="1">
                <a:cs typeface="Arial" panose="020B0604020202020204" pitchFamily="34" charset="0"/>
              </a:rPr>
              <a:t>Langeland</a:t>
            </a:r>
            <a:r>
              <a:rPr lang="en-US" altLang="en-US" b="1" dirty="0">
                <a:cs typeface="Arial" panose="020B0604020202020204" pitchFamily="34" charset="0"/>
              </a:rPr>
              <a:t>, both </a:t>
            </a:r>
            <a:r>
              <a:rPr lang="en-US" altLang="en-US" b="1" dirty="0" err="1">
                <a:cs typeface="Arial" panose="020B0604020202020204" pitchFamily="34" charset="0"/>
              </a:rPr>
              <a:t>BoNTF</a:t>
            </a:r>
            <a:r>
              <a:rPr lang="en-US" altLang="en-US" b="1" dirty="0">
                <a:cs typeface="Arial" panose="020B0604020202020204" pitchFamily="34" charset="0"/>
              </a:rPr>
              <a:t> strains. A total of 133,330 SNPs were identified for this dataset. </a:t>
            </a:r>
          </a:p>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9</a:t>
            </a:fld>
            <a:endParaRPr lang="en-US"/>
          </a:p>
        </p:txBody>
      </p:sp>
    </p:spTree>
    <p:extLst>
      <p:ext uri="{BB962C8B-B14F-4D97-AF65-F5344CB8AC3E}">
        <p14:creationId xmlns:p14="http://schemas.microsoft.com/office/powerpoint/2010/main" val="3414477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1317931F-1DC5-DA4D-9EEC-7CA724184E2E}" type="datetime1">
              <a:rPr lang="en-US" smtClean="0"/>
              <a:t>9/16/2019</a:t>
            </a:fld>
            <a:endParaRPr lang="en-US" dirty="0"/>
          </a:p>
        </p:txBody>
      </p:sp>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6" name="Picture 5"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6334" y="84740"/>
            <a:ext cx="3617666" cy="1097751"/>
          </a:xfrm>
          <a:prstGeom prst="rect">
            <a:avLst/>
          </a:prstGeom>
        </p:spPr>
      </p:pic>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6D99C85A-1DE7-1A46-B73E-D9D6D1A921B7}" type="datetime1">
              <a:rPr lang="en-US" smtClean="0"/>
              <a:t>9/16/2019</a:t>
            </a:fld>
            <a:endParaRPr lang="en-US"/>
          </a:p>
        </p:txBody>
      </p:sp>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1" name="Picture 10"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8399AF56-E2B4-BD43-827A-CC8C7F090C33}" type="datetime1">
              <a:rPr lang="en-US" smtClean="0"/>
              <a:t>9/16/2019</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8633" y="2262823"/>
            <a:ext cx="6729984" cy="2042160"/>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3EC2960E-F775-3E40-9700-5A2C0EE4DD2B}" type="datetime1">
              <a:rPr lang="en-US" smtClean="0"/>
              <a:t>9/16/2019</a:t>
            </a:fld>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F05C9F06-D9FA-6B40-BEB1-E38A14A5E1DB}" type="datetime1">
              <a:rPr lang="en-US" smtClean="0"/>
              <a:t>9/16/2019</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70FF67CD-2CB7-6E48-8850-36431D46E1CF}" type="datetime1">
              <a:rPr lang="en-US" smtClean="0"/>
              <a:t>9/16/2019</a:t>
            </a:fld>
            <a:endParaRPr lang="en-US"/>
          </a:p>
        </p:txBody>
      </p:sp>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EF3B8E74-85C2-724A-8E34-BE595B97345B}" type="datetime1">
              <a:rPr lang="en-US" smtClean="0"/>
              <a:t>9/16/2019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90DEBE9-C8C7-FC48-A1A1-69D1380BBF0A}" type="datetime1">
              <a:rPr lang="en-US" smtClean="0"/>
              <a:t>9/16/2019</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75D7363A-3B66-8D48-90A2-5EDDECF06415}" type="datetime1">
              <a:rPr lang="en-US" smtClean="0"/>
              <a:t>9/16/2019</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BB3BB5D3-1BA3-594F-AE50-AD6E57B5DE28}" type="datetime1">
              <a:rPr lang="en-US" smtClean="0"/>
              <a:t>9/16/2019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CDF066E9-5955-044A-93D6-4B2506B0C713}" type="datetime1">
              <a:rPr lang="en-US" smtClean="0"/>
              <a:t>9/16/2019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44948-05A3-AA49-A19C-B5019CA951E8}" type="datetime1">
              <a:rPr lang="en-US" smtClean="0"/>
              <a:t>9/16/2019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www.fda.gov</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hf hdr="0" dt="0"/>
  <p:txStyles>
    <p:titleStyle>
      <a:lvl1pPr algn="ctr" defTabSz="457200" rtl="0" eaLnBrk="1" latinLnBrk="0" hangingPunct="1">
        <a:spcBef>
          <a:spcPct val="0"/>
        </a:spcBef>
        <a:buNone/>
        <a:defRPr sz="4400" kern="1200">
          <a:solidFill>
            <a:srgbClr val="007DBA"/>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9145FA5-EAB3-4782-8098-9A4BFEF62065}"/>
              </a:ext>
            </a:extLst>
          </p:cNvPr>
          <p:cNvSpPr>
            <a:spLocks noGrp="1"/>
          </p:cNvSpPr>
          <p:nvPr>
            <p:ph idx="1"/>
          </p:nvPr>
        </p:nvSpPr>
        <p:spPr>
          <a:xfrm>
            <a:off x="1666875" y="4412640"/>
            <a:ext cx="6200775" cy="1414462"/>
          </a:xfrm>
        </p:spPr>
        <p:txBody>
          <a:bodyPr>
            <a:normAutofit fontScale="25000" lnSpcReduction="20000"/>
          </a:bodyPr>
          <a:lstStyle/>
          <a:p>
            <a:pPr marL="0" indent="0" algn="ctr">
              <a:lnSpc>
                <a:spcPct val="170000"/>
              </a:lnSpc>
              <a:buNone/>
              <a:defRPr/>
            </a:pPr>
            <a:r>
              <a:rPr lang="es-CL" sz="8800" b="1" dirty="0">
                <a:solidFill>
                  <a:schemeClr val="accent2"/>
                </a:solidFill>
                <a:ea typeface="ＭＳ Ｐゴシック" charset="0"/>
              </a:rPr>
              <a:t>Narjol Gonzalez-Escalona, Ph.D.</a:t>
            </a:r>
          </a:p>
          <a:p>
            <a:pPr marL="0" indent="0" algn="ctr">
              <a:lnSpc>
                <a:spcPct val="170000"/>
              </a:lnSpc>
              <a:buNone/>
              <a:defRPr/>
            </a:pPr>
            <a:r>
              <a:rPr lang="es-CL" sz="6800" b="1" dirty="0" err="1">
                <a:solidFill>
                  <a:srgbClr val="808080"/>
                </a:solidFill>
                <a:ea typeface="ＭＳ Ｐゴシック" charset="0"/>
              </a:rPr>
              <a:t>Research</a:t>
            </a:r>
            <a:r>
              <a:rPr lang="es-CL" sz="6800" b="1" dirty="0">
                <a:solidFill>
                  <a:srgbClr val="808080"/>
                </a:solidFill>
                <a:ea typeface="ＭＳ Ｐゴシック" charset="0"/>
              </a:rPr>
              <a:t> </a:t>
            </a:r>
            <a:r>
              <a:rPr lang="es-CL" sz="6800" b="1" dirty="0" err="1">
                <a:solidFill>
                  <a:srgbClr val="808080"/>
                </a:solidFill>
                <a:ea typeface="ＭＳ Ｐゴシック" charset="0"/>
              </a:rPr>
              <a:t>Microbiologist</a:t>
            </a:r>
            <a:endParaRPr lang="es-CL" sz="6800" b="1" dirty="0">
              <a:solidFill>
                <a:srgbClr val="808080"/>
              </a:solidFill>
              <a:ea typeface="ＭＳ Ｐゴシック" charset="0"/>
            </a:endParaRPr>
          </a:p>
          <a:p>
            <a:pPr marL="0" indent="0" algn="ctr">
              <a:lnSpc>
                <a:spcPct val="170000"/>
              </a:lnSpc>
              <a:buNone/>
              <a:defRPr/>
            </a:pPr>
            <a:r>
              <a:rPr lang="es-CL" sz="6800" b="1" dirty="0" err="1">
                <a:solidFill>
                  <a:srgbClr val="808080"/>
                </a:solidFill>
                <a:ea typeface="ＭＳ Ｐゴシック" charset="0"/>
              </a:rPr>
              <a:t>Division</a:t>
            </a:r>
            <a:r>
              <a:rPr lang="es-CL" sz="6800" b="1" dirty="0">
                <a:solidFill>
                  <a:srgbClr val="808080"/>
                </a:solidFill>
                <a:ea typeface="ＭＳ Ｐゴシック" charset="0"/>
              </a:rPr>
              <a:t> </a:t>
            </a:r>
            <a:r>
              <a:rPr lang="es-CL" sz="6800" b="1" dirty="0" err="1">
                <a:solidFill>
                  <a:srgbClr val="808080"/>
                </a:solidFill>
                <a:ea typeface="ＭＳ Ｐゴシック" charset="0"/>
              </a:rPr>
              <a:t>of</a:t>
            </a:r>
            <a:r>
              <a:rPr lang="es-CL" sz="6800" b="1" dirty="0">
                <a:solidFill>
                  <a:srgbClr val="808080"/>
                </a:solidFill>
                <a:ea typeface="ＭＳ Ｐゴシック" charset="0"/>
              </a:rPr>
              <a:t> </a:t>
            </a:r>
            <a:r>
              <a:rPr lang="es-CL" sz="6800" b="1" dirty="0" err="1">
                <a:solidFill>
                  <a:srgbClr val="808080"/>
                </a:solidFill>
                <a:ea typeface="ＭＳ Ｐゴシック" charset="0"/>
              </a:rPr>
              <a:t>Microbiology</a:t>
            </a:r>
            <a:endParaRPr lang="es-CL" sz="6800" b="1" dirty="0">
              <a:solidFill>
                <a:srgbClr val="808080"/>
              </a:solidFill>
              <a:ea typeface="ＭＳ Ｐゴシック" charset="0"/>
            </a:endParaRPr>
          </a:p>
          <a:p>
            <a:pPr marL="0" indent="0" algn="ctr">
              <a:lnSpc>
                <a:spcPct val="170000"/>
              </a:lnSpc>
              <a:buNone/>
              <a:defRPr/>
            </a:pPr>
            <a:r>
              <a:rPr lang="es-CL" sz="6800" b="1" dirty="0">
                <a:solidFill>
                  <a:srgbClr val="808080"/>
                </a:solidFill>
                <a:ea typeface="ＭＳ Ｐゴシック" charset="0"/>
              </a:rPr>
              <a:t>Center </a:t>
            </a:r>
            <a:r>
              <a:rPr lang="es-CL" sz="6800" b="1" dirty="0" err="1">
                <a:solidFill>
                  <a:srgbClr val="808080"/>
                </a:solidFill>
                <a:ea typeface="ＭＳ Ｐゴシック" charset="0"/>
              </a:rPr>
              <a:t>for</a:t>
            </a:r>
            <a:r>
              <a:rPr lang="es-CL" sz="6800" b="1" dirty="0">
                <a:solidFill>
                  <a:srgbClr val="808080"/>
                </a:solidFill>
                <a:ea typeface="ＭＳ Ｐゴシック" charset="0"/>
              </a:rPr>
              <a:t> </a:t>
            </a:r>
            <a:r>
              <a:rPr lang="es-CL" sz="6800" b="1" dirty="0" err="1">
                <a:solidFill>
                  <a:srgbClr val="808080"/>
                </a:solidFill>
                <a:ea typeface="ＭＳ Ｐゴシック" charset="0"/>
              </a:rPr>
              <a:t>Food</a:t>
            </a:r>
            <a:r>
              <a:rPr lang="es-CL" sz="6800" b="1" dirty="0">
                <a:solidFill>
                  <a:srgbClr val="808080"/>
                </a:solidFill>
                <a:ea typeface="ＭＳ Ｐゴシック" charset="0"/>
              </a:rPr>
              <a:t> Safety &amp; </a:t>
            </a:r>
            <a:r>
              <a:rPr lang="es-CL" sz="6800" b="1" dirty="0" err="1">
                <a:solidFill>
                  <a:srgbClr val="808080"/>
                </a:solidFill>
                <a:ea typeface="ＭＳ Ｐゴシック" charset="0"/>
              </a:rPr>
              <a:t>Applied</a:t>
            </a:r>
            <a:r>
              <a:rPr lang="es-CL" sz="6800" b="1" dirty="0">
                <a:solidFill>
                  <a:srgbClr val="808080"/>
                </a:solidFill>
                <a:ea typeface="ＭＳ Ｐゴシック" charset="0"/>
              </a:rPr>
              <a:t> </a:t>
            </a:r>
            <a:r>
              <a:rPr lang="es-CL" sz="6800" b="1" dirty="0" err="1">
                <a:solidFill>
                  <a:srgbClr val="808080"/>
                </a:solidFill>
                <a:ea typeface="ＭＳ Ｐゴシック" charset="0"/>
              </a:rPr>
              <a:t>Nutrition</a:t>
            </a:r>
            <a:endParaRPr lang="es-CL" sz="6800" b="1" dirty="0">
              <a:solidFill>
                <a:srgbClr val="808080"/>
              </a:solidFill>
              <a:ea typeface="ＭＳ Ｐゴシック" charset="0"/>
            </a:endParaRPr>
          </a:p>
          <a:p>
            <a:pPr marL="0" indent="0" algn="ctr">
              <a:lnSpc>
                <a:spcPct val="170000"/>
              </a:lnSpc>
              <a:buNone/>
              <a:defRPr/>
            </a:pPr>
            <a:r>
              <a:rPr lang="es-CL" sz="6800" b="1" dirty="0">
                <a:solidFill>
                  <a:srgbClr val="808080"/>
                </a:solidFill>
                <a:ea typeface="ＭＳ Ｐゴシック" charset="0"/>
              </a:rPr>
              <a:t>U.S. </a:t>
            </a:r>
            <a:r>
              <a:rPr lang="es-CL" sz="6800" b="1" dirty="0" err="1">
                <a:solidFill>
                  <a:srgbClr val="808080"/>
                </a:solidFill>
                <a:ea typeface="ＭＳ Ｐゴシック" charset="0"/>
              </a:rPr>
              <a:t>Food</a:t>
            </a:r>
            <a:r>
              <a:rPr lang="es-CL" sz="6800" b="1" dirty="0">
                <a:solidFill>
                  <a:srgbClr val="808080"/>
                </a:solidFill>
                <a:ea typeface="ＭＳ Ｐゴシック" charset="0"/>
              </a:rPr>
              <a:t> and </a:t>
            </a:r>
            <a:r>
              <a:rPr lang="es-CL" sz="6800" b="1" dirty="0" err="1">
                <a:solidFill>
                  <a:srgbClr val="808080"/>
                </a:solidFill>
                <a:ea typeface="ＭＳ Ｐゴシック" charset="0"/>
              </a:rPr>
              <a:t>Drug</a:t>
            </a:r>
            <a:r>
              <a:rPr lang="es-CL" sz="6800" b="1" dirty="0">
                <a:solidFill>
                  <a:srgbClr val="808080"/>
                </a:solidFill>
                <a:ea typeface="ＭＳ Ｐゴシック" charset="0"/>
              </a:rPr>
              <a:t> </a:t>
            </a:r>
            <a:r>
              <a:rPr lang="es-CL" sz="6800" b="1" dirty="0" err="1">
                <a:solidFill>
                  <a:srgbClr val="808080"/>
                </a:solidFill>
                <a:ea typeface="ＭＳ Ｐゴシック" charset="0"/>
              </a:rPr>
              <a:t>Administration</a:t>
            </a:r>
            <a:endParaRPr lang="es-CL" sz="6800" b="1" dirty="0">
              <a:solidFill>
                <a:srgbClr val="808080"/>
              </a:solidFill>
              <a:ea typeface="ＭＳ Ｐゴシック" charset="0"/>
            </a:endParaRPr>
          </a:p>
          <a:p>
            <a:endParaRPr lang="en-US" dirty="0"/>
          </a:p>
        </p:txBody>
      </p:sp>
      <p:sp>
        <p:nvSpPr>
          <p:cNvPr id="11" name="Rectangle 3">
            <a:extLst>
              <a:ext uri="{FF2B5EF4-FFF2-40B4-BE49-F238E27FC236}">
                <a16:creationId xmlns:a16="http://schemas.microsoft.com/office/drawing/2014/main" id="{3A7C0C48-545E-46D7-B6A1-E3E10766C665}"/>
              </a:ext>
            </a:extLst>
          </p:cNvPr>
          <p:cNvSpPr>
            <a:spLocks noChangeArrowheads="1"/>
          </p:cNvSpPr>
          <p:nvPr/>
        </p:nvSpPr>
        <p:spPr bwMode="auto">
          <a:xfrm>
            <a:off x="1966783" y="4622638"/>
            <a:ext cx="4960938" cy="1414462"/>
          </a:xfrm>
          <a:prstGeom prst="rect">
            <a:avLst/>
          </a:prstGeom>
          <a:noFill/>
          <a:ln w="9525">
            <a:noFill/>
            <a:miter lim="800000"/>
            <a:headEnd/>
            <a:tailEnd/>
          </a:ln>
        </p:spPr>
        <p:txBody>
          <a:bodyPr/>
          <a:lstStyle/>
          <a:p>
            <a:pPr algn="ctr">
              <a:lnSpc>
                <a:spcPct val="80000"/>
              </a:lnSpc>
              <a:spcBef>
                <a:spcPct val="20000"/>
              </a:spcBef>
              <a:defRPr/>
            </a:pPr>
            <a:endParaRPr lang="es-CL" i="1" dirty="0">
              <a:solidFill>
                <a:schemeClr val="accent2"/>
              </a:solidFill>
              <a:effectLst>
                <a:outerShdw blurRad="38100" dist="38100" dir="2700000" algn="tl">
                  <a:srgbClr val="DDDDDD"/>
                </a:outerShdw>
              </a:effectLst>
              <a:latin typeface="Arial" charset="0"/>
              <a:ea typeface="ＭＳ Ｐゴシック" charset="0"/>
            </a:endParaRPr>
          </a:p>
        </p:txBody>
      </p:sp>
      <p:sp>
        <p:nvSpPr>
          <p:cNvPr id="3" name="Title 2">
            <a:extLst>
              <a:ext uri="{FF2B5EF4-FFF2-40B4-BE49-F238E27FC236}">
                <a16:creationId xmlns:a16="http://schemas.microsoft.com/office/drawing/2014/main" id="{F390B9A6-1467-48D8-8B49-30D41233D0B5}"/>
              </a:ext>
            </a:extLst>
          </p:cNvPr>
          <p:cNvSpPr>
            <a:spLocks noGrp="1"/>
          </p:cNvSpPr>
          <p:nvPr>
            <p:ph type="title"/>
          </p:nvPr>
        </p:nvSpPr>
        <p:spPr>
          <a:xfrm>
            <a:off x="317448" y="2509579"/>
            <a:ext cx="8509103" cy="926020"/>
          </a:xfrm>
        </p:spPr>
        <p:txBody>
          <a:bodyPr>
            <a:normAutofit fontScale="90000"/>
          </a:bodyPr>
          <a:lstStyle/>
          <a:p>
            <a:r>
              <a:rPr lang="es-MX" dirty="0"/>
              <a:t>Rapid </a:t>
            </a:r>
            <a:r>
              <a:rPr lang="es-MX" dirty="0" err="1"/>
              <a:t>Identification</a:t>
            </a:r>
            <a:r>
              <a:rPr lang="es-MX" dirty="0"/>
              <a:t> </a:t>
            </a:r>
            <a:r>
              <a:rPr lang="es-MX" dirty="0" err="1"/>
              <a:t>of</a:t>
            </a:r>
            <a:r>
              <a:rPr lang="es-MX" dirty="0"/>
              <a:t> </a:t>
            </a:r>
            <a:r>
              <a:rPr lang="es-MX" dirty="0" err="1"/>
              <a:t>Lineage</a:t>
            </a:r>
            <a:r>
              <a:rPr lang="es-MX" dirty="0"/>
              <a:t> </a:t>
            </a:r>
            <a:r>
              <a:rPr lang="es-MX" dirty="0" err="1"/>
              <a:t>Types</a:t>
            </a:r>
            <a:r>
              <a:rPr lang="es-MX" dirty="0"/>
              <a:t> and </a:t>
            </a:r>
            <a:r>
              <a:rPr lang="es-MX" dirty="0" err="1"/>
              <a:t>Phylogenetic</a:t>
            </a:r>
            <a:r>
              <a:rPr lang="es-MX" dirty="0"/>
              <a:t> </a:t>
            </a:r>
            <a:r>
              <a:rPr lang="es-MX" dirty="0" err="1"/>
              <a:t>Relationships</a:t>
            </a:r>
            <a:r>
              <a:rPr lang="es-MX" dirty="0"/>
              <a:t> </a:t>
            </a:r>
            <a:r>
              <a:rPr lang="es-MX" dirty="0" err="1"/>
              <a:t>of</a:t>
            </a:r>
            <a:r>
              <a:rPr lang="es-MX" dirty="0"/>
              <a:t> </a:t>
            </a:r>
            <a:r>
              <a:rPr lang="es-MX" i="1" dirty="0" err="1"/>
              <a:t>Clostridium</a:t>
            </a:r>
            <a:r>
              <a:rPr lang="es-MX" i="1" dirty="0"/>
              <a:t> </a:t>
            </a:r>
            <a:r>
              <a:rPr lang="es-MX" i="1" dirty="0" err="1"/>
              <a:t>botulinum</a:t>
            </a:r>
            <a:r>
              <a:rPr lang="es-MX" i="1" dirty="0"/>
              <a:t> </a:t>
            </a:r>
            <a:r>
              <a:rPr lang="es-MX" dirty="0" err="1"/>
              <a:t>strains</a:t>
            </a:r>
            <a:r>
              <a:rPr lang="es-MX" dirty="0"/>
              <a:t> </a:t>
            </a:r>
            <a:r>
              <a:rPr lang="es-MX" dirty="0" err="1"/>
              <a:t>by</a:t>
            </a:r>
            <a:r>
              <a:rPr lang="es-MX" dirty="0"/>
              <a:t> </a:t>
            </a:r>
            <a:r>
              <a:rPr lang="es-MX" dirty="0" err="1"/>
              <a:t>Whole</a:t>
            </a:r>
            <a:r>
              <a:rPr lang="es-MX" dirty="0"/>
              <a:t> </a:t>
            </a:r>
            <a:r>
              <a:rPr lang="es-MX" dirty="0" err="1"/>
              <a:t>Genome</a:t>
            </a:r>
            <a:r>
              <a:rPr lang="es-MX" dirty="0"/>
              <a:t> </a:t>
            </a:r>
            <a:r>
              <a:rPr lang="es-MX" dirty="0" err="1"/>
              <a:t>Sequencing</a:t>
            </a:r>
            <a:br>
              <a:rPr lang="en-US" sz="3200" b="1" cap="all" dirty="0">
                <a:solidFill>
                  <a:srgbClr val="418DBA"/>
                </a:solidFill>
                <a:latin typeface="Calibri" panose="020F0502020204030204" pitchFamily="34" charset="0"/>
                <a:ea typeface="ＭＳ Ｐゴシック" pitchFamily="34" charset="-128"/>
              </a:rPr>
            </a:br>
            <a:endParaRPr lang="en-US" sz="3200" dirty="0"/>
          </a:p>
        </p:txBody>
      </p:sp>
      <p:pic>
        <p:nvPicPr>
          <p:cNvPr id="8" name="Picture 7" descr="CFSAN.jpg">
            <a:extLst>
              <a:ext uri="{FF2B5EF4-FFF2-40B4-BE49-F238E27FC236}">
                <a16:creationId xmlns:a16="http://schemas.microsoft.com/office/drawing/2014/main" id="{9FF04CA8-AADB-455E-99E2-9AA6014EE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492" y="127606"/>
            <a:ext cx="3617666" cy="1097751"/>
          </a:xfrm>
          <a:prstGeom prst="rect">
            <a:avLst/>
          </a:prstGeom>
        </p:spPr>
      </p:pic>
    </p:spTree>
    <p:extLst>
      <p:ext uri="{BB962C8B-B14F-4D97-AF65-F5344CB8AC3E}">
        <p14:creationId xmlns:p14="http://schemas.microsoft.com/office/powerpoint/2010/main" val="4174459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73F0D6-9E40-4B0C-8BC9-B332EC44C12B}"/>
              </a:ext>
            </a:extLst>
          </p:cNvPr>
          <p:cNvSpPr/>
          <p:nvPr/>
        </p:nvSpPr>
        <p:spPr>
          <a:xfrm>
            <a:off x="417443" y="212450"/>
            <a:ext cx="7732643" cy="830997"/>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algn="ctr" fontAlgn="base">
              <a:spcBef>
                <a:spcPct val="0"/>
              </a:spcBef>
              <a:spcAft>
                <a:spcPct val="0"/>
              </a:spcAft>
            </a:pPr>
            <a:r>
              <a:rPr lang="en-US" sz="2400" dirty="0">
                <a:solidFill>
                  <a:schemeClr val="bg1"/>
                </a:solidFill>
                <a:latin typeface="Arial" charset="0"/>
                <a:ea typeface="ＭＳ Ｐゴシック" panose="020B0600070205080204" pitchFamily="34" charset="-128"/>
                <a:cs typeface="+mj-cs"/>
              </a:rPr>
              <a:t>Determine </a:t>
            </a:r>
            <a:r>
              <a:rPr lang="en-US" sz="2400" dirty="0" err="1">
                <a:solidFill>
                  <a:schemeClr val="bg1"/>
                </a:solidFill>
                <a:latin typeface="Arial" charset="0"/>
                <a:ea typeface="ＭＳ Ｐゴシック" panose="020B0600070205080204" pitchFamily="34" charset="-128"/>
                <a:cs typeface="+mj-cs"/>
              </a:rPr>
              <a:t>BoNT</a:t>
            </a:r>
            <a:r>
              <a:rPr lang="en-US" sz="2400" dirty="0">
                <a:solidFill>
                  <a:schemeClr val="bg1"/>
                </a:solidFill>
                <a:latin typeface="Arial" charset="0"/>
                <a:ea typeface="ＭＳ Ｐゴシック" panose="020B0600070205080204" pitchFamily="34" charset="-128"/>
                <a:cs typeface="+mj-cs"/>
              </a:rPr>
              <a:t> type, location, and cluster arrangements.</a:t>
            </a:r>
          </a:p>
        </p:txBody>
      </p:sp>
      <p:sp>
        <p:nvSpPr>
          <p:cNvPr id="6" name="TextBox 5">
            <a:extLst>
              <a:ext uri="{FF2B5EF4-FFF2-40B4-BE49-F238E27FC236}">
                <a16:creationId xmlns:a16="http://schemas.microsoft.com/office/drawing/2014/main" id="{F709996C-399A-4F31-B96B-962D6F74AA77}"/>
              </a:ext>
            </a:extLst>
          </p:cNvPr>
          <p:cNvSpPr txBox="1"/>
          <p:nvPr/>
        </p:nvSpPr>
        <p:spPr>
          <a:xfrm>
            <a:off x="628617" y="1255502"/>
            <a:ext cx="6072809" cy="369332"/>
          </a:xfrm>
          <a:prstGeom prst="rect">
            <a:avLst/>
          </a:prstGeom>
          <a:noFill/>
        </p:spPr>
        <p:txBody>
          <a:bodyPr wrap="square" rtlCol="0">
            <a:spAutoFit/>
          </a:bodyPr>
          <a:lstStyle/>
          <a:p>
            <a:r>
              <a:rPr lang="en-US" dirty="0">
                <a:solidFill>
                  <a:srgbClr val="007DBA"/>
                </a:solidFill>
                <a:cs typeface="Arial" panose="020B0604020202020204" pitchFamily="34" charset="0"/>
              </a:rPr>
              <a:t>Nanopore sequencing -&gt; hybrid assembly with </a:t>
            </a:r>
            <a:r>
              <a:rPr lang="en-US" dirty="0" err="1">
                <a:solidFill>
                  <a:srgbClr val="007DBA"/>
                </a:solidFill>
                <a:cs typeface="Arial" panose="020B0604020202020204" pitchFamily="34" charset="0"/>
              </a:rPr>
              <a:t>MiSeq</a:t>
            </a:r>
            <a:r>
              <a:rPr lang="en-US" dirty="0">
                <a:solidFill>
                  <a:srgbClr val="007DBA"/>
                </a:solidFill>
                <a:cs typeface="Arial" panose="020B0604020202020204" pitchFamily="34" charset="0"/>
              </a:rPr>
              <a:t> data</a:t>
            </a:r>
          </a:p>
        </p:txBody>
      </p:sp>
      <p:pic>
        <p:nvPicPr>
          <p:cNvPr id="8" name="Picture 7">
            <a:extLst>
              <a:ext uri="{FF2B5EF4-FFF2-40B4-BE49-F238E27FC236}">
                <a16:creationId xmlns:a16="http://schemas.microsoft.com/office/drawing/2014/main" id="{444CA281-BD1D-4D98-863D-958B2E197FA5}"/>
              </a:ext>
            </a:extLst>
          </p:cNvPr>
          <p:cNvPicPr>
            <a:picLocks noChangeAspect="1"/>
          </p:cNvPicPr>
          <p:nvPr/>
        </p:nvPicPr>
        <p:blipFill>
          <a:blip r:embed="rId2"/>
          <a:stretch>
            <a:fillRect/>
          </a:stretch>
        </p:blipFill>
        <p:spPr>
          <a:xfrm>
            <a:off x="604200" y="1976247"/>
            <a:ext cx="2090218" cy="1387472"/>
          </a:xfrm>
          <a:prstGeom prst="rect">
            <a:avLst/>
          </a:prstGeom>
        </p:spPr>
      </p:pic>
      <p:sp>
        <p:nvSpPr>
          <p:cNvPr id="9" name="TextBox 8">
            <a:extLst>
              <a:ext uri="{FF2B5EF4-FFF2-40B4-BE49-F238E27FC236}">
                <a16:creationId xmlns:a16="http://schemas.microsoft.com/office/drawing/2014/main" id="{7581C2C4-2BC3-4299-88A6-2D4E2B2AA995}"/>
              </a:ext>
            </a:extLst>
          </p:cNvPr>
          <p:cNvSpPr txBox="1"/>
          <p:nvPr/>
        </p:nvSpPr>
        <p:spPr>
          <a:xfrm>
            <a:off x="321093" y="3721528"/>
            <a:ext cx="3189378" cy="1477328"/>
          </a:xfrm>
          <a:prstGeom prst="rect">
            <a:avLst/>
          </a:prstGeom>
          <a:noFill/>
        </p:spPr>
        <p:txBody>
          <a:bodyPr wrap="square" rtlCol="0">
            <a:spAutoFit/>
          </a:bodyPr>
          <a:lstStyle/>
          <a:p>
            <a:r>
              <a:rPr lang="en-US" dirty="0">
                <a:solidFill>
                  <a:srgbClr val="007DBA"/>
                </a:solidFill>
                <a:cs typeface="Arial" panose="020B0604020202020204" pitchFamily="34" charset="0"/>
              </a:rPr>
              <a:t>Two bivalent strains were selected:</a:t>
            </a:r>
          </a:p>
          <a:p>
            <a:pPr marL="342900" indent="-342900">
              <a:buFont typeface="+mj-lt"/>
              <a:buAutoNum type="arabicPeriod"/>
            </a:pPr>
            <a:endParaRPr lang="en-US" dirty="0">
              <a:solidFill>
                <a:srgbClr val="007DBA"/>
              </a:solidFill>
              <a:cs typeface="Arial" panose="020B0604020202020204" pitchFamily="34" charset="0"/>
            </a:endParaRPr>
          </a:p>
          <a:p>
            <a:pPr marL="342900" indent="-342900">
              <a:buFont typeface="+mj-lt"/>
              <a:buAutoNum type="arabicPeriod"/>
            </a:pPr>
            <a:r>
              <a:rPr lang="en-US" dirty="0">
                <a:solidFill>
                  <a:srgbClr val="007DBA"/>
                </a:solidFill>
                <a:cs typeface="Arial" panose="020B0604020202020204" pitchFamily="34" charset="0"/>
              </a:rPr>
              <a:t>83F</a:t>
            </a:r>
          </a:p>
          <a:p>
            <a:pPr marL="342900" indent="-342900">
              <a:buFont typeface="+mj-lt"/>
              <a:buAutoNum type="arabicPeriod"/>
            </a:pPr>
            <a:r>
              <a:rPr lang="en-US" dirty="0">
                <a:solidFill>
                  <a:srgbClr val="007DBA"/>
                </a:solidFill>
                <a:cs typeface="Arial" panose="020B0604020202020204" pitchFamily="34" charset="0"/>
              </a:rPr>
              <a:t>CDC51232</a:t>
            </a:r>
          </a:p>
        </p:txBody>
      </p:sp>
      <p:sp>
        <p:nvSpPr>
          <p:cNvPr id="11" name="Rectangle 10">
            <a:extLst>
              <a:ext uri="{FF2B5EF4-FFF2-40B4-BE49-F238E27FC236}">
                <a16:creationId xmlns:a16="http://schemas.microsoft.com/office/drawing/2014/main" id="{DE81C4EA-EE3F-49ED-B815-12D6BF2DE7BA}"/>
              </a:ext>
            </a:extLst>
          </p:cNvPr>
          <p:cNvSpPr/>
          <p:nvPr/>
        </p:nvSpPr>
        <p:spPr>
          <a:xfrm>
            <a:off x="3521079" y="2086984"/>
            <a:ext cx="5374257" cy="412236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dirty="0"/>
          </a:p>
        </p:txBody>
      </p:sp>
      <p:sp>
        <p:nvSpPr>
          <p:cNvPr id="12" name="TextBox 11">
            <a:extLst>
              <a:ext uri="{FF2B5EF4-FFF2-40B4-BE49-F238E27FC236}">
                <a16:creationId xmlns:a16="http://schemas.microsoft.com/office/drawing/2014/main" id="{374CEEE0-5CB4-4113-BA02-C6CEC3D75DB1}"/>
              </a:ext>
            </a:extLst>
          </p:cNvPr>
          <p:cNvSpPr txBox="1"/>
          <p:nvPr/>
        </p:nvSpPr>
        <p:spPr>
          <a:xfrm>
            <a:off x="4133209" y="1767348"/>
            <a:ext cx="3889783" cy="369332"/>
          </a:xfrm>
          <a:prstGeom prst="rect">
            <a:avLst/>
          </a:prstGeom>
          <a:noFill/>
          <a:ln>
            <a:solidFill>
              <a:schemeClr val="accent1"/>
            </a:solidFill>
          </a:ln>
        </p:spPr>
        <p:txBody>
          <a:bodyPr wrap="none" rtlCol="0">
            <a:spAutoFit/>
          </a:bodyPr>
          <a:lstStyle/>
          <a:p>
            <a:r>
              <a:rPr lang="en-US" b="1" dirty="0"/>
              <a:t>RAD004 rapid sequencing kit workflow</a:t>
            </a:r>
          </a:p>
        </p:txBody>
      </p:sp>
      <p:sp>
        <p:nvSpPr>
          <p:cNvPr id="13" name="TextBox 12">
            <a:extLst>
              <a:ext uri="{FF2B5EF4-FFF2-40B4-BE49-F238E27FC236}">
                <a16:creationId xmlns:a16="http://schemas.microsoft.com/office/drawing/2014/main" id="{3F1408CB-9AB4-48E4-8A16-7D65F91770CC}"/>
              </a:ext>
            </a:extLst>
          </p:cNvPr>
          <p:cNvSpPr txBox="1"/>
          <p:nvPr/>
        </p:nvSpPr>
        <p:spPr>
          <a:xfrm>
            <a:off x="4672708" y="2494287"/>
            <a:ext cx="1431985" cy="307777"/>
          </a:xfrm>
          <a:prstGeom prst="rect">
            <a:avLst/>
          </a:prstGeom>
          <a:noFill/>
          <a:ln>
            <a:noFill/>
          </a:ln>
        </p:spPr>
        <p:txBody>
          <a:bodyPr wrap="square" rtlCol="0">
            <a:spAutoFit/>
          </a:bodyPr>
          <a:lstStyle/>
          <a:p>
            <a:r>
              <a:rPr lang="en-US" sz="1400" dirty="0"/>
              <a:t>DNA (400 ng)</a:t>
            </a:r>
            <a:endParaRPr lang="es-MX" sz="1400" dirty="0"/>
          </a:p>
        </p:txBody>
      </p:sp>
      <p:cxnSp>
        <p:nvCxnSpPr>
          <p:cNvPr id="14" name="Straight Arrow Connector 13">
            <a:extLst>
              <a:ext uri="{FF2B5EF4-FFF2-40B4-BE49-F238E27FC236}">
                <a16:creationId xmlns:a16="http://schemas.microsoft.com/office/drawing/2014/main" id="{933E8BE1-A7EF-49AA-8ED6-BEE085093EB4}"/>
              </a:ext>
            </a:extLst>
          </p:cNvPr>
          <p:cNvCxnSpPr>
            <a:cxnSpLocks/>
            <a:stCxn id="13" idx="2"/>
            <a:endCxn id="15" idx="0"/>
          </p:cNvCxnSpPr>
          <p:nvPr/>
        </p:nvCxnSpPr>
        <p:spPr>
          <a:xfrm flipH="1">
            <a:off x="5388700" y="2802064"/>
            <a:ext cx="1" cy="4710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64954FB-21D2-4C00-BD88-F4C6D710708E}"/>
              </a:ext>
            </a:extLst>
          </p:cNvPr>
          <p:cNvSpPr txBox="1"/>
          <p:nvPr/>
        </p:nvSpPr>
        <p:spPr>
          <a:xfrm>
            <a:off x="4004160" y="3273087"/>
            <a:ext cx="2769079" cy="307777"/>
          </a:xfrm>
          <a:prstGeom prst="rect">
            <a:avLst/>
          </a:prstGeom>
          <a:noFill/>
          <a:ln>
            <a:noFill/>
          </a:ln>
        </p:spPr>
        <p:txBody>
          <a:bodyPr wrap="square" rtlCol="0">
            <a:spAutoFit/>
          </a:bodyPr>
          <a:lstStyle/>
          <a:p>
            <a:r>
              <a:rPr lang="en-US" sz="1400" dirty="0"/>
              <a:t>Incubate 30C 1 min, then 80C 1 min</a:t>
            </a:r>
            <a:endParaRPr lang="es-MX" sz="1400" dirty="0"/>
          </a:p>
        </p:txBody>
      </p:sp>
      <p:sp>
        <p:nvSpPr>
          <p:cNvPr id="16" name="TextBox 15">
            <a:extLst>
              <a:ext uri="{FF2B5EF4-FFF2-40B4-BE49-F238E27FC236}">
                <a16:creationId xmlns:a16="http://schemas.microsoft.com/office/drawing/2014/main" id="{98AE0429-7DF4-42B7-BCB7-C8BA3F72819C}"/>
              </a:ext>
            </a:extLst>
          </p:cNvPr>
          <p:cNvSpPr txBox="1"/>
          <p:nvPr/>
        </p:nvSpPr>
        <p:spPr>
          <a:xfrm>
            <a:off x="4718171" y="3939110"/>
            <a:ext cx="1595888" cy="307777"/>
          </a:xfrm>
          <a:prstGeom prst="rect">
            <a:avLst/>
          </a:prstGeom>
          <a:noFill/>
          <a:ln>
            <a:noFill/>
          </a:ln>
        </p:spPr>
        <p:txBody>
          <a:bodyPr wrap="square" rtlCol="0">
            <a:spAutoFit/>
          </a:bodyPr>
          <a:lstStyle/>
          <a:p>
            <a:r>
              <a:rPr lang="en-US" sz="1400" dirty="0"/>
              <a:t>Incubate 5 min RT</a:t>
            </a:r>
            <a:endParaRPr lang="es-MX" sz="1400" dirty="0"/>
          </a:p>
        </p:txBody>
      </p:sp>
      <p:cxnSp>
        <p:nvCxnSpPr>
          <p:cNvPr id="17" name="Straight Arrow Connector 16">
            <a:extLst>
              <a:ext uri="{FF2B5EF4-FFF2-40B4-BE49-F238E27FC236}">
                <a16:creationId xmlns:a16="http://schemas.microsoft.com/office/drawing/2014/main" id="{08DB57F2-1495-462E-A313-204F3E1D2A96}"/>
              </a:ext>
            </a:extLst>
          </p:cNvPr>
          <p:cNvCxnSpPr>
            <a:cxnSpLocks/>
          </p:cNvCxnSpPr>
          <p:nvPr/>
        </p:nvCxnSpPr>
        <p:spPr>
          <a:xfrm>
            <a:off x="5388701" y="3595161"/>
            <a:ext cx="0" cy="3439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2B3F2494-6457-437E-BF6E-30040F1A1B56}"/>
              </a:ext>
            </a:extLst>
          </p:cNvPr>
          <p:cNvCxnSpPr/>
          <p:nvPr/>
        </p:nvCxnSpPr>
        <p:spPr>
          <a:xfrm flipH="1">
            <a:off x="5388699" y="3037575"/>
            <a:ext cx="44282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6033292-80E2-4F3D-8C73-A69C38FD9993}"/>
              </a:ext>
            </a:extLst>
          </p:cNvPr>
          <p:cNvSpPr txBox="1"/>
          <p:nvPr/>
        </p:nvSpPr>
        <p:spPr>
          <a:xfrm>
            <a:off x="5831522" y="2883686"/>
            <a:ext cx="776175" cy="307777"/>
          </a:xfrm>
          <a:prstGeom prst="rect">
            <a:avLst/>
          </a:prstGeom>
          <a:noFill/>
        </p:spPr>
        <p:txBody>
          <a:bodyPr wrap="none" rtlCol="0">
            <a:spAutoFit/>
          </a:bodyPr>
          <a:lstStyle/>
          <a:p>
            <a:r>
              <a:rPr lang="en-US" sz="1400" dirty="0"/>
              <a:t>1 </a:t>
            </a:r>
            <a:r>
              <a:rPr lang="en-US" sz="1400" dirty="0" err="1"/>
              <a:t>ul</a:t>
            </a:r>
            <a:r>
              <a:rPr lang="en-US" sz="1400" dirty="0"/>
              <a:t> FRA</a:t>
            </a:r>
            <a:endParaRPr lang="es-MX" sz="1400" dirty="0"/>
          </a:p>
        </p:txBody>
      </p:sp>
      <p:cxnSp>
        <p:nvCxnSpPr>
          <p:cNvPr id="20" name="Straight Arrow Connector 19">
            <a:extLst>
              <a:ext uri="{FF2B5EF4-FFF2-40B4-BE49-F238E27FC236}">
                <a16:creationId xmlns:a16="http://schemas.microsoft.com/office/drawing/2014/main" id="{E056FC7D-CDAC-40EF-B423-B42673BA2918}"/>
              </a:ext>
            </a:extLst>
          </p:cNvPr>
          <p:cNvCxnSpPr/>
          <p:nvPr/>
        </p:nvCxnSpPr>
        <p:spPr>
          <a:xfrm flipH="1">
            <a:off x="5388699" y="3709356"/>
            <a:ext cx="44282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55933153-D36C-49C3-95C9-4998AB731ED6}"/>
              </a:ext>
            </a:extLst>
          </p:cNvPr>
          <p:cNvSpPr txBox="1"/>
          <p:nvPr/>
        </p:nvSpPr>
        <p:spPr>
          <a:xfrm>
            <a:off x="5831522" y="3555467"/>
            <a:ext cx="787395" cy="307777"/>
          </a:xfrm>
          <a:prstGeom prst="rect">
            <a:avLst/>
          </a:prstGeom>
          <a:noFill/>
        </p:spPr>
        <p:txBody>
          <a:bodyPr wrap="none" rtlCol="0">
            <a:spAutoFit/>
          </a:bodyPr>
          <a:lstStyle/>
          <a:p>
            <a:r>
              <a:rPr lang="en-US" sz="1400" dirty="0"/>
              <a:t>1 </a:t>
            </a:r>
            <a:r>
              <a:rPr lang="en-US" sz="1400" dirty="0" err="1"/>
              <a:t>ul</a:t>
            </a:r>
            <a:r>
              <a:rPr lang="en-US" sz="1400" dirty="0"/>
              <a:t> RAP</a:t>
            </a:r>
            <a:endParaRPr lang="es-MX" sz="1400" dirty="0"/>
          </a:p>
        </p:txBody>
      </p:sp>
      <p:cxnSp>
        <p:nvCxnSpPr>
          <p:cNvPr id="22" name="Straight Arrow Connector 21">
            <a:extLst>
              <a:ext uri="{FF2B5EF4-FFF2-40B4-BE49-F238E27FC236}">
                <a16:creationId xmlns:a16="http://schemas.microsoft.com/office/drawing/2014/main" id="{0B772739-122A-4D8A-A05F-BF7162E26D7A}"/>
              </a:ext>
            </a:extLst>
          </p:cNvPr>
          <p:cNvCxnSpPr>
            <a:cxnSpLocks/>
          </p:cNvCxnSpPr>
          <p:nvPr/>
        </p:nvCxnSpPr>
        <p:spPr>
          <a:xfrm>
            <a:off x="5399661" y="4221433"/>
            <a:ext cx="10609" cy="4811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6FE2D480-E426-4D76-A10E-D68902DE188D}"/>
              </a:ext>
            </a:extLst>
          </p:cNvPr>
          <p:cNvCxnSpPr/>
          <p:nvPr/>
        </p:nvCxnSpPr>
        <p:spPr>
          <a:xfrm flipH="1">
            <a:off x="5410270" y="4456771"/>
            <a:ext cx="44282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D6292B02-B6AC-4037-8A09-78B34EA1D892}"/>
              </a:ext>
            </a:extLst>
          </p:cNvPr>
          <p:cNvSpPr txBox="1"/>
          <p:nvPr/>
        </p:nvSpPr>
        <p:spPr>
          <a:xfrm>
            <a:off x="5863702" y="4284636"/>
            <a:ext cx="2558649" cy="307777"/>
          </a:xfrm>
          <a:prstGeom prst="rect">
            <a:avLst/>
          </a:prstGeom>
          <a:noFill/>
        </p:spPr>
        <p:txBody>
          <a:bodyPr wrap="none" rtlCol="0">
            <a:spAutoFit/>
          </a:bodyPr>
          <a:lstStyle/>
          <a:p>
            <a:r>
              <a:rPr lang="en-US" sz="1400" dirty="0"/>
              <a:t>34 </a:t>
            </a:r>
            <a:r>
              <a:rPr lang="en-US" sz="1400" dirty="0" err="1"/>
              <a:t>ul</a:t>
            </a:r>
            <a:r>
              <a:rPr lang="en-US" sz="1400" dirty="0"/>
              <a:t> SQB, 25.5 </a:t>
            </a:r>
            <a:r>
              <a:rPr lang="en-US" sz="1400" dirty="0" err="1"/>
              <a:t>ul</a:t>
            </a:r>
            <a:r>
              <a:rPr lang="en-US" sz="1400" dirty="0"/>
              <a:t> LB, 4.5 </a:t>
            </a:r>
            <a:r>
              <a:rPr lang="en-US" sz="1400" dirty="0" err="1"/>
              <a:t>ul</a:t>
            </a:r>
            <a:r>
              <a:rPr lang="en-US" sz="1400" dirty="0"/>
              <a:t> NFW</a:t>
            </a:r>
            <a:endParaRPr lang="es-MX" sz="1400" dirty="0"/>
          </a:p>
        </p:txBody>
      </p:sp>
      <p:sp>
        <p:nvSpPr>
          <p:cNvPr id="25" name="TextBox 24">
            <a:extLst>
              <a:ext uri="{FF2B5EF4-FFF2-40B4-BE49-F238E27FC236}">
                <a16:creationId xmlns:a16="http://schemas.microsoft.com/office/drawing/2014/main" id="{9A1EFAAD-3308-4BBC-8B6E-88BAC468005A}"/>
              </a:ext>
            </a:extLst>
          </p:cNvPr>
          <p:cNvSpPr txBox="1"/>
          <p:nvPr/>
        </p:nvSpPr>
        <p:spPr>
          <a:xfrm>
            <a:off x="4064546" y="4728054"/>
            <a:ext cx="2924355" cy="307777"/>
          </a:xfrm>
          <a:prstGeom prst="rect">
            <a:avLst/>
          </a:prstGeom>
          <a:noFill/>
          <a:ln>
            <a:noFill/>
          </a:ln>
        </p:spPr>
        <p:txBody>
          <a:bodyPr wrap="square" rtlCol="0">
            <a:spAutoFit/>
          </a:bodyPr>
          <a:lstStyle/>
          <a:p>
            <a:r>
              <a:rPr lang="en-US" sz="1400" dirty="0"/>
              <a:t>Library ready for loading into flow cell</a:t>
            </a:r>
            <a:endParaRPr lang="es-MX" sz="1400" dirty="0"/>
          </a:p>
        </p:txBody>
      </p:sp>
      <p:pic>
        <p:nvPicPr>
          <p:cNvPr id="26" name="Picture 25">
            <a:extLst>
              <a:ext uri="{FF2B5EF4-FFF2-40B4-BE49-F238E27FC236}">
                <a16:creationId xmlns:a16="http://schemas.microsoft.com/office/drawing/2014/main" id="{A4122D4C-81E8-4D2B-90C1-4C1809C2A977}"/>
              </a:ext>
            </a:extLst>
          </p:cNvPr>
          <p:cNvPicPr>
            <a:picLocks noChangeAspect="1"/>
          </p:cNvPicPr>
          <p:nvPr/>
        </p:nvPicPr>
        <p:blipFill>
          <a:blip r:embed="rId3"/>
          <a:stretch>
            <a:fillRect/>
          </a:stretch>
        </p:blipFill>
        <p:spPr>
          <a:xfrm>
            <a:off x="4819403" y="5070335"/>
            <a:ext cx="1393423" cy="1126191"/>
          </a:xfrm>
          <a:prstGeom prst="rect">
            <a:avLst/>
          </a:prstGeom>
        </p:spPr>
      </p:pic>
      <p:sp>
        <p:nvSpPr>
          <p:cNvPr id="27" name="TextBox 26">
            <a:extLst>
              <a:ext uri="{FF2B5EF4-FFF2-40B4-BE49-F238E27FC236}">
                <a16:creationId xmlns:a16="http://schemas.microsoft.com/office/drawing/2014/main" id="{04D2F30E-2C1A-41BF-B761-D4E3C284901B}"/>
              </a:ext>
            </a:extLst>
          </p:cNvPr>
          <p:cNvSpPr txBox="1"/>
          <p:nvPr/>
        </p:nvSpPr>
        <p:spPr>
          <a:xfrm>
            <a:off x="6410930" y="5576927"/>
            <a:ext cx="1514197" cy="307777"/>
          </a:xfrm>
          <a:prstGeom prst="rect">
            <a:avLst/>
          </a:prstGeom>
          <a:noFill/>
        </p:spPr>
        <p:txBody>
          <a:bodyPr wrap="none" rtlCol="0">
            <a:spAutoFit/>
          </a:bodyPr>
          <a:lstStyle/>
          <a:p>
            <a:r>
              <a:rPr lang="en-US" sz="1400" dirty="0"/>
              <a:t>Sequencing starts </a:t>
            </a:r>
            <a:endParaRPr lang="es-MX" sz="1400" dirty="0"/>
          </a:p>
        </p:txBody>
      </p:sp>
      <p:pic>
        <p:nvPicPr>
          <p:cNvPr id="28" name="Picture 27">
            <a:extLst>
              <a:ext uri="{FF2B5EF4-FFF2-40B4-BE49-F238E27FC236}">
                <a16:creationId xmlns:a16="http://schemas.microsoft.com/office/drawing/2014/main" id="{5085A2F4-D0BB-4DDE-9CD0-3BE7095A5743}"/>
              </a:ext>
            </a:extLst>
          </p:cNvPr>
          <p:cNvPicPr>
            <a:picLocks noChangeAspect="1"/>
          </p:cNvPicPr>
          <p:nvPr/>
        </p:nvPicPr>
        <p:blipFill>
          <a:blip r:embed="rId4"/>
          <a:stretch>
            <a:fillRect/>
          </a:stretch>
        </p:blipFill>
        <p:spPr>
          <a:xfrm>
            <a:off x="1694329" y="5168634"/>
            <a:ext cx="2711743" cy="1312739"/>
          </a:xfrm>
          <a:prstGeom prst="rect">
            <a:avLst/>
          </a:prstGeom>
        </p:spPr>
      </p:pic>
      <p:sp>
        <p:nvSpPr>
          <p:cNvPr id="30" name="TextBox 29">
            <a:extLst>
              <a:ext uri="{FF2B5EF4-FFF2-40B4-BE49-F238E27FC236}">
                <a16:creationId xmlns:a16="http://schemas.microsoft.com/office/drawing/2014/main" id="{2DD83807-4A3B-4899-A5E2-535459F7CBAC}"/>
              </a:ext>
            </a:extLst>
          </p:cNvPr>
          <p:cNvSpPr txBox="1"/>
          <p:nvPr/>
        </p:nvSpPr>
        <p:spPr>
          <a:xfrm>
            <a:off x="4572001" y="6344993"/>
            <a:ext cx="4005470" cy="461665"/>
          </a:xfrm>
          <a:prstGeom prst="rect">
            <a:avLst/>
          </a:prstGeom>
          <a:noFill/>
        </p:spPr>
        <p:txBody>
          <a:bodyPr wrap="square" rtlCol="0">
            <a:spAutoFit/>
          </a:bodyPr>
          <a:lstStyle/>
          <a:p>
            <a:r>
              <a:rPr lang="es-MX" sz="1200" dirty="0">
                <a:solidFill>
                  <a:srgbClr val="007DBA"/>
                </a:solidFill>
                <a:cs typeface="Arial" panose="020B0604020202020204" pitchFamily="34" charset="0"/>
              </a:rPr>
              <a:t>Gonzalez-Escalona et al. 2018. </a:t>
            </a:r>
            <a:r>
              <a:rPr lang="es-MX" sz="1200" dirty="0" err="1">
                <a:solidFill>
                  <a:srgbClr val="007DBA"/>
                </a:solidFill>
                <a:cs typeface="Arial" panose="020B0604020202020204" pitchFamily="34" charset="0"/>
              </a:rPr>
              <a:t>Microb</a:t>
            </a:r>
            <a:r>
              <a:rPr lang="es-MX" sz="1200" dirty="0">
                <a:solidFill>
                  <a:srgbClr val="007DBA"/>
                </a:solidFill>
                <a:cs typeface="Arial" panose="020B0604020202020204" pitchFamily="34" charset="0"/>
              </a:rPr>
              <a:t>. Res. </a:t>
            </a:r>
            <a:r>
              <a:rPr lang="es-MX" sz="1200" dirty="0" err="1">
                <a:solidFill>
                  <a:srgbClr val="007DBA"/>
                </a:solidFill>
                <a:cs typeface="Arial" panose="020B0604020202020204" pitchFamily="34" charset="0"/>
              </a:rPr>
              <a:t>Announ</a:t>
            </a:r>
            <a:r>
              <a:rPr lang="es-MX" sz="1200" dirty="0">
                <a:solidFill>
                  <a:srgbClr val="007DBA"/>
                </a:solidFill>
                <a:cs typeface="Arial" panose="020B0604020202020204" pitchFamily="34" charset="0"/>
              </a:rPr>
              <a:t>.</a:t>
            </a:r>
          </a:p>
          <a:p>
            <a:r>
              <a:rPr lang="en-US" sz="1200" dirty="0">
                <a:solidFill>
                  <a:srgbClr val="007DBA"/>
                </a:solidFill>
                <a:cs typeface="Arial" panose="020B0604020202020204" pitchFamily="34" charset="0"/>
              </a:rPr>
              <a:t>Gonzalez-Escalona and Sharma. </a:t>
            </a:r>
            <a:r>
              <a:rPr lang="en-US" sz="1200" i="1" dirty="0">
                <a:solidFill>
                  <a:srgbClr val="007DBA"/>
                </a:solidFill>
                <a:cs typeface="Arial" panose="020B0604020202020204" pitchFamily="34" charset="0"/>
              </a:rPr>
              <a:t>Submitted</a:t>
            </a:r>
          </a:p>
        </p:txBody>
      </p:sp>
    </p:spTree>
    <p:extLst>
      <p:ext uri="{BB962C8B-B14F-4D97-AF65-F5344CB8AC3E}">
        <p14:creationId xmlns:p14="http://schemas.microsoft.com/office/powerpoint/2010/main" val="4854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653B29-5E85-4124-807E-68FE2CBD1B17}"/>
              </a:ext>
            </a:extLst>
          </p:cNvPr>
          <p:cNvSpPr txBox="1"/>
          <p:nvPr/>
        </p:nvSpPr>
        <p:spPr>
          <a:xfrm>
            <a:off x="2247454" y="395981"/>
            <a:ext cx="3474093" cy="461665"/>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en-US"/>
            </a:defPPr>
            <a:lvl1pPr algn="ctr" fontAlgn="base">
              <a:spcBef>
                <a:spcPct val="0"/>
              </a:spcBef>
              <a:spcAft>
                <a:spcPct val="0"/>
              </a:spcAft>
              <a:defRPr sz="2400">
                <a:solidFill>
                  <a:schemeClr val="bg1"/>
                </a:solidFill>
                <a:latin typeface="Arial" charset="0"/>
                <a:ea typeface="ＭＳ Ｐゴシック" panose="020B0600070205080204" pitchFamily="34" charset="-128"/>
                <a:cs typeface="+mj-cs"/>
              </a:defRPr>
            </a:lvl1pPr>
          </a:lstStyle>
          <a:p>
            <a:r>
              <a:rPr lang="en-US" dirty="0"/>
              <a:t>WIMP –what’s in my pot</a:t>
            </a:r>
          </a:p>
        </p:txBody>
      </p:sp>
      <p:pic>
        <p:nvPicPr>
          <p:cNvPr id="6" name="Picture 5">
            <a:extLst>
              <a:ext uri="{FF2B5EF4-FFF2-40B4-BE49-F238E27FC236}">
                <a16:creationId xmlns:a16="http://schemas.microsoft.com/office/drawing/2014/main" id="{6DB05EA5-8571-486C-9FEF-B28C330D4A13}"/>
              </a:ext>
            </a:extLst>
          </p:cNvPr>
          <p:cNvPicPr>
            <a:picLocks noChangeAspect="1"/>
          </p:cNvPicPr>
          <p:nvPr/>
        </p:nvPicPr>
        <p:blipFill>
          <a:blip r:embed="rId2"/>
          <a:stretch>
            <a:fillRect/>
          </a:stretch>
        </p:blipFill>
        <p:spPr>
          <a:xfrm>
            <a:off x="0" y="1888086"/>
            <a:ext cx="9144000" cy="4354036"/>
          </a:xfrm>
          <a:prstGeom prst="rect">
            <a:avLst/>
          </a:prstGeom>
        </p:spPr>
      </p:pic>
      <p:sp>
        <p:nvSpPr>
          <p:cNvPr id="8" name="Rectangle 7">
            <a:extLst>
              <a:ext uri="{FF2B5EF4-FFF2-40B4-BE49-F238E27FC236}">
                <a16:creationId xmlns:a16="http://schemas.microsoft.com/office/drawing/2014/main" id="{EB62C2B2-B89B-4257-B2B7-E2BAE121C32E}"/>
              </a:ext>
            </a:extLst>
          </p:cNvPr>
          <p:cNvSpPr/>
          <p:nvPr/>
        </p:nvSpPr>
        <p:spPr>
          <a:xfrm>
            <a:off x="3712967" y="1294438"/>
            <a:ext cx="1159292" cy="369332"/>
          </a:xfrm>
          <a:prstGeom prst="rect">
            <a:avLst/>
          </a:prstGeom>
        </p:spPr>
        <p:txBody>
          <a:bodyPr wrap="none">
            <a:spAutoFit/>
          </a:bodyPr>
          <a:lstStyle/>
          <a:p>
            <a:r>
              <a:rPr lang="en-US" dirty="0"/>
              <a:t>CDC51232</a:t>
            </a:r>
          </a:p>
        </p:txBody>
      </p:sp>
      <p:sp>
        <p:nvSpPr>
          <p:cNvPr id="9" name="Rectangle 8">
            <a:extLst>
              <a:ext uri="{FF2B5EF4-FFF2-40B4-BE49-F238E27FC236}">
                <a16:creationId xmlns:a16="http://schemas.microsoft.com/office/drawing/2014/main" id="{26DAFC9E-22A0-442A-8587-1AE56BE1A515}"/>
              </a:ext>
            </a:extLst>
          </p:cNvPr>
          <p:cNvSpPr/>
          <p:nvPr/>
        </p:nvSpPr>
        <p:spPr>
          <a:xfrm>
            <a:off x="3240157" y="5804452"/>
            <a:ext cx="2126973" cy="32799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4B9B5525-9DFA-413D-B0C2-B74EA9DC83B0}"/>
              </a:ext>
            </a:extLst>
          </p:cNvPr>
          <p:cNvSpPr/>
          <p:nvPr/>
        </p:nvSpPr>
        <p:spPr>
          <a:xfrm>
            <a:off x="0" y="4277139"/>
            <a:ext cx="3110948" cy="32799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938AC356-0ED0-422E-AB25-0E018EB73654}"/>
              </a:ext>
            </a:extLst>
          </p:cNvPr>
          <p:cNvSpPr txBox="1"/>
          <p:nvPr/>
        </p:nvSpPr>
        <p:spPr>
          <a:xfrm>
            <a:off x="4572001" y="6344993"/>
            <a:ext cx="4005470" cy="461665"/>
          </a:xfrm>
          <a:prstGeom prst="rect">
            <a:avLst/>
          </a:prstGeom>
          <a:noFill/>
        </p:spPr>
        <p:txBody>
          <a:bodyPr wrap="square" rtlCol="0">
            <a:spAutoFit/>
          </a:bodyPr>
          <a:lstStyle/>
          <a:p>
            <a:r>
              <a:rPr lang="es-MX" sz="1200" dirty="0">
                <a:solidFill>
                  <a:srgbClr val="007DBA"/>
                </a:solidFill>
                <a:cs typeface="Arial" panose="020B0604020202020204" pitchFamily="34" charset="0"/>
              </a:rPr>
              <a:t>Gonzalez-Escalona et al. 2018. </a:t>
            </a:r>
            <a:r>
              <a:rPr lang="es-MX" sz="1200" dirty="0" err="1">
                <a:solidFill>
                  <a:srgbClr val="007DBA"/>
                </a:solidFill>
                <a:cs typeface="Arial" panose="020B0604020202020204" pitchFamily="34" charset="0"/>
              </a:rPr>
              <a:t>Microb</a:t>
            </a:r>
            <a:r>
              <a:rPr lang="es-MX" sz="1200" dirty="0">
                <a:solidFill>
                  <a:srgbClr val="007DBA"/>
                </a:solidFill>
                <a:cs typeface="Arial" panose="020B0604020202020204" pitchFamily="34" charset="0"/>
              </a:rPr>
              <a:t>. Res. </a:t>
            </a:r>
            <a:r>
              <a:rPr lang="es-MX" sz="1200" dirty="0" err="1">
                <a:solidFill>
                  <a:srgbClr val="007DBA"/>
                </a:solidFill>
                <a:cs typeface="Arial" panose="020B0604020202020204" pitchFamily="34" charset="0"/>
              </a:rPr>
              <a:t>Announ</a:t>
            </a:r>
            <a:r>
              <a:rPr lang="es-MX" sz="1200" dirty="0">
                <a:solidFill>
                  <a:srgbClr val="007DBA"/>
                </a:solidFill>
                <a:cs typeface="Arial" panose="020B0604020202020204" pitchFamily="34" charset="0"/>
              </a:rPr>
              <a:t>.</a:t>
            </a:r>
          </a:p>
          <a:p>
            <a:r>
              <a:rPr lang="en-US" sz="1200" dirty="0">
                <a:solidFill>
                  <a:srgbClr val="007DBA"/>
                </a:solidFill>
                <a:cs typeface="Arial" panose="020B0604020202020204" pitchFamily="34" charset="0"/>
              </a:rPr>
              <a:t>Gonzalez-Escalona and Sharma. </a:t>
            </a:r>
            <a:r>
              <a:rPr lang="en-US" sz="1200" i="1" dirty="0">
                <a:solidFill>
                  <a:srgbClr val="007DBA"/>
                </a:solidFill>
                <a:cs typeface="Arial" panose="020B0604020202020204" pitchFamily="34" charset="0"/>
              </a:rPr>
              <a:t>Submitted</a:t>
            </a:r>
          </a:p>
        </p:txBody>
      </p:sp>
    </p:spTree>
    <p:extLst>
      <p:ext uri="{BB962C8B-B14F-4D97-AF65-F5344CB8AC3E}">
        <p14:creationId xmlns:p14="http://schemas.microsoft.com/office/powerpoint/2010/main" val="1405130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C75CF66-B089-40C8-ABDF-29ADFDEF1BE7}"/>
              </a:ext>
            </a:extLst>
          </p:cNvPr>
          <p:cNvPicPr>
            <a:picLocks noChangeAspect="1"/>
          </p:cNvPicPr>
          <p:nvPr/>
        </p:nvPicPr>
        <p:blipFill>
          <a:blip r:embed="rId2"/>
          <a:stretch>
            <a:fillRect/>
          </a:stretch>
        </p:blipFill>
        <p:spPr>
          <a:xfrm>
            <a:off x="0" y="1361375"/>
            <a:ext cx="9144000" cy="4135249"/>
          </a:xfrm>
          <a:prstGeom prst="rect">
            <a:avLst/>
          </a:prstGeom>
        </p:spPr>
      </p:pic>
      <p:sp>
        <p:nvSpPr>
          <p:cNvPr id="5" name="TextBox 4">
            <a:extLst>
              <a:ext uri="{FF2B5EF4-FFF2-40B4-BE49-F238E27FC236}">
                <a16:creationId xmlns:a16="http://schemas.microsoft.com/office/drawing/2014/main" id="{584AAA37-A724-4973-819B-8304F26ECF84}"/>
              </a:ext>
            </a:extLst>
          </p:cNvPr>
          <p:cNvSpPr txBox="1"/>
          <p:nvPr/>
        </p:nvSpPr>
        <p:spPr>
          <a:xfrm>
            <a:off x="2247454" y="395981"/>
            <a:ext cx="3474093" cy="461665"/>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en-US"/>
            </a:defPPr>
            <a:lvl1pPr algn="ctr" fontAlgn="base">
              <a:spcBef>
                <a:spcPct val="0"/>
              </a:spcBef>
              <a:spcAft>
                <a:spcPct val="0"/>
              </a:spcAft>
              <a:defRPr sz="2400">
                <a:solidFill>
                  <a:schemeClr val="bg1"/>
                </a:solidFill>
                <a:latin typeface="Arial" charset="0"/>
                <a:ea typeface="ＭＳ Ｐゴシック" panose="020B0600070205080204" pitchFamily="34" charset="-128"/>
                <a:cs typeface="+mj-cs"/>
              </a:defRPr>
            </a:lvl1pPr>
          </a:lstStyle>
          <a:p>
            <a:r>
              <a:rPr lang="en-US" dirty="0"/>
              <a:t>WIMP –what’s in my pot</a:t>
            </a:r>
          </a:p>
        </p:txBody>
      </p:sp>
      <p:sp>
        <p:nvSpPr>
          <p:cNvPr id="6" name="Rectangle 5">
            <a:extLst>
              <a:ext uri="{FF2B5EF4-FFF2-40B4-BE49-F238E27FC236}">
                <a16:creationId xmlns:a16="http://schemas.microsoft.com/office/drawing/2014/main" id="{F01D036E-9D07-4D52-A432-B6E99B8435D2}"/>
              </a:ext>
            </a:extLst>
          </p:cNvPr>
          <p:cNvSpPr/>
          <p:nvPr/>
        </p:nvSpPr>
        <p:spPr>
          <a:xfrm>
            <a:off x="4309748" y="1109772"/>
            <a:ext cx="524503" cy="369332"/>
          </a:xfrm>
          <a:prstGeom prst="rect">
            <a:avLst/>
          </a:prstGeom>
        </p:spPr>
        <p:txBody>
          <a:bodyPr wrap="none">
            <a:spAutoFit/>
          </a:bodyPr>
          <a:lstStyle/>
          <a:p>
            <a:r>
              <a:rPr lang="en-US" dirty="0"/>
              <a:t>83F</a:t>
            </a:r>
          </a:p>
        </p:txBody>
      </p:sp>
      <p:sp>
        <p:nvSpPr>
          <p:cNvPr id="8" name="Rectangle 7">
            <a:extLst>
              <a:ext uri="{FF2B5EF4-FFF2-40B4-BE49-F238E27FC236}">
                <a16:creationId xmlns:a16="http://schemas.microsoft.com/office/drawing/2014/main" id="{03C2BF98-5860-45FF-916C-B86AEF976BA5}"/>
              </a:ext>
            </a:extLst>
          </p:cNvPr>
          <p:cNvSpPr/>
          <p:nvPr/>
        </p:nvSpPr>
        <p:spPr>
          <a:xfrm>
            <a:off x="0" y="3581400"/>
            <a:ext cx="3110948" cy="32799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ABBEDD1B-166A-4361-AA39-AF978CC56AAF}"/>
              </a:ext>
            </a:extLst>
          </p:cNvPr>
          <p:cNvSpPr/>
          <p:nvPr/>
        </p:nvSpPr>
        <p:spPr>
          <a:xfrm>
            <a:off x="3200400" y="5168633"/>
            <a:ext cx="3110948" cy="32799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6FCD55BB-8BA9-467A-A5BF-FA85CE787083}"/>
              </a:ext>
            </a:extLst>
          </p:cNvPr>
          <p:cNvSpPr txBox="1"/>
          <p:nvPr/>
        </p:nvSpPr>
        <p:spPr>
          <a:xfrm>
            <a:off x="4572001" y="6344993"/>
            <a:ext cx="4005470" cy="461665"/>
          </a:xfrm>
          <a:prstGeom prst="rect">
            <a:avLst/>
          </a:prstGeom>
          <a:noFill/>
        </p:spPr>
        <p:txBody>
          <a:bodyPr wrap="square" rtlCol="0">
            <a:spAutoFit/>
          </a:bodyPr>
          <a:lstStyle/>
          <a:p>
            <a:r>
              <a:rPr lang="es-MX" sz="1200" dirty="0">
                <a:solidFill>
                  <a:srgbClr val="007DBA"/>
                </a:solidFill>
                <a:cs typeface="Arial" panose="020B0604020202020204" pitchFamily="34" charset="0"/>
              </a:rPr>
              <a:t>Gonzalez-Escalona et al. 2018. </a:t>
            </a:r>
            <a:r>
              <a:rPr lang="es-MX" sz="1200" dirty="0" err="1">
                <a:solidFill>
                  <a:srgbClr val="007DBA"/>
                </a:solidFill>
                <a:cs typeface="Arial" panose="020B0604020202020204" pitchFamily="34" charset="0"/>
              </a:rPr>
              <a:t>Microb</a:t>
            </a:r>
            <a:r>
              <a:rPr lang="es-MX" sz="1200" dirty="0">
                <a:solidFill>
                  <a:srgbClr val="007DBA"/>
                </a:solidFill>
                <a:cs typeface="Arial" panose="020B0604020202020204" pitchFamily="34" charset="0"/>
              </a:rPr>
              <a:t>. Res. </a:t>
            </a:r>
            <a:r>
              <a:rPr lang="es-MX" sz="1200" dirty="0" err="1">
                <a:solidFill>
                  <a:srgbClr val="007DBA"/>
                </a:solidFill>
                <a:cs typeface="Arial" panose="020B0604020202020204" pitchFamily="34" charset="0"/>
              </a:rPr>
              <a:t>Announ</a:t>
            </a:r>
            <a:r>
              <a:rPr lang="es-MX" sz="1200" dirty="0">
                <a:solidFill>
                  <a:srgbClr val="007DBA"/>
                </a:solidFill>
                <a:cs typeface="Arial" panose="020B0604020202020204" pitchFamily="34" charset="0"/>
              </a:rPr>
              <a:t>.</a:t>
            </a:r>
          </a:p>
          <a:p>
            <a:r>
              <a:rPr lang="en-US" sz="1200" dirty="0">
                <a:solidFill>
                  <a:srgbClr val="007DBA"/>
                </a:solidFill>
                <a:cs typeface="Arial" panose="020B0604020202020204" pitchFamily="34" charset="0"/>
              </a:rPr>
              <a:t>Gonzalez-Escalona N. and Sharma. </a:t>
            </a:r>
            <a:r>
              <a:rPr lang="en-US" sz="1200" i="1" dirty="0">
                <a:solidFill>
                  <a:srgbClr val="007DBA"/>
                </a:solidFill>
                <a:cs typeface="Arial" panose="020B0604020202020204" pitchFamily="34" charset="0"/>
              </a:rPr>
              <a:t>Submitted</a:t>
            </a:r>
          </a:p>
        </p:txBody>
      </p:sp>
    </p:spTree>
    <p:extLst>
      <p:ext uri="{BB962C8B-B14F-4D97-AF65-F5344CB8AC3E}">
        <p14:creationId xmlns:p14="http://schemas.microsoft.com/office/powerpoint/2010/main" val="2645709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5F1DE6-6B4D-4AA3-BE4A-FFFC0DAFDB04}"/>
              </a:ext>
            </a:extLst>
          </p:cNvPr>
          <p:cNvSpPr/>
          <p:nvPr/>
        </p:nvSpPr>
        <p:spPr>
          <a:xfrm>
            <a:off x="417443" y="212450"/>
            <a:ext cx="7732643" cy="830997"/>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algn="ctr" fontAlgn="base">
              <a:spcBef>
                <a:spcPct val="0"/>
              </a:spcBef>
              <a:spcAft>
                <a:spcPct val="0"/>
              </a:spcAft>
            </a:pPr>
            <a:r>
              <a:rPr lang="en-US" sz="2400" dirty="0">
                <a:solidFill>
                  <a:schemeClr val="bg1"/>
                </a:solidFill>
                <a:latin typeface="Arial" charset="0"/>
                <a:ea typeface="ＭＳ Ｐゴシック" panose="020B0600070205080204" pitchFamily="34" charset="-128"/>
                <a:cs typeface="+mj-cs"/>
              </a:rPr>
              <a:t>Determine </a:t>
            </a:r>
            <a:r>
              <a:rPr lang="en-US" sz="2400" dirty="0" err="1">
                <a:solidFill>
                  <a:schemeClr val="bg1"/>
                </a:solidFill>
                <a:latin typeface="Arial" charset="0"/>
                <a:ea typeface="ＭＳ Ｐゴシック" panose="020B0600070205080204" pitchFamily="34" charset="-128"/>
                <a:cs typeface="+mj-cs"/>
              </a:rPr>
              <a:t>BoNT</a:t>
            </a:r>
            <a:r>
              <a:rPr lang="en-US" sz="2400" dirty="0">
                <a:solidFill>
                  <a:schemeClr val="bg1"/>
                </a:solidFill>
                <a:latin typeface="Arial" charset="0"/>
                <a:ea typeface="ＭＳ Ｐゴシック" panose="020B0600070205080204" pitchFamily="34" charset="-128"/>
                <a:cs typeface="+mj-cs"/>
              </a:rPr>
              <a:t> type, location, and cluster arrangements.</a:t>
            </a:r>
          </a:p>
        </p:txBody>
      </p:sp>
      <p:pic>
        <p:nvPicPr>
          <p:cNvPr id="7" name="Picture 6">
            <a:extLst>
              <a:ext uri="{FF2B5EF4-FFF2-40B4-BE49-F238E27FC236}">
                <a16:creationId xmlns:a16="http://schemas.microsoft.com/office/drawing/2014/main" id="{B3FFB4F3-6B19-41CF-A98B-FD75BA1885EF}"/>
              </a:ext>
            </a:extLst>
          </p:cNvPr>
          <p:cNvPicPr/>
          <p:nvPr/>
        </p:nvPicPr>
        <p:blipFill>
          <a:blip r:embed="rId2">
            <a:extLst>
              <a:ext uri="{28A0092B-C50C-407E-A947-70E740481C1C}">
                <a14:useLocalDpi xmlns:a14="http://schemas.microsoft.com/office/drawing/2010/main" val="0"/>
              </a:ext>
            </a:extLst>
          </a:blip>
          <a:stretch>
            <a:fillRect/>
          </a:stretch>
        </p:blipFill>
        <p:spPr>
          <a:xfrm>
            <a:off x="567580" y="1796235"/>
            <a:ext cx="5961380" cy="4338955"/>
          </a:xfrm>
          <a:prstGeom prst="rect">
            <a:avLst/>
          </a:prstGeom>
        </p:spPr>
      </p:pic>
      <p:sp>
        <p:nvSpPr>
          <p:cNvPr id="11" name="TextBox 10">
            <a:extLst>
              <a:ext uri="{FF2B5EF4-FFF2-40B4-BE49-F238E27FC236}">
                <a16:creationId xmlns:a16="http://schemas.microsoft.com/office/drawing/2014/main" id="{56A89695-F158-4A67-9624-3047FD6C2539}"/>
              </a:ext>
            </a:extLst>
          </p:cNvPr>
          <p:cNvSpPr txBox="1"/>
          <p:nvPr/>
        </p:nvSpPr>
        <p:spPr>
          <a:xfrm>
            <a:off x="5695299" y="2723322"/>
            <a:ext cx="1420069" cy="369332"/>
          </a:xfrm>
          <a:prstGeom prst="rect">
            <a:avLst/>
          </a:prstGeom>
          <a:noFill/>
        </p:spPr>
        <p:txBody>
          <a:bodyPr wrap="none" rtlCol="0">
            <a:spAutoFit/>
          </a:bodyPr>
          <a:lstStyle/>
          <a:p>
            <a:r>
              <a:rPr lang="en-US" dirty="0">
                <a:solidFill>
                  <a:srgbClr val="FF0000"/>
                </a:solidFill>
              </a:rPr>
              <a:t>chromosome</a:t>
            </a:r>
          </a:p>
        </p:txBody>
      </p:sp>
      <p:sp>
        <p:nvSpPr>
          <p:cNvPr id="12" name="TextBox 11">
            <a:extLst>
              <a:ext uri="{FF2B5EF4-FFF2-40B4-BE49-F238E27FC236}">
                <a16:creationId xmlns:a16="http://schemas.microsoft.com/office/drawing/2014/main" id="{1A173D63-BE66-47D5-AF69-FC835C41AB6F}"/>
              </a:ext>
            </a:extLst>
          </p:cNvPr>
          <p:cNvSpPr txBox="1"/>
          <p:nvPr/>
        </p:nvSpPr>
        <p:spPr>
          <a:xfrm>
            <a:off x="5486492" y="4397310"/>
            <a:ext cx="918841" cy="369332"/>
          </a:xfrm>
          <a:prstGeom prst="rect">
            <a:avLst/>
          </a:prstGeom>
          <a:noFill/>
        </p:spPr>
        <p:txBody>
          <a:bodyPr wrap="none" rtlCol="0">
            <a:spAutoFit/>
          </a:bodyPr>
          <a:lstStyle/>
          <a:p>
            <a:r>
              <a:rPr lang="en-US" dirty="0">
                <a:solidFill>
                  <a:srgbClr val="FF0000"/>
                </a:solidFill>
              </a:rPr>
              <a:t>plasmid</a:t>
            </a:r>
          </a:p>
        </p:txBody>
      </p:sp>
      <p:sp>
        <p:nvSpPr>
          <p:cNvPr id="15" name="TextBox 14">
            <a:extLst>
              <a:ext uri="{FF2B5EF4-FFF2-40B4-BE49-F238E27FC236}">
                <a16:creationId xmlns:a16="http://schemas.microsoft.com/office/drawing/2014/main" id="{366EC862-735E-4DCF-AB64-563C74E09E24}"/>
              </a:ext>
            </a:extLst>
          </p:cNvPr>
          <p:cNvSpPr txBox="1"/>
          <p:nvPr/>
        </p:nvSpPr>
        <p:spPr>
          <a:xfrm>
            <a:off x="4572001" y="6344993"/>
            <a:ext cx="4005470" cy="461665"/>
          </a:xfrm>
          <a:prstGeom prst="rect">
            <a:avLst/>
          </a:prstGeom>
          <a:noFill/>
        </p:spPr>
        <p:txBody>
          <a:bodyPr wrap="square" rtlCol="0">
            <a:spAutoFit/>
          </a:bodyPr>
          <a:lstStyle/>
          <a:p>
            <a:r>
              <a:rPr lang="es-MX" sz="1200" dirty="0">
                <a:solidFill>
                  <a:srgbClr val="007DBA"/>
                </a:solidFill>
                <a:cs typeface="Arial" panose="020B0604020202020204" pitchFamily="34" charset="0"/>
              </a:rPr>
              <a:t>Gonzalez-Escalona et al. 2018. </a:t>
            </a:r>
            <a:r>
              <a:rPr lang="es-MX" sz="1200" dirty="0" err="1">
                <a:solidFill>
                  <a:srgbClr val="007DBA"/>
                </a:solidFill>
                <a:cs typeface="Arial" panose="020B0604020202020204" pitchFamily="34" charset="0"/>
              </a:rPr>
              <a:t>Microb</a:t>
            </a:r>
            <a:r>
              <a:rPr lang="es-MX" sz="1200" dirty="0">
                <a:solidFill>
                  <a:srgbClr val="007DBA"/>
                </a:solidFill>
                <a:cs typeface="Arial" panose="020B0604020202020204" pitchFamily="34" charset="0"/>
              </a:rPr>
              <a:t>. Res. </a:t>
            </a:r>
            <a:r>
              <a:rPr lang="es-MX" sz="1200" dirty="0" err="1">
                <a:solidFill>
                  <a:srgbClr val="007DBA"/>
                </a:solidFill>
                <a:cs typeface="Arial" panose="020B0604020202020204" pitchFamily="34" charset="0"/>
              </a:rPr>
              <a:t>Announ</a:t>
            </a:r>
            <a:r>
              <a:rPr lang="es-MX" sz="1200" dirty="0">
                <a:solidFill>
                  <a:srgbClr val="007DBA"/>
                </a:solidFill>
                <a:cs typeface="Arial" panose="020B0604020202020204" pitchFamily="34" charset="0"/>
              </a:rPr>
              <a:t>.</a:t>
            </a:r>
          </a:p>
          <a:p>
            <a:r>
              <a:rPr lang="en-US" sz="1200" dirty="0">
                <a:solidFill>
                  <a:srgbClr val="007DBA"/>
                </a:solidFill>
                <a:cs typeface="Arial" panose="020B0604020202020204" pitchFamily="34" charset="0"/>
              </a:rPr>
              <a:t>Gonzalez-Escalona and Sharma. </a:t>
            </a:r>
            <a:r>
              <a:rPr lang="en-US" sz="1200" i="1" dirty="0">
                <a:solidFill>
                  <a:srgbClr val="007DBA"/>
                </a:solidFill>
                <a:cs typeface="Arial" panose="020B0604020202020204" pitchFamily="34" charset="0"/>
              </a:rPr>
              <a:t>Submitted</a:t>
            </a:r>
          </a:p>
        </p:txBody>
      </p:sp>
      <p:grpSp>
        <p:nvGrpSpPr>
          <p:cNvPr id="6" name="Group 5">
            <a:extLst>
              <a:ext uri="{FF2B5EF4-FFF2-40B4-BE49-F238E27FC236}">
                <a16:creationId xmlns:a16="http://schemas.microsoft.com/office/drawing/2014/main" id="{4809C5DF-EDED-42E9-B385-0117579FBB06}"/>
              </a:ext>
            </a:extLst>
          </p:cNvPr>
          <p:cNvGrpSpPr/>
          <p:nvPr/>
        </p:nvGrpSpPr>
        <p:grpSpPr>
          <a:xfrm>
            <a:off x="417443" y="114300"/>
            <a:ext cx="8438322" cy="6743700"/>
            <a:chOff x="417443" y="114300"/>
            <a:chExt cx="8438322" cy="6743700"/>
          </a:xfrm>
        </p:grpSpPr>
        <p:sp>
          <p:nvSpPr>
            <p:cNvPr id="2" name="Rectangle 1">
              <a:extLst>
                <a:ext uri="{FF2B5EF4-FFF2-40B4-BE49-F238E27FC236}">
                  <a16:creationId xmlns:a16="http://schemas.microsoft.com/office/drawing/2014/main" id="{65C7DDFA-9E3D-463D-8CA1-6CC5CA0C3CD2}"/>
                </a:ext>
              </a:extLst>
            </p:cNvPr>
            <p:cNvSpPr/>
            <p:nvPr/>
          </p:nvSpPr>
          <p:spPr>
            <a:xfrm>
              <a:off x="417443" y="214142"/>
              <a:ext cx="8438322" cy="654401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Placeholder 5" descr="A close up of a map&#10;&#10;Description automatically generated">
              <a:extLst>
                <a:ext uri="{FF2B5EF4-FFF2-40B4-BE49-F238E27FC236}">
                  <a16:creationId xmlns:a16="http://schemas.microsoft.com/office/drawing/2014/main" id="{B7B9C13A-24A4-483F-8EF8-B55B87888C7C}"/>
                </a:ext>
              </a:extLst>
            </p:cNvPr>
            <p:cNvPicPr>
              <a:picLocks/>
            </p:cNvPicPr>
            <p:nvPr/>
          </p:nvPicPr>
          <p:blipFill rotWithShape="1">
            <a:blip r:embed="rId3" cstate="print">
              <a:extLst>
                <a:ext uri="{28A0092B-C50C-407E-A947-70E740481C1C}">
                  <a14:useLocalDpi xmlns:a14="http://schemas.microsoft.com/office/drawing/2010/main" val="0"/>
                </a:ext>
              </a:extLst>
            </a:blip>
            <a:stretch/>
          </p:blipFill>
          <p:spPr>
            <a:xfrm>
              <a:off x="802081" y="114300"/>
              <a:ext cx="5589749" cy="6743700"/>
            </a:xfrm>
            <a:prstGeom prst="rect">
              <a:avLst/>
            </a:prstGeom>
          </p:spPr>
        </p:pic>
      </p:grpSp>
    </p:spTree>
    <p:extLst>
      <p:ext uri="{BB962C8B-B14F-4D97-AF65-F5344CB8AC3E}">
        <p14:creationId xmlns:p14="http://schemas.microsoft.com/office/powerpoint/2010/main" val="236538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C3045B-11B3-4019-9A9D-D02FC99B0389}"/>
              </a:ext>
            </a:extLst>
          </p:cNvPr>
          <p:cNvSpPr txBox="1"/>
          <p:nvPr/>
        </p:nvSpPr>
        <p:spPr>
          <a:xfrm>
            <a:off x="401933" y="1278194"/>
            <a:ext cx="8180958" cy="5584606"/>
          </a:xfrm>
          <a:prstGeom prst="rect">
            <a:avLst/>
          </a:prstGeom>
          <a:noFill/>
        </p:spPr>
        <p:txBody>
          <a:bodyPr wrap="square" rtlCol="0">
            <a:spAutoFit/>
          </a:bodyPr>
          <a:lstStyle/>
          <a:p>
            <a:pPr algn="just">
              <a:lnSpc>
                <a:spcPct val="150000"/>
              </a:lnSpc>
              <a:buFont typeface="Wingdings" panose="05000000000000000000" pitchFamily="2" charset="2"/>
              <a:buChar char="§"/>
            </a:pPr>
            <a:r>
              <a:rPr lang="en-US" altLang="en-US" sz="2000" dirty="0">
                <a:solidFill>
                  <a:srgbClr val="007DBA"/>
                </a:solidFill>
                <a:cs typeface="Arial" panose="020B0604020202020204" pitchFamily="34" charset="0"/>
              </a:rPr>
              <a:t>Application of WGS allowed for rapid differentiation between </a:t>
            </a:r>
            <a:r>
              <a:rPr lang="en-US" altLang="en-US" sz="2000" i="1" dirty="0">
                <a:solidFill>
                  <a:srgbClr val="007DBA"/>
                </a:solidFill>
                <a:cs typeface="Arial" panose="020B0604020202020204" pitchFamily="34" charset="0"/>
              </a:rPr>
              <a:t>C. botulinum </a:t>
            </a:r>
            <a:r>
              <a:rPr lang="en-US" altLang="en-US" sz="2000" dirty="0">
                <a:solidFill>
                  <a:srgbClr val="007DBA"/>
                </a:solidFill>
                <a:cs typeface="Arial" panose="020B0604020202020204" pitchFamily="34" charset="0"/>
              </a:rPr>
              <a:t>group I and group II strains (ST).</a:t>
            </a:r>
          </a:p>
          <a:p>
            <a:pPr algn="just">
              <a:lnSpc>
                <a:spcPct val="150000"/>
              </a:lnSpc>
              <a:buFont typeface="Wingdings" panose="05000000000000000000" pitchFamily="2" charset="2"/>
              <a:buChar char="§"/>
            </a:pPr>
            <a:endParaRPr lang="en-US" altLang="en-US" sz="2000" dirty="0">
              <a:solidFill>
                <a:srgbClr val="007DBA"/>
              </a:solidFill>
              <a:cs typeface="Arial" panose="020B0604020202020204" pitchFamily="34" charset="0"/>
            </a:endParaRPr>
          </a:p>
          <a:p>
            <a:pPr algn="just">
              <a:lnSpc>
                <a:spcPct val="150000"/>
              </a:lnSpc>
              <a:buFont typeface="Wingdings" panose="05000000000000000000" pitchFamily="2" charset="2"/>
              <a:buChar char="§"/>
            </a:pPr>
            <a:r>
              <a:rPr lang="en-US" altLang="en-US" sz="2000" dirty="0">
                <a:solidFill>
                  <a:srgbClr val="007DBA"/>
                </a:solidFill>
                <a:cs typeface="Arial" panose="020B0604020202020204" pitchFamily="34" charset="0"/>
              </a:rPr>
              <a:t>   WGS allowed for fast phylogenetic placement of new </a:t>
            </a:r>
            <a:r>
              <a:rPr lang="en-US" altLang="en-US" sz="2000" i="1" dirty="0">
                <a:solidFill>
                  <a:srgbClr val="007DBA"/>
                </a:solidFill>
                <a:cs typeface="Arial" panose="020B0604020202020204" pitchFamily="34" charset="0"/>
              </a:rPr>
              <a:t>C. botulinum </a:t>
            </a:r>
            <a:r>
              <a:rPr lang="en-US" altLang="en-US" sz="2000" dirty="0">
                <a:solidFill>
                  <a:srgbClr val="007DBA"/>
                </a:solidFill>
                <a:cs typeface="Arial" panose="020B0604020202020204" pitchFamily="34" charset="0"/>
              </a:rPr>
              <a:t>genomes with their closest relative (lineage).</a:t>
            </a:r>
          </a:p>
          <a:p>
            <a:pPr algn="just">
              <a:lnSpc>
                <a:spcPct val="150000"/>
              </a:lnSpc>
            </a:pPr>
            <a:endParaRPr lang="en-US" altLang="en-US" sz="2000" dirty="0">
              <a:solidFill>
                <a:srgbClr val="007DBA"/>
              </a:solidFill>
              <a:cs typeface="Arial" panose="020B0604020202020204" pitchFamily="34" charset="0"/>
            </a:endParaRPr>
          </a:p>
          <a:p>
            <a:pPr algn="just">
              <a:lnSpc>
                <a:spcPct val="150000"/>
              </a:lnSpc>
              <a:buFont typeface="Wingdings" panose="05000000000000000000" pitchFamily="2" charset="2"/>
              <a:buChar char="§"/>
            </a:pPr>
            <a:r>
              <a:rPr lang="en-US" altLang="en-US" sz="2000" dirty="0">
                <a:solidFill>
                  <a:srgbClr val="007DBA"/>
                </a:solidFill>
                <a:cs typeface="Arial" panose="020B0604020202020204" pitchFamily="34" charset="0"/>
              </a:rPr>
              <a:t>Provided the ability to investigate neurotoxin complex types, cluster arrangements and regulatory genes. </a:t>
            </a:r>
          </a:p>
          <a:p>
            <a:pPr algn="just">
              <a:lnSpc>
                <a:spcPct val="150000"/>
              </a:lnSpc>
              <a:buFont typeface="Wingdings" panose="05000000000000000000" pitchFamily="2" charset="2"/>
              <a:buChar char="§"/>
            </a:pPr>
            <a:endParaRPr lang="en-US" altLang="en-US" sz="2000" dirty="0">
              <a:solidFill>
                <a:srgbClr val="007DBA"/>
              </a:solidFill>
              <a:cs typeface="Arial" panose="020B0604020202020204" pitchFamily="34" charset="0"/>
            </a:endParaRPr>
          </a:p>
          <a:p>
            <a:pPr algn="just">
              <a:lnSpc>
                <a:spcPct val="150000"/>
              </a:lnSpc>
              <a:buFont typeface="Wingdings" panose="05000000000000000000" pitchFamily="2" charset="2"/>
              <a:buChar char="§"/>
            </a:pPr>
            <a:r>
              <a:rPr lang="en-US" altLang="en-US" sz="2000" dirty="0">
                <a:solidFill>
                  <a:srgbClr val="007DBA"/>
                </a:solidFill>
                <a:cs typeface="Arial" panose="020B0604020202020204" pitchFamily="34" charset="0"/>
              </a:rPr>
              <a:t>     This type of analysis will become routine in the near future due to the  reduction in cost for sequencing, and will allow our ability for source tracking the contamination and faster outbreak response.</a:t>
            </a:r>
            <a:endParaRPr lang="en-US" sz="2000" dirty="0">
              <a:solidFill>
                <a:srgbClr val="007DBA"/>
              </a:solidFill>
            </a:endParaRPr>
          </a:p>
        </p:txBody>
      </p:sp>
      <p:sp>
        <p:nvSpPr>
          <p:cNvPr id="6" name="TextBox 5">
            <a:extLst>
              <a:ext uri="{FF2B5EF4-FFF2-40B4-BE49-F238E27FC236}">
                <a16:creationId xmlns:a16="http://schemas.microsoft.com/office/drawing/2014/main" id="{B413B8C3-AF1C-4E73-B9C8-F068D3A2982E}"/>
              </a:ext>
            </a:extLst>
          </p:cNvPr>
          <p:cNvSpPr txBox="1"/>
          <p:nvPr/>
        </p:nvSpPr>
        <p:spPr>
          <a:xfrm>
            <a:off x="401933" y="243876"/>
            <a:ext cx="7797522" cy="769441"/>
          </a:xfrm>
          <a:prstGeom prst="rect">
            <a:avLst/>
          </a:prstGeom>
          <a:solidFill>
            <a:srgbClr val="007DBA"/>
          </a:solidFill>
        </p:spPr>
        <p:txBody>
          <a:bodyPr wrap="square" rtlCol="0">
            <a:spAutoFit/>
          </a:bodyPr>
          <a:lstStyle/>
          <a:p>
            <a:pPr algn="ctr"/>
            <a:r>
              <a:rPr lang="en-US" altLang="en-US" sz="2200" b="1" dirty="0">
                <a:solidFill>
                  <a:schemeClr val="bg1"/>
                </a:solidFill>
                <a:cs typeface="Arial" panose="020B0604020202020204" pitchFamily="34" charset="0"/>
              </a:rPr>
              <a:t>Conclusions</a:t>
            </a:r>
          </a:p>
          <a:p>
            <a:endParaRPr lang="en-US" sz="2200" dirty="0"/>
          </a:p>
        </p:txBody>
      </p:sp>
    </p:spTree>
    <p:extLst>
      <p:ext uri="{BB962C8B-B14F-4D97-AF65-F5344CB8AC3E}">
        <p14:creationId xmlns:p14="http://schemas.microsoft.com/office/powerpoint/2010/main" val="133855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a:extLst>
              <a:ext uri="{FF2B5EF4-FFF2-40B4-BE49-F238E27FC236}">
                <a16:creationId xmlns:a16="http://schemas.microsoft.com/office/drawing/2014/main" id="{DE7CB945-AFAF-409C-A649-63020F2320C3}"/>
              </a:ext>
            </a:extLst>
          </p:cNvPr>
          <p:cNvSpPr txBox="1">
            <a:spLocks noChangeArrowheads="1"/>
          </p:cNvSpPr>
          <p:nvPr/>
        </p:nvSpPr>
        <p:spPr bwMode="auto">
          <a:xfrm>
            <a:off x="402956" y="1152940"/>
            <a:ext cx="8462748" cy="6186309"/>
          </a:xfrm>
          <a:prstGeom prst="rect">
            <a:avLst/>
          </a:prstGeom>
          <a:noFill/>
          <a:ln w="38100">
            <a:solidFill>
              <a:srgbClr val="000000"/>
            </a:solidFill>
            <a:miter lim="800000"/>
            <a:headEnd/>
            <a:tailEnd/>
          </a:ln>
        </p:spPr>
        <p:txBody>
          <a:bodyPr wrap="square">
            <a:spAutoFit/>
          </a:bodyPr>
          <a:lstStyle/>
          <a:p>
            <a:pPr>
              <a:defRPr/>
            </a:pPr>
            <a:r>
              <a:rPr lang="en-US" i="1" dirty="0">
                <a:solidFill>
                  <a:srgbClr val="FF0000"/>
                </a:solidFill>
                <a:ea typeface="ＭＳ Ｐゴシック" charset="0"/>
              </a:rPr>
              <a:t>Collaborators:</a:t>
            </a:r>
          </a:p>
          <a:p>
            <a:pPr algn="ctr">
              <a:defRPr/>
            </a:pPr>
            <a:endParaRPr lang="en-US" i="1" dirty="0">
              <a:solidFill>
                <a:srgbClr val="FF0000"/>
              </a:solidFill>
              <a:ea typeface="ＭＳ Ｐゴシック" charset="0"/>
            </a:endParaRPr>
          </a:p>
          <a:p>
            <a:pPr>
              <a:defRPr/>
            </a:pPr>
            <a:r>
              <a:rPr lang="en-US" dirty="0">
                <a:solidFill>
                  <a:srgbClr val="000090"/>
                </a:solidFill>
                <a:ea typeface="ＭＳ Ｐゴシック" charset="0"/>
              </a:rPr>
              <a:t>Dr. Shashi Sharma, </a:t>
            </a:r>
          </a:p>
          <a:p>
            <a:pPr>
              <a:defRPr/>
            </a:pPr>
            <a:r>
              <a:rPr lang="en-US" dirty="0">
                <a:solidFill>
                  <a:srgbClr val="000090"/>
                </a:solidFill>
                <a:ea typeface="ＭＳ Ｐゴシック" charset="0"/>
              </a:rPr>
              <a:t>Dr. Naga</a:t>
            </a:r>
            <a:r>
              <a:rPr lang="en-US" altLang="en-US" dirty="0">
                <a:solidFill>
                  <a:srgbClr val="000090"/>
                </a:solidFill>
                <a:ea typeface="ＭＳ Ｐゴシック" charset="0"/>
              </a:rPr>
              <a:t> Thirunavukkarasu </a:t>
            </a:r>
          </a:p>
          <a:p>
            <a:pPr>
              <a:defRPr/>
            </a:pPr>
            <a:r>
              <a:rPr lang="en-US" altLang="en-US" dirty="0" err="1">
                <a:solidFill>
                  <a:srgbClr val="000090"/>
                </a:solidFill>
                <a:ea typeface="ＭＳ Ｐゴシック" charset="0"/>
              </a:rPr>
              <a:t>Traviz</a:t>
            </a:r>
            <a:r>
              <a:rPr lang="en-US" altLang="en-US" dirty="0">
                <a:solidFill>
                  <a:srgbClr val="000090"/>
                </a:solidFill>
                <a:ea typeface="ＭＳ Ｐゴシック" charset="0"/>
              </a:rPr>
              <a:t> Wentz </a:t>
            </a:r>
          </a:p>
          <a:p>
            <a:pPr>
              <a:defRPr/>
            </a:pPr>
            <a:r>
              <a:rPr lang="en-US" altLang="en-US" dirty="0">
                <a:solidFill>
                  <a:srgbClr val="000090"/>
                </a:solidFill>
                <a:ea typeface="ＭＳ Ｐゴシック" charset="0"/>
              </a:rPr>
              <a:t>Dr. D.R. Hodge, </a:t>
            </a:r>
          </a:p>
          <a:p>
            <a:pPr>
              <a:defRPr/>
            </a:pPr>
            <a:r>
              <a:rPr lang="en-US" altLang="en-US" dirty="0">
                <a:solidFill>
                  <a:srgbClr val="000090"/>
                </a:solidFill>
                <a:ea typeface="ＭＳ Ｐゴシック" charset="0"/>
              </a:rPr>
              <a:t>Thomas Hammack</a:t>
            </a:r>
          </a:p>
          <a:p>
            <a:pPr>
              <a:defRPr/>
            </a:pPr>
            <a:endParaRPr lang="en-US" i="1" dirty="0">
              <a:solidFill>
                <a:srgbClr val="FF0000"/>
              </a:solidFill>
              <a:ea typeface="ＭＳ Ｐゴシック" charset="0"/>
            </a:endParaRPr>
          </a:p>
          <a:p>
            <a:pPr>
              <a:defRPr/>
            </a:pPr>
            <a:r>
              <a:rPr lang="en-US" i="1" dirty="0">
                <a:solidFill>
                  <a:srgbClr val="FF0000"/>
                </a:solidFill>
                <a:ea typeface="ＭＳ Ｐゴシック" charset="0"/>
                <a:cs typeface="ＭＳ Ｐゴシック" charset="0"/>
              </a:rPr>
              <a:t>FDA/CFSAN-Director of Scientific Operations</a:t>
            </a:r>
          </a:p>
          <a:p>
            <a:pPr>
              <a:defRPr/>
            </a:pPr>
            <a:r>
              <a:rPr lang="en-US" dirty="0">
                <a:solidFill>
                  <a:srgbClr val="000090"/>
                </a:solidFill>
                <a:ea typeface="ＭＳ Ｐゴシック" charset="0"/>
              </a:rPr>
              <a:t>Dr. Steven Musser</a:t>
            </a:r>
          </a:p>
          <a:p>
            <a:pPr>
              <a:defRPr/>
            </a:pPr>
            <a:endParaRPr lang="en-US" i="1" dirty="0">
              <a:solidFill>
                <a:srgbClr val="FF0000"/>
              </a:solidFill>
              <a:ea typeface="ＭＳ Ｐゴシック" charset="0"/>
              <a:cs typeface="ＭＳ Ｐゴシック" charset="0"/>
            </a:endParaRPr>
          </a:p>
          <a:p>
            <a:pPr>
              <a:defRPr/>
            </a:pPr>
            <a:r>
              <a:rPr lang="en-US" i="1" dirty="0">
                <a:solidFill>
                  <a:srgbClr val="FF0000"/>
                </a:solidFill>
                <a:ea typeface="ＭＳ Ｐゴシック" charset="0"/>
                <a:cs typeface="ＭＳ Ｐゴシック" charset="0"/>
              </a:rPr>
              <a:t>Office of Regulatory Science - CFSAN </a:t>
            </a:r>
          </a:p>
          <a:p>
            <a:pPr>
              <a:defRPr/>
            </a:pPr>
            <a:r>
              <a:rPr lang="en-US" dirty="0">
                <a:solidFill>
                  <a:srgbClr val="000090"/>
                </a:solidFill>
                <a:ea typeface="ＭＳ Ｐゴシック" charset="0"/>
              </a:rPr>
              <a:t>Dr. Vincent Kelly Bunning (Director)</a:t>
            </a:r>
          </a:p>
          <a:p>
            <a:pPr>
              <a:defRPr/>
            </a:pPr>
            <a:r>
              <a:rPr lang="en-US" dirty="0">
                <a:solidFill>
                  <a:srgbClr val="000090"/>
                </a:solidFill>
                <a:ea typeface="ＭＳ Ｐゴシック" charset="0"/>
              </a:rPr>
              <a:t>Dr. John J. Callahan (Assistant Director)</a:t>
            </a:r>
          </a:p>
          <a:p>
            <a:pPr>
              <a:defRPr/>
            </a:pPr>
            <a:r>
              <a:rPr lang="en-US" i="1" dirty="0">
                <a:solidFill>
                  <a:srgbClr val="FF0000"/>
                </a:solidFill>
                <a:ea typeface="ＭＳ Ｐゴシック" charset="0"/>
                <a:cs typeface="ＭＳ Ｐゴシック" charset="0"/>
              </a:rPr>
              <a:t>Division of Microbiology- CFSAN</a:t>
            </a:r>
            <a:endParaRPr lang="en-US" dirty="0">
              <a:solidFill>
                <a:srgbClr val="FF0000"/>
              </a:solidFill>
              <a:ea typeface="ＭＳ Ｐゴシック" charset="0"/>
              <a:cs typeface="ＭＳ Ｐゴシック" charset="0"/>
            </a:endParaRPr>
          </a:p>
          <a:p>
            <a:pPr>
              <a:defRPr/>
            </a:pPr>
            <a:r>
              <a:rPr lang="en-US" dirty="0">
                <a:solidFill>
                  <a:srgbClr val="000090"/>
                </a:solidFill>
                <a:ea typeface="ＭＳ Ｐゴシック" charset="0"/>
              </a:rPr>
              <a:t>Dr. Eric W. Brown (Director)</a:t>
            </a:r>
          </a:p>
          <a:p>
            <a:pPr>
              <a:defRPr/>
            </a:pPr>
            <a:r>
              <a:rPr lang="en-US" dirty="0">
                <a:solidFill>
                  <a:srgbClr val="000090"/>
                </a:solidFill>
                <a:ea typeface="ＭＳ Ｐゴシック" charset="0"/>
              </a:rPr>
              <a:t>Dr. Sandra Tallent (Branch Chief MMSB)</a:t>
            </a:r>
          </a:p>
          <a:p>
            <a:pPr>
              <a:defRPr/>
            </a:pPr>
            <a:endParaRPr lang="en-US" i="1" dirty="0">
              <a:solidFill>
                <a:srgbClr val="FF0000"/>
              </a:solidFill>
              <a:ea typeface="ＭＳ Ｐゴシック" charset="0"/>
            </a:endParaRPr>
          </a:p>
          <a:p>
            <a:pPr>
              <a:defRPr/>
            </a:pPr>
            <a:endParaRPr lang="pt-BR" dirty="0">
              <a:solidFill>
                <a:srgbClr val="FF0000"/>
              </a:solidFill>
              <a:ea typeface="ＭＳ Ｐゴシック" charset="0"/>
            </a:endParaRPr>
          </a:p>
          <a:p>
            <a:pPr>
              <a:defRPr/>
            </a:pPr>
            <a:r>
              <a:rPr lang="en-US" dirty="0">
                <a:solidFill>
                  <a:srgbClr val="FF0000"/>
                </a:solidFill>
                <a:ea typeface="ＭＳ Ｐゴシック" charset="0"/>
              </a:rPr>
              <a:t> </a:t>
            </a:r>
          </a:p>
          <a:p>
            <a:pPr algn="ctr">
              <a:defRPr/>
            </a:pPr>
            <a:r>
              <a:rPr lang="en-US" dirty="0">
                <a:solidFill>
                  <a:srgbClr val="000090"/>
                </a:solidFill>
                <a:ea typeface="ＭＳ Ｐゴシック" charset="0"/>
              </a:rPr>
              <a:t> </a:t>
            </a:r>
          </a:p>
          <a:p>
            <a:pPr algn="ctr">
              <a:defRPr/>
            </a:pPr>
            <a:endParaRPr lang="en-US" i="1" dirty="0">
              <a:solidFill>
                <a:srgbClr val="FF0000"/>
              </a:solidFill>
              <a:ea typeface="ＭＳ Ｐゴシック" charset="0"/>
              <a:cs typeface="ＭＳ Ｐゴシック" charset="0"/>
            </a:endParaRPr>
          </a:p>
        </p:txBody>
      </p:sp>
      <p:sp>
        <p:nvSpPr>
          <p:cNvPr id="51203" name="TextBox 7">
            <a:extLst>
              <a:ext uri="{FF2B5EF4-FFF2-40B4-BE49-F238E27FC236}">
                <a16:creationId xmlns:a16="http://schemas.microsoft.com/office/drawing/2014/main" id="{11C8446D-8522-46EC-824D-05B43FBB748E}"/>
              </a:ext>
            </a:extLst>
          </p:cNvPr>
          <p:cNvSpPr txBox="1">
            <a:spLocks noChangeArrowheads="1"/>
          </p:cNvSpPr>
          <p:nvPr/>
        </p:nvSpPr>
        <p:spPr bwMode="auto">
          <a:xfrm>
            <a:off x="402956" y="240225"/>
            <a:ext cx="7780149" cy="707886"/>
          </a:xfrm>
          <a:prstGeom prst="rect">
            <a:avLst/>
          </a:prstGeom>
          <a:solidFill>
            <a:srgbClr val="006BBC"/>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000" dirty="0">
                <a:solidFill>
                  <a:schemeClr val="bg1"/>
                </a:solidFill>
                <a:latin typeface="+mj-lt"/>
                <a:ea typeface="+mj-ea"/>
                <a:cs typeface="+mj-cs"/>
              </a:rPr>
              <a:t>Acknowledgements</a:t>
            </a:r>
          </a:p>
        </p:txBody>
      </p:sp>
      <p:pic>
        <p:nvPicPr>
          <p:cNvPr id="3" name="Picture 2">
            <a:extLst>
              <a:ext uri="{FF2B5EF4-FFF2-40B4-BE49-F238E27FC236}">
                <a16:creationId xmlns:a16="http://schemas.microsoft.com/office/drawing/2014/main" id="{3ADE7588-E774-864E-9B38-AECD77B2BA95}"/>
              </a:ext>
            </a:extLst>
          </p:cNvPr>
          <p:cNvPicPr>
            <a:picLocks noChangeAspect="1"/>
          </p:cNvPicPr>
          <p:nvPr/>
        </p:nvPicPr>
        <p:blipFill>
          <a:blip r:embed="rId2"/>
          <a:stretch>
            <a:fillRect/>
          </a:stretch>
        </p:blipFill>
        <p:spPr>
          <a:xfrm>
            <a:off x="4726322" y="1744293"/>
            <a:ext cx="3595607" cy="2351527"/>
          </a:xfrm>
          <a:prstGeom prst="rect">
            <a:avLst/>
          </a:prstGeom>
        </p:spPr>
      </p:pic>
    </p:spTree>
    <p:extLst>
      <p:ext uri="{BB962C8B-B14F-4D97-AF65-F5344CB8AC3E}">
        <p14:creationId xmlns:p14="http://schemas.microsoft.com/office/powerpoint/2010/main" val="788037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EFBA3CB-875B-4F6F-B57E-36803BCAED9C}"/>
              </a:ext>
            </a:extLst>
          </p:cNvPr>
          <p:cNvPicPr>
            <a:picLocks noGrp="1" noChangeAspect="1"/>
          </p:cNvPicPr>
          <p:nvPr>
            <p:ph type="pic" idx="1"/>
          </p:nvPr>
        </p:nvPicPr>
        <p:blipFill rotWithShape="1">
          <a:blip r:embed="rId2"/>
          <a:srcRect/>
          <a:stretch/>
        </p:blipFill>
        <p:spPr>
          <a:xfrm>
            <a:off x="20" y="10"/>
            <a:ext cx="9143980" cy="6857990"/>
          </a:xfrm>
          <a:prstGeom prst="rect">
            <a:avLst/>
          </a:prstGeom>
        </p:spPr>
      </p:pic>
      <p:sp>
        <p:nvSpPr>
          <p:cNvPr id="2" name="Footer Placeholder 1">
            <a:extLst>
              <a:ext uri="{FF2B5EF4-FFF2-40B4-BE49-F238E27FC236}">
                <a16:creationId xmlns:a16="http://schemas.microsoft.com/office/drawing/2014/main" id="{BBA0CA1D-C1F4-C54F-96AB-6A22BA5CE58A}"/>
              </a:ext>
            </a:extLst>
          </p:cNvPr>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989278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D583-6B76-4BC3-9192-AF40436F2100}"/>
              </a:ext>
            </a:extLst>
          </p:cNvPr>
          <p:cNvSpPr>
            <a:spLocks noGrp="1"/>
          </p:cNvSpPr>
          <p:nvPr>
            <p:ph type="title"/>
          </p:nvPr>
        </p:nvSpPr>
        <p:spPr/>
        <p:txBody>
          <a:bodyPr/>
          <a:lstStyle/>
          <a:p>
            <a:endParaRPr lang="es-MX"/>
          </a:p>
        </p:txBody>
      </p:sp>
      <p:sp>
        <p:nvSpPr>
          <p:cNvPr id="3" name="Content Placeholder 2">
            <a:extLst>
              <a:ext uri="{FF2B5EF4-FFF2-40B4-BE49-F238E27FC236}">
                <a16:creationId xmlns:a16="http://schemas.microsoft.com/office/drawing/2014/main" id="{68D0A2C8-27DB-4314-A2E2-1CD621DB67C0}"/>
              </a:ext>
            </a:extLst>
          </p:cNvPr>
          <p:cNvSpPr>
            <a:spLocks noGrp="1"/>
          </p:cNvSpPr>
          <p:nvPr>
            <p:ph idx="1"/>
          </p:nvPr>
        </p:nvSpPr>
        <p:spPr/>
        <p:txBody>
          <a:bodyPr/>
          <a:lstStyle/>
          <a:p>
            <a:endParaRPr lang="es-MX"/>
          </a:p>
        </p:txBody>
      </p:sp>
      <p:pic>
        <p:nvPicPr>
          <p:cNvPr id="4" name="Picture 3">
            <a:extLst>
              <a:ext uri="{FF2B5EF4-FFF2-40B4-BE49-F238E27FC236}">
                <a16:creationId xmlns:a16="http://schemas.microsoft.com/office/drawing/2014/main" id="{B5E7CE17-FBE5-4545-83C8-378A7AE571D9}"/>
              </a:ext>
            </a:extLst>
          </p:cNvPr>
          <p:cNvPicPr>
            <a:picLocks noChangeAspect="1"/>
          </p:cNvPicPr>
          <p:nvPr/>
        </p:nvPicPr>
        <p:blipFill>
          <a:blip r:embed="rId2"/>
          <a:stretch>
            <a:fillRect/>
          </a:stretch>
        </p:blipFill>
        <p:spPr>
          <a:xfrm>
            <a:off x="0" y="832769"/>
            <a:ext cx="9144000" cy="5192461"/>
          </a:xfrm>
          <a:prstGeom prst="rect">
            <a:avLst/>
          </a:prstGeom>
        </p:spPr>
      </p:pic>
    </p:spTree>
    <p:extLst>
      <p:ext uri="{BB962C8B-B14F-4D97-AF65-F5344CB8AC3E}">
        <p14:creationId xmlns:p14="http://schemas.microsoft.com/office/powerpoint/2010/main" val="402058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n animal&#10;&#10;Description generated with high confidence">
            <a:extLst>
              <a:ext uri="{FF2B5EF4-FFF2-40B4-BE49-F238E27FC236}">
                <a16:creationId xmlns:a16="http://schemas.microsoft.com/office/drawing/2014/main" id="{DA749820-A07C-46B4-8DF5-EAF4790B31CE}"/>
              </a:ext>
            </a:extLst>
          </p:cNvPr>
          <p:cNvPicPr>
            <a:picLocks noChangeAspect="1"/>
          </p:cNvPicPr>
          <p:nvPr/>
        </p:nvPicPr>
        <p:blipFill>
          <a:blip r:embed="rId3"/>
          <a:stretch>
            <a:fillRect/>
          </a:stretch>
        </p:blipFill>
        <p:spPr>
          <a:xfrm>
            <a:off x="7139895" y="1698171"/>
            <a:ext cx="1954518" cy="1456116"/>
          </a:xfrm>
          <a:prstGeom prst="rect">
            <a:avLst/>
          </a:prstGeom>
        </p:spPr>
      </p:pic>
      <p:sp>
        <p:nvSpPr>
          <p:cNvPr id="20482" name="Rectangle 2">
            <a:extLst>
              <a:ext uri="{FF2B5EF4-FFF2-40B4-BE49-F238E27FC236}">
                <a16:creationId xmlns:a16="http://schemas.microsoft.com/office/drawing/2014/main" id="{4DC892CF-9194-4518-ACED-C12C82651DBB}"/>
              </a:ext>
            </a:extLst>
          </p:cNvPr>
          <p:cNvSpPr>
            <a:spLocks noGrp="1" noChangeArrowheads="1"/>
          </p:cNvSpPr>
          <p:nvPr>
            <p:ph type="title"/>
          </p:nvPr>
        </p:nvSpPr>
        <p:spPr>
          <a:xfrm>
            <a:off x="468564" y="260142"/>
            <a:ext cx="7669596" cy="735538"/>
          </a:xfrm>
          <a:solidFill>
            <a:srgbClr val="006BBC"/>
          </a:solidFill>
        </p:spPr>
        <p:txBody>
          <a:bodyPr>
            <a:noAutofit/>
          </a:bodyPr>
          <a:lstStyle/>
          <a:p>
            <a:pPr>
              <a:defRPr/>
            </a:pPr>
            <a:r>
              <a:rPr lang="en-US" altLang="en-US" sz="3000" b="1" i="1" dirty="0">
                <a:solidFill>
                  <a:schemeClr val="bg1"/>
                </a:solidFill>
                <a:latin typeface="+mn-lt"/>
                <a:ea typeface="ＭＳ Ｐゴシック" panose="020B0600070205080204" pitchFamily="34" charset="-128"/>
              </a:rPr>
              <a:t>Clostridium botulinum </a:t>
            </a:r>
            <a:r>
              <a:rPr lang="en-US" altLang="en-US" sz="3000" b="1" dirty="0">
                <a:solidFill>
                  <a:schemeClr val="bg1"/>
                </a:solidFill>
                <a:latin typeface="+mn-lt"/>
                <a:ea typeface="ＭＳ Ｐゴシック" panose="020B0600070205080204" pitchFamily="34" charset="-128"/>
              </a:rPr>
              <a:t>Taxonomy</a:t>
            </a:r>
            <a:endParaRPr lang="es-CL" altLang="en-US" sz="3000" b="1" dirty="0">
              <a:solidFill>
                <a:schemeClr val="bg1"/>
              </a:solidFill>
              <a:latin typeface="+mn-lt"/>
            </a:endParaRPr>
          </a:p>
        </p:txBody>
      </p:sp>
      <p:sp>
        <p:nvSpPr>
          <p:cNvPr id="16" name="Rectangle 15">
            <a:extLst>
              <a:ext uri="{FF2B5EF4-FFF2-40B4-BE49-F238E27FC236}">
                <a16:creationId xmlns:a16="http://schemas.microsoft.com/office/drawing/2014/main" id="{4C33E30E-6649-4191-86D8-8418A29ED380}"/>
              </a:ext>
            </a:extLst>
          </p:cNvPr>
          <p:cNvSpPr>
            <a:spLocks noChangeArrowheads="1"/>
          </p:cNvSpPr>
          <p:nvPr/>
        </p:nvSpPr>
        <p:spPr bwMode="auto">
          <a:xfrm>
            <a:off x="381000" y="1254988"/>
            <a:ext cx="8382000" cy="541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spcBef>
                <a:spcPct val="0"/>
              </a:spcBef>
            </a:pPr>
            <a:r>
              <a:rPr lang="en-US" altLang="en-US" sz="2200" i="1" dirty="0">
                <a:solidFill>
                  <a:srgbClr val="007DBA"/>
                </a:solidFill>
                <a:latin typeface="+mj-lt"/>
                <a:ea typeface="+mj-ea"/>
                <a:cs typeface="+mj-cs"/>
              </a:rPr>
              <a:t>C. botulinum </a:t>
            </a:r>
            <a:r>
              <a:rPr lang="en-US" altLang="en-US" sz="2200" dirty="0">
                <a:solidFill>
                  <a:srgbClr val="007DBA"/>
                </a:solidFill>
                <a:latin typeface="+mj-lt"/>
                <a:ea typeface="+mj-ea"/>
                <a:cs typeface="+mj-cs"/>
              </a:rPr>
              <a:t>are genetically-diverse, gram+, rod-shaped bacteria</a:t>
            </a:r>
          </a:p>
          <a:p>
            <a:pPr eaLnBrk="1" hangingPunct="1">
              <a:spcBef>
                <a:spcPct val="0"/>
              </a:spcBef>
            </a:pPr>
            <a:endParaRPr lang="en-US" altLang="en-US" sz="2200" dirty="0">
              <a:solidFill>
                <a:srgbClr val="007DBA"/>
              </a:solidFill>
              <a:latin typeface="+mj-lt"/>
              <a:ea typeface="+mj-ea"/>
              <a:cs typeface="+mj-cs"/>
            </a:endParaRPr>
          </a:p>
          <a:p>
            <a:pPr eaLnBrk="1" hangingPunct="1">
              <a:spcBef>
                <a:spcPct val="0"/>
              </a:spcBef>
            </a:pPr>
            <a:r>
              <a:rPr lang="en-US" altLang="en-US" sz="2200" dirty="0">
                <a:solidFill>
                  <a:srgbClr val="007DBA"/>
                </a:solidFill>
                <a:latin typeface="+mj-lt"/>
                <a:ea typeface="+mj-ea"/>
                <a:cs typeface="+mj-cs"/>
              </a:rPr>
              <a:t>Taxonomically mischaracterized </a:t>
            </a:r>
          </a:p>
          <a:p>
            <a:pPr eaLnBrk="1" hangingPunct="1">
              <a:spcBef>
                <a:spcPct val="0"/>
              </a:spcBef>
            </a:pPr>
            <a:endParaRPr lang="en-US" altLang="en-US" sz="2200" dirty="0">
              <a:solidFill>
                <a:srgbClr val="007DBA"/>
              </a:solidFill>
              <a:latin typeface="+mj-lt"/>
              <a:ea typeface="+mj-ea"/>
              <a:cs typeface="+mj-cs"/>
            </a:endParaRPr>
          </a:p>
          <a:p>
            <a:pPr eaLnBrk="1" hangingPunct="1">
              <a:spcBef>
                <a:spcPct val="0"/>
              </a:spcBef>
            </a:pPr>
            <a:r>
              <a:rPr lang="en-US" altLang="en-US" sz="2200" i="1" dirty="0">
                <a:solidFill>
                  <a:srgbClr val="007DBA"/>
                </a:solidFill>
                <a:latin typeface="+mj-lt"/>
                <a:ea typeface="+mj-ea"/>
                <a:cs typeface="+mj-cs"/>
              </a:rPr>
              <a:t>C. botulinum </a:t>
            </a:r>
            <a:r>
              <a:rPr lang="en-US" altLang="en-US" sz="2200" dirty="0">
                <a:solidFill>
                  <a:srgbClr val="007DBA"/>
                </a:solidFill>
                <a:latin typeface="+mj-lt"/>
                <a:ea typeface="+mj-ea"/>
                <a:cs typeface="+mj-cs"/>
              </a:rPr>
              <a:t>can be divided into 4 different groups (I - IV) </a:t>
            </a:r>
          </a:p>
          <a:p>
            <a:pPr marL="1541463" eaLnBrk="1" hangingPunct="1">
              <a:spcBef>
                <a:spcPct val="0"/>
              </a:spcBef>
            </a:pPr>
            <a:r>
              <a:rPr lang="en-US" altLang="en-US" sz="2200" dirty="0">
                <a:solidFill>
                  <a:srgbClr val="007DBA"/>
                </a:solidFill>
                <a:latin typeface="+mj-lt"/>
                <a:ea typeface="+mj-ea"/>
                <a:cs typeface="+mj-cs"/>
              </a:rPr>
              <a:t>-16S rDNA sequences</a:t>
            </a:r>
          </a:p>
          <a:p>
            <a:pPr marL="1541463" eaLnBrk="1" hangingPunct="1">
              <a:spcBef>
                <a:spcPct val="0"/>
              </a:spcBef>
            </a:pPr>
            <a:r>
              <a:rPr lang="en-US" altLang="en-US" sz="2200" dirty="0">
                <a:solidFill>
                  <a:srgbClr val="007DBA"/>
                </a:solidFill>
                <a:latin typeface="+mj-lt"/>
                <a:ea typeface="+mj-ea"/>
                <a:cs typeface="+mj-cs"/>
              </a:rPr>
              <a:t>-AFLP</a:t>
            </a:r>
          </a:p>
          <a:p>
            <a:pPr marL="1541463" eaLnBrk="1" hangingPunct="1">
              <a:spcBef>
                <a:spcPct val="0"/>
              </a:spcBef>
            </a:pPr>
            <a:r>
              <a:rPr lang="en-US" altLang="en-US" sz="2200" dirty="0">
                <a:solidFill>
                  <a:srgbClr val="007DBA"/>
                </a:solidFill>
                <a:latin typeface="+mj-lt"/>
                <a:ea typeface="+mj-ea"/>
                <a:cs typeface="+mj-cs"/>
              </a:rPr>
              <a:t>-Metabolic profiles</a:t>
            </a:r>
          </a:p>
          <a:p>
            <a:pPr eaLnBrk="1" hangingPunct="1">
              <a:lnSpc>
                <a:spcPct val="200000"/>
              </a:lnSpc>
              <a:spcBef>
                <a:spcPct val="0"/>
              </a:spcBef>
            </a:pPr>
            <a:r>
              <a:rPr lang="en-US" altLang="en-US" sz="2200" dirty="0">
                <a:solidFill>
                  <a:srgbClr val="FF0000"/>
                </a:solidFill>
                <a:latin typeface="+mj-lt"/>
                <a:ea typeface="+mj-ea"/>
                <a:cs typeface="+mj-cs"/>
              </a:rPr>
              <a:t>Group I </a:t>
            </a:r>
            <a:r>
              <a:rPr lang="en-US" altLang="en-US" sz="2200" dirty="0">
                <a:solidFill>
                  <a:srgbClr val="007DBA"/>
                </a:solidFill>
                <a:latin typeface="+mj-lt"/>
                <a:ea typeface="+mj-ea"/>
                <a:cs typeface="+mj-cs"/>
              </a:rPr>
              <a:t>are proteolytic and produce </a:t>
            </a:r>
            <a:r>
              <a:rPr lang="en-US" altLang="en-US" sz="2200" dirty="0" err="1">
                <a:solidFill>
                  <a:srgbClr val="007DBA"/>
                </a:solidFill>
                <a:latin typeface="+mj-lt"/>
                <a:ea typeface="+mj-ea"/>
                <a:cs typeface="+mj-cs"/>
              </a:rPr>
              <a:t>BoNTs</a:t>
            </a:r>
            <a:r>
              <a:rPr lang="en-US" altLang="en-US" sz="2200" dirty="0">
                <a:solidFill>
                  <a:srgbClr val="007DBA"/>
                </a:solidFill>
                <a:latin typeface="+mj-lt"/>
                <a:ea typeface="+mj-ea"/>
                <a:cs typeface="+mj-cs"/>
              </a:rPr>
              <a:t> type A, B, and F</a:t>
            </a:r>
          </a:p>
          <a:p>
            <a:pPr eaLnBrk="1" hangingPunct="1">
              <a:lnSpc>
                <a:spcPct val="200000"/>
              </a:lnSpc>
              <a:spcBef>
                <a:spcPct val="0"/>
              </a:spcBef>
            </a:pPr>
            <a:r>
              <a:rPr lang="en-US" altLang="en-US" sz="2200" dirty="0">
                <a:solidFill>
                  <a:srgbClr val="FF0000"/>
                </a:solidFill>
                <a:latin typeface="+mj-lt"/>
                <a:ea typeface="+mj-ea"/>
                <a:cs typeface="+mj-cs"/>
              </a:rPr>
              <a:t>Group II </a:t>
            </a:r>
            <a:r>
              <a:rPr lang="en-US" altLang="en-US" sz="2200" dirty="0">
                <a:solidFill>
                  <a:srgbClr val="007DBA"/>
                </a:solidFill>
                <a:latin typeface="+mj-lt"/>
                <a:ea typeface="+mj-ea"/>
                <a:cs typeface="+mj-cs"/>
              </a:rPr>
              <a:t>are non-proteolytic and produce </a:t>
            </a:r>
            <a:r>
              <a:rPr lang="en-US" altLang="en-US" sz="2200" dirty="0" err="1">
                <a:solidFill>
                  <a:srgbClr val="007DBA"/>
                </a:solidFill>
                <a:latin typeface="+mj-lt"/>
                <a:ea typeface="+mj-ea"/>
                <a:cs typeface="+mj-cs"/>
              </a:rPr>
              <a:t>BoNT</a:t>
            </a:r>
            <a:r>
              <a:rPr lang="en-US" altLang="en-US" sz="2200" dirty="0">
                <a:solidFill>
                  <a:srgbClr val="007DBA"/>
                </a:solidFill>
                <a:latin typeface="+mj-lt"/>
                <a:ea typeface="+mj-ea"/>
                <a:cs typeface="+mj-cs"/>
              </a:rPr>
              <a:t> types B, E, and F </a:t>
            </a:r>
          </a:p>
          <a:p>
            <a:pPr eaLnBrk="1" hangingPunct="1">
              <a:lnSpc>
                <a:spcPct val="200000"/>
              </a:lnSpc>
              <a:spcBef>
                <a:spcPct val="0"/>
              </a:spcBef>
            </a:pPr>
            <a:r>
              <a:rPr lang="en-US" altLang="en-US" sz="2200" dirty="0">
                <a:solidFill>
                  <a:srgbClr val="007DBA"/>
                </a:solidFill>
                <a:latin typeface="+mj-lt"/>
                <a:ea typeface="+mj-ea"/>
                <a:cs typeface="+mj-cs"/>
              </a:rPr>
              <a:t>Group III produces </a:t>
            </a:r>
            <a:r>
              <a:rPr lang="en-US" altLang="en-US" sz="2200" dirty="0" err="1">
                <a:solidFill>
                  <a:srgbClr val="007DBA"/>
                </a:solidFill>
                <a:latin typeface="+mj-lt"/>
                <a:ea typeface="+mj-ea"/>
                <a:cs typeface="+mj-cs"/>
              </a:rPr>
              <a:t>BoNT</a:t>
            </a:r>
            <a:r>
              <a:rPr lang="en-US" altLang="en-US" sz="2200" dirty="0">
                <a:solidFill>
                  <a:srgbClr val="007DBA"/>
                </a:solidFill>
                <a:latin typeface="+mj-lt"/>
                <a:ea typeface="+mj-ea"/>
                <a:cs typeface="+mj-cs"/>
              </a:rPr>
              <a:t> types C and D</a:t>
            </a:r>
          </a:p>
          <a:p>
            <a:pPr eaLnBrk="1" hangingPunct="1">
              <a:lnSpc>
                <a:spcPct val="200000"/>
              </a:lnSpc>
              <a:spcBef>
                <a:spcPct val="0"/>
              </a:spcBef>
            </a:pPr>
            <a:r>
              <a:rPr lang="en-US" altLang="en-US" sz="2200" dirty="0">
                <a:solidFill>
                  <a:srgbClr val="007DBA"/>
                </a:solidFill>
                <a:latin typeface="+mj-lt"/>
                <a:ea typeface="+mj-ea"/>
                <a:cs typeface="+mj-cs"/>
              </a:rPr>
              <a:t>Group IV produces </a:t>
            </a:r>
            <a:r>
              <a:rPr lang="en-US" altLang="en-US" sz="2200" dirty="0" err="1">
                <a:solidFill>
                  <a:srgbClr val="007DBA"/>
                </a:solidFill>
                <a:latin typeface="+mj-lt"/>
                <a:ea typeface="+mj-ea"/>
                <a:cs typeface="+mj-cs"/>
              </a:rPr>
              <a:t>BoNT</a:t>
            </a:r>
            <a:r>
              <a:rPr lang="en-US" altLang="en-US" sz="2200" dirty="0">
                <a:solidFill>
                  <a:srgbClr val="007DBA"/>
                </a:solidFill>
                <a:latin typeface="+mj-lt"/>
                <a:ea typeface="+mj-ea"/>
                <a:cs typeface="+mj-cs"/>
              </a:rPr>
              <a:t> G </a:t>
            </a:r>
          </a:p>
        </p:txBody>
      </p:sp>
    </p:spTree>
    <p:extLst>
      <p:ext uri="{BB962C8B-B14F-4D97-AF65-F5344CB8AC3E}">
        <p14:creationId xmlns:p14="http://schemas.microsoft.com/office/powerpoint/2010/main" val="40481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generated with high confidence">
            <a:extLst>
              <a:ext uri="{FF2B5EF4-FFF2-40B4-BE49-F238E27FC236}">
                <a16:creationId xmlns:a16="http://schemas.microsoft.com/office/drawing/2014/main" id="{E94DEA41-C432-4D95-AAB7-F2D569D44644}"/>
              </a:ext>
            </a:extLst>
          </p:cNvPr>
          <p:cNvPicPr>
            <a:picLocks noChangeAspect="1"/>
          </p:cNvPicPr>
          <p:nvPr/>
        </p:nvPicPr>
        <p:blipFill>
          <a:blip r:embed="rId2"/>
          <a:stretch>
            <a:fillRect/>
          </a:stretch>
        </p:blipFill>
        <p:spPr>
          <a:xfrm>
            <a:off x="1137261" y="1564132"/>
            <a:ext cx="4959531" cy="4951244"/>
          </a:xfrm>
          <a:prstGeom prst="rect">
            <a:avLst/>
          </a:prstGeom>
        </p:spPr>
      </p:pic>
      <p:sp>
        <p:nvSpPr>
          <p:cNvPr id="5" name="TextBox 1">
            <a:extLst>
              <a:ext uri="{FF2B5EF4-FFF2-40B4-BE49-F238E27FC236}">
                <a16:creationId xmlns:a16="http://schemas.microsoft.com/office/drawing/2014/main" id="{9A0F9F4D-DE0F-0D4E-A4D9-6183F2441766}"/>
              </a:ext>
            </a:extLst>
          </p:cNvPr>
          <p:cNvSpPr txBox="1">
            <a:spLocks noChangeArrowheads="1"/>
          </p:cNvSpPr>
          <p:nvPr/>
        </p:nvSpPr>
        <p:spPr bwMode="auto">
          <a:xfrm>
            <a:off x="487680" y="247649"/>
            <a:ext cx="7680960" cy="733416"/>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lgn="ctr">
              <a:spcBef>
                <a:spcPct val="0"/>
              </a:spcBef>
              <a:buNone/>
              <a:defRPr sz="2000" b="1">
                <a:solidFill>
                  <a:schemeClr val="bg1"/>
                </a:solidFill>
                <a:ea typeface="ＭＳ Ｐゴシック" panose="020B0600070205080204" pitchFamily="34" charset="-128"/>
                <a:cs typeface="+mj-cs"/>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r>
              <a:rPr lang="en-US" altLang="en-US" sz="3200" i="1" dirty="0"/>
              <a:t>C. Botulinum </a:t>
            </a:r>
            <a:r>
              <a:rPr lang="en-US" altLang="en-US" sz="3200" dirty="0"/>
              <a:t>Genomics</a:t>
            </a:r>
          </a:p>
        </p:txBody>
      </p:sp>
      <p:sp>
        <p:nvSpPr>
          <p:cNvPr id="9" name="Rectangle 8">
            <a:extLst>
              <a:ext uri="{FF2B5EF4-FFF2-40B4-BE49-F238E27FC236}">
                <a16:creationId xmlns:a16="http://schemas.microsoft.com/office/drawing/2014/main" id="{5FB1737E-63BB-4C9F-9B0A-12F921AD7C84}"/>
              </a:ext>
            </a:extLst>
          </p:cNvPr>
          <p:cNvSpPr>
            <a:spLocks noChangeArrowheads="1"/>
          </p:cNvSpPr>
          <p:nvPr/>
        </p:nvSpPr>
        <p:spPr bwMode="auto">
          <a:xfrm>
            <a:off x="487680" y="1162595"/>
            <a:ext cx="4959531" cy="496390"/>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altLang="en-US" b="1" i="1" dirty="0">
                <a:solidFill>
                  <a:schemeClr val="bg1"/>
                </a:solidFill>
                <a:ea typeface="ＭＳ Ｐゴシック" panose="020B0600070205080204" pitchFamily="34" charset="-128"/>
                <a:cs typeface="+mj-cs"/>
              </a:rPr>
              <a:t>C. botulinum specie phylogeny </a:t>
            </a:r>
          </a:p>
        </p:txBody>
      </p:sp>
      <p:sp>
        <p:nvSpPr>
          <p:cNvPr id="10" name="TextBox 9">
            <a:extLst>
              <a:ext uri="{FF2B5EF4-FFF2-40B4-BE49-F238E27FC236}">
                <a16:creationId xmlns:a16="http://schemas.microsoft.com/office/drawing/2014/main" id="{04417C76-02E3-460A-96A7-3AF0DC214B77}"/>
              </a:ext>
            </a:extLst>
          </p:cNvPr>
          <p:cNvSpPr txBox="1"/>
          <p:nvPr/>
        </p:nvSpPr>
        <p:spPr>
          <a:xfrm>
            <a:off x="5006636" y="6581001"/>
            <a:ext cx="3569310" cy="276999"/>
          </a:xfrm>
          <a:prstGeom prst="rect">
            <a:avLst/>
          </a:prstGeom>
          <a:noFill/>
        </p:spPr>
        <p:txBody>
          <a:bodyPr wrap="none" rtlCol="0">
            <a:spAutoFit/>
          </a:bodyPr>
          <a:lstStyle/>
          <a:p>
            <a:r>
              <a:rPr lang="en-US" sz="1200" dirty="0">
                <a:solidFill>
                  <a:srgbClr val="006BBC"/>
                </a:solidFill>
              </a:rPr>
              <a:t>Gonzalez-Escalona et al, </a:t>
            </a:r>
            <a:r>
              <a:rPr lang="en-GB" altLang="en-US" sz="1200" dirty="0">
                <a:solidFill>
                  <a:srgbClr val="006BBC"/>
                </a:solidFill>
              </a:rPr>
              <a:t>Appl. Environ. </a:t>
            </a:r>
            <a:r>
              <a:rPr lang="en-GB" altLang="en-US" sz="1200" dirty="0" err="1">
                <a:solidFill>
                  <a:srgbClr val="006BBC"/>
                </a:solidFill>
              </a:rPr>
              <a:t>Microbiol</a:t>
            </a:r>
            <a:r>
              <a:rPr lang="en-US" sz="1200" dirty="0">
                <a:solidFill>
                  <a:srgbClr val="006BBC"/>
                </a:solidFill>
              </a:rPr>
              <a:t> 2014</a:t>
            </a:r>
          </a:p>
        </p:txBody>
      </p:sp>
    </p:spTree>
    <p:extLst>
      <p:ext uri="{BB962C8B-B14F-4D97-AF65-F5344CB8AC3E}">
        <p14:creationId xmlns:p14="http://schemas.microsoft.com/office/powerpoint/2010/main" val="2517726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87D08161-6295-41EF-B40B-EB7679DB972F}"/>
              </a:ext>
            </a:extLst>
          </p:cNvPr>
          <p:cNvSpPr txBox="1">
            <a:spLocks noChangeArrowheads="1"/>
          </p:cNvSpPr>
          <p:nvPr/>
        </p:nvSpPr>
        <p:spPr bwMode="auto">
          <a:xfrm>
            <a:off x="487680" y="221524"/>
            <a:ext cx="7680960" cy="733416"/>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lgn="ctr">
              <a:spcBef>
                <a:spcPct val="0"/>
              </a:spcBef>
              <a:buNone/>
              <a:defRPr sz="2000" b="1">
                <a:solidFill>
                  <a:schemeClr val="bg1"/>
                </a:solidFill>
                <a:ea typeface="ＭＳ Ｐゴシック" panose="020B0600070205080204" pitchFamily="34" charset="-128"/>
                <a:cs typeface="+mj-cs"/>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r>
              <a:rPr lang="en-US" altLang="en-US" sz="3200" dirty="0"/>
              <a:t>WGS NGS analysis </a:t>
            </a:r>
            <a:r>
              <a:rPr lang="en-US" altLang="en-US" sz="3200" i="1" dirty="0"/>
              <a:t>C. Botulinum </a:t>
            </a:r>
            <a:r>
              <a:rPr lang="en-US" altLang="en-US" sz="3200" dirty="0"/>
              <a:t>Group I</a:t>
            </a:r>
          </a:p>
        </p:txBody>
      </p:sp>
      <p:pic>
        <p:nvPicPr>
          <p:cNvPr id="7" name="Picture 6" descr="A close up of text on a white background&#10;&#10;Description generated with very high confidence">
            <a:extLst>
              <a:ext uri="{FF2B5EF4-FFF2-40B4-BE49-F238E27FC236}">
                <a16:creationId xmlns:a16="http://schemas.microsoft.com/office/drawing/2014/main" id="{F5BF8213-C1BC-41B3-89CF-BD3EDC393AE3}"/>
              </a:ext>
            </a:extLst>
          </p:cNvPr>
          <p:cNvPicPr>
            <a:picLocks noChangeAspect="1"/>
          </p:cNvPicPr>
          <p:nvPr/>
        </p:nvPicPr>
        <p:blipFill>
          <a:blip r:embed="rId2"/>
          <a:stretch>
            <a:fillRect/>
          </a:stretch>
        </p:blipFill>
        <p:spPr>
          <a:xfrm>
            <a:off x="487680" y="1155956"/>
            <a:ext cx="5954703" cy="5180836"/>
          </a:xfrm>
          <a:prstGeom prst="rect">
            <a:avLst/>
          </a:prstGeom>
        </p:spPr>
      </p:pic>
      <p:sp>
        <p:nvSpPr>
          <p:cNvPr id="8" name="TextBox 7">
            <a:extLst>
              <a:ext uri="{FF2B5EF4-FFF2-40B4-BE49-F238E27FC236}">
                <a16:creationId xmlns:a16="http://schemas.microsoft.com/office/drawing/2014/main" id="{9931F265-6932-4C02-93F9-545D062CA827}"/>
              </a:ext>
            </a:extLst>
          </p:cNvPr>
          <p:cNvSpPr txBox="1"/>
          <p:nvPr/>
        </p:nvSpPr>
        <p:spPr>
          <a:xfrm>
            <a:off x="4955177" y="6497976"/>
            <a:ext cx="3569310" cy="276999"/>
          </a:xfrm>
          <a:prstGeom prst="rect">
            <a:avLst/>
          </a:prstGeom>
          <a:noFill/>
        </p:spPr>
        <p:txBody>
          <a:bodyPr wrap="none" rtlCol="0">
            <a:spAutoFit/>
          </a:bodyPr>
          <a:lstStyle/>
          <a:p>
            <a:r>
              <a:rPr lang="en-US" sz="1200" dirty="0">
                <a:solidFill>
                  <a:srgbClr val="006BBC"/>
                </a:solidFill>
              </a:rPr>
              <a:t>Gonzalez-Escalona et al, </a:t>
            </a:r>
            <a:r>
              <a:rPr lang="en-GB" altLang="en-US" sz="1200" dirty="0">
                <a:solidFill>
                  <a:srgbClr val="006BBC"/>
                </a:solidFill>
              </a:rPr>
              <a:t>Appl. Environ. </a:t>
            </a:r>
            <a:r>
              <a:rPr lang="en-GB" altLang="en-US" sz="1200" dirty="0" err="1">
                <a:solidFill>
                  <a:srgbClr val="006BBC"/>
                </a:solidFill>
              </a:rPr>
              <a:t>Microbiol</a:t>
            </a:r>
            <a:r>
              <a:rPr lang="en-US" sz="1200" dirty="0">
                <a:solidFill>
                  <a:srgbClr val="006BBC"/>
                </a:solidFill>
              </a:rPr>
              <a:t> 2014</a:t>
            </a:r>
          </a:p>
        </p:txBody>
      </p:sp>
    </p:spTree>
    <p:extLst>
      <p:ext uri="{BB962C8B-B14F-4D97-AF65-F5344CB8AC3E}">
        <p14:creationId xmlns:p14="http://schemas.microsoft.com/office/powerpoint/2010/main" val="138050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539A6B6-883E-45A3-85E2-8F152407A6D2}"/>
              </a:ext>
            </a:extLst>
          </p:cNvPr>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5" name="Rectangle 4">
            <a:extLst>
              <a:ext uri="{FF2B5EF4-FFF2-40B4-BE49-F238E27FC236}">
                <a16:creationId xmlns:a16="http://schemas.microsoft.com/office/drawing/2014/main" id="{B4F94940-5009-4FCB-B16D-184CEF4406D4}"/>
              </a:ext>
            </a:extLst>
          </p:cNvPr>
          <p:cNvSpPr/>
          <p:nvPr/>
        </p:nvSpPr>
        <p:spPr>
          <a:xfrm>
            <a:off x="228600" y="876300"/>
            <a:ext cx="8686800" cy="1749005"/>
          </a:xfrm>
          <a:prstGeom prst="rect">
            <a:avLst/>
          </a:prstGeom>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71450" indent="-171450">
              <a:lnSpc>
                <a:spcPct val="200000"/>
              </a:lnSpc>
              <a:spcBef>
                <a:spcPts val="0"/>
              </a:spcBef>
              <a:spcAft>
                <a:spcPts val="0"/>
              </a:spcAft>
              <a:buFont typeface="Arial" panose="020B0604020202020204" pitchFamily="34" charset="0"/>
              <a:buChar char="•"/>
              <a:defRPr/>
            </a:pPr>
            <a:r>
              <a:rPr lang="en-US" sz="1400" dirty="0">
                <a:solidFill>
                  <a:srgbClr val="006BBC"/>
                </a:solidFill>
                <a:latin typeface="Arial" pitchFamily="34" charset="0"/>
                <a:ea typeface="Calibri"/>
                <a:cs typeface="Arial" pitchFamily="34" charset="0"/>
              </a:rPr>
              <a:t>Genes responsible for </a:t>
            </a:r>
            <a:r>
              <a:rPr lang="en-US" sz="1400" dirty="0" err="1">
                <a:solidFill>
                  <a:srgbClr val="006BBC"/>
                </a:solidFill>
                <a:latin typeface="Arial" pitchFamily="34" charset="0"/>
                <a:ea typeface="Calibri"/>
                <a:cs typeface="Arial" pitchFamily="34" charset="0"/>
              </a:rPr>
              <a:t>BoNT</a:t>
            </a:r>
            <a:r>
              <a:rPr lang="en-US" sz="1400" dirty="0">
                <a:solidFill>
                  <a:srgbClr val="006BBC"/>
                </a:solidFill>
                <a:latin typeface="Arial" pitchFamily="34" charset="0"/>
                <a:ea typeface="Calibri"/>
                <a:cs typeface="Arial" pitchFamily="34" charset="0"/>
              </a:rPr>
              <a:t> production are located within a neurotoxin cluster.</a:t>
            </a:r>
          </a:p>
          <a:p>
            <a:pPr marL="171450" indent="-171450">
              <a:lnSpc>
                <a:spcPct val="200000"/>
              </a:lnSpc>
              <a:spcBef>
                <a:spcPts val="0"/>
              </a:spcBef>
              <a:spcAft>
                <a:spcPts val="0"/>
              </a:spcAft>
              <a:buFont typeface="Arial" panose="020B0604020202020204" pitchFamily="34" charset="0"/>
              <a:buChar char="•"/>
              <a:defRPr/>
            </a:pPr>
            <a:r>
              <a:rPr lang="en-US" sz="1400" dirty="0" err="1">
                <a:solidFill>
                  <a:srgbClr val="006BBC"/>
                </a:solidFill>
                <a:latin typeface="Arial" pitchFamily="34" charset="0"/>
                <a:ea typeface="Calibri"/>
                <a:cs typeface="Arial" pitchFamily="34" charset="0"/>
              </a:rPr>
              <a:t>BoNT</a:t>
            </a:r>
            <a:r>
              <a:rPr lang="en-US" sz="1400" dirty="0">
                <a:solidFill>
                  <a:srgbClr val="006BBC"/>
                </a:solidFill>
                <a:latin typeface="Arial" pitchFamily="34" charset="0"/>
                <a:ea typeface="Calibri"/>
                <a:cs typeface="Arial" pitchFamily="34" charset="0"/>
              </a:rPr>
              <a:t> cluster gene arrangements:</a:t>
            </a:r>
          </a:p>
          <a:p>
            <a:pPr>
              <a:lnSpc>
                <a:spcPct val="200000"/>
              </a:lnSpc>
              <a:spcBef>
                <a:spcPts val="0"/>
              </a:spcBef>
              <a:spcAft>
                <a:spcPts val="0"/>
              </a:spcAft>
              <a:defRPr/>
            </a:pPr>
            <a:r>
              <a:rPr lang="en-US" sz="1400" dirty="0">
                <a:solidFill>
                  <a:srgbClr val="006BBC"/>
                </a:solidFill>
                <a:latin typeface="Arial" pitchFamily="34" charset="0"/>
                <a:ea typeface="Calibri"/>
                <a:cs typeface="Arial" pitchFamily="34" charset="0"/>
              </a:rPr>
              <a:t>	I) One conformation contains hemagglutinin genes (</a:t>
            </a:r>
            <a:r>
              <a:rPr lang="en-US" sz="1400" i="1" dirty="0">
                <a:solidFill>
                  <a:srgbClr val="006BBC"/>
                </a:solidFill>
                <a:latin typeface="Arial" pitchFamily="34" charset="0"/>
                <a:ea typeface="Calibri"/>
                <a:cs typeface="Arial" pitchFamily="34" charset="0"/>
              </a:rPr>
              <a:t>ha17, ha33, </a:t>
            </a:r>
            <a:r>
              <a:rPr lang="en-US" sz="1400" dirty="0">
                <a:solidFill>
                  <a:srgbClr val="006BBC"/>
                </a:solidFill>
                <a:latin typeface="Arial" pitchFamily="34" charset="0"/>
                <a:ea typeface="Calibri"/>
                <a:cs typeface="Arial" pitchFamily="34" charset="0"/>
              </a:rPr>
              <a:t>and </a:t>
            </a:r>
            <a:r>
              <a:rPr lang="en-US" sz="1400" i="1" dirty="0">
                <a:solidFill>
                  <a:srgbClr val="006BBC"/>
                </a:solidFill>
                <a:latin typeface="Arial" pitchFamily="34" charset="0"/>
                <a:ea typeface="Calibri"/>
                <a:cs typeface="Arial" pitchFamily="34" charset="0"/>
              </a:rPr>
              <a:t>ha70</a:t>
            </a:r>
            <a:r>
              <a:rPr lang="en-US" sz="1400" dirty="0">
                <a:solidFill>
                  <a:srgbClr val="006BBC"/>
                </a:solidFill>
                <a:latin typeface="Arial" pitchFamily="34" charset="0"/>
                <a:ea typeface="Calibri"/>
                <a:cs typeface="Arial" pitchFamily="34" charset="0"/>
              </a:rPr>
              <a:t>) </a:t>
            </a:r>
          </a:p>
          <a:p>
            <a:pPr>
              <a:lnSpc>
                <a:spcPct val="200000"/>
              </a:lnSpc>
              <a:spcBef>
                <a:spcPts val="0"/>
              </a:spcBef>
              <a:spcAft>
                <a:spcPts val="0"/>
              </a:spcAft>
              <a:defRPr/>
            </a:pPr>
            <a:r>
              <a:rPr lang="en-US" sz="1400" dirty="0">
                <a:solidFill>
                  <a:srgbClr val="006BBC"/>
                </a:solidFill>
                <a:latin typeface="Arial" pitchFamily="34" charset="0"/>
                <a:ea typeface="Calibri"/>
                <a:cs typeface="Arial" pitchFamily="34" charset="0"/>
              </a:rPr>
              <a:t>	II) The other contains </a:t>
            </a:r>
            <a:r>
              <a:rPr lang="en-US" sz="1400" i="1" dirty="0" err="1">
                <a:solidFill>
                  <a:srgbClr val="006BBC"/>
                </a:solidFill>
                <a:latin typeface="Arial" pitchFamily="34" charset="0"/>
                <a:ea typeface="Calibri"/>
                <a:cs typeface="Arial" pitchFamily="34" charset="0"/>
              </a:rPr>
              <a:t>orfX</a:t>
            </a:r>
            <a:r>
              <a:rPr lang="en-US" sz="1400" dirty="0">
                <a:solidFill>
                  <a:srgbClr val="006BBC"/>
                </a:solidFill>
                <a:latin typeface="Arial" pitchFamily="34" charset="0"/>
                <a:ea typeface="Calibri"/>
                <a:cs typeface="Arial" pitchFamily="34" charset="0"/>
              </a:rPr>
              <a:t> genes which have unknown function (</a:t>
            </a:r>
            <a:r>
              <a:rPr lang="en-US" sz="1400" i="1" dirty="0">
                <a:solidFill>
                  <a:srgbClr val="006BBC"/>
                </a:solidFill>
                <a:latin typeface="Arial" pitchFamily="34" charset="0"/>
                <a:ea typeface="Calibri"/>
                <a:cs typeface="Arial" pitchFamily="34" charset="0"/>
              </a:rPr>
              <a:t>orfX</a:t>
            </a:r>
            <a:r>
              <a:rPr lang="en-US" sz="1400" dirty="0">
                <a:solidFill>
                  <a:srgbClr val="006BBC"/>
                </a:solidFill>
                <a:latin typeface="Arial" pitchFamily="34" charset="0"/>
                <a:ea typeface="Calibri"/>
                <a:cs typeface="Arial" pitchFamily="34" charset="0"/>
              </a:rPr>
              <a:t>1, </a:t>
            </a:r>
            <a:r>
              <a:rPr lang="en-US" sz="1400" i="1" dirty="0">
                <a:solidFill>
                  <a:srgbClr val="006BBC"/>
                </a:solidFill>
                <a:latin typeface="Arial" pitchFamily="34" charset="0"/>
                <a:ea typeface="Calibri"/>
                <a:cs typeface="Arial" pitchFamily="34" charset="0"/>
              </a:rPr>
              <a:t>orfX2, </a:t>
            </a:r>
            <a:r>
              <a:rPr lang="en-US" sz="1400" dirty="0">
                <a:solidFill>
                  <a:srgbClr val="006BBC"/>
                </a:solidFill>
                <a:latin typeface="Arial" pitchFamily="34" charset="0"/>
                <a:ea typeface="Calibri"/>
                <a:cs typeface="Arial" pitchFamily="34" charset="0"/>
              </a:rPr>
              <a:t>and </a:t>
            </a:r>
            <a:r>
              <a:rPr lang="en-US" sz="1400" i="1" dirty="0">
                <a:solidFill>
                  <a:srgbClr val="006BBC"/>
                </a:solidFill>
                <a:latin typeface="Arial" pitchFamily="34" charset="0"/>
                <a:ea typeface="Calibri"/>
                <a:cs typeface="Arial" pitchFamily="34" charset="0"/>
              </a:rPr>
              <a:t>orfX3</a:t>
            </a:r>
            <a:r>
              <a:rPr lang="en-US" sz="1400" dirty="0">
                <a:solidFill>
                  <a:srgbClr val="006BBC"/>
                </a:solidFill>
                <a:latin typeface="Arial" pitchFamily="34" charset="0"/>
                <a:ea typeface="Calibri"/>
                <a:cs typeface="Arial" pitchFamily="34" charset="0"/>
              </a:rPr>
              <a:t>) </a:t>
            </a:r>
          </a:p>
        </p:txBody>
      </p:sp>
      <p:pic>
        <p:nvPicPr>
          <p:cNvPr id="7" name="Picture 6">
            <a:extLst>
              <a:ext uri="{FF2B5EF4-FFF2-40B4-BE49-F238E27FC236}">
                <a16:creationId xmlns:a16="http://schemas.microsoft.com/office/drawing/2014/main" id="{D33AEA4C-A158-45EA-9B0B-1510B94B66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1149" y="3013634"/>
            <a:ext cx="4924153" cy="31054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4">
            <a:extLst>
              <a:ext uri="{FF2B5EF4-FFF2-40B4-BE49-F238E27FC236}">
                <a16:creationId xmlns:a16="http://schemas.microsoft.com/office/drawing/2014/main" id="{2E44DA8D-D7B4-4982-92CB-4CD4E7BDEF96}"/>
              </a:ext>
            </a:extLst>
          </p:cNvPr>
          <p:cNvSpPr txBox="1">
            <a:spLocks noChangeArrowheads="1"/>
          </p:cNvSpPr>
          <p:nvPr/>
        </p:nvSpPr>
        <p:spPr bwMode="auto">
          <a:xfrm>
            <a:off x="5357949" y="6486207"/>
            <a:ext cx="3786051" cy="2638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spcBef>
                <a:spcPct val="0"/>
              </a:spcBef>
              <a:buFontTx/>
              <a:buNone/>
            </a:pPr>
            <a:r>
              <a:rPr lang="en-GB" altLang="en-US" sz="1200" dirty="0">
                <a:solidFill>
                  <a:srgbClr val="006BBC"/>
                </a:solidFill>
                <a:latin typeface="+mn-lt"/>
              </a:rPr>
              <a:t>Jacobson M J et al. Appl. Environ. </a:t>
            </a:r>
            <a:r>
              <a:rPr lang="en-GB" altLang="en-US" sz="1200" dirty="0" err="1">
                <a:solidFill>
                  <a:srgbClr val="006BBC"/>
                </a:solidFill>
                <a:latin typeface="+mn-lt"/>
              </a:rPr>
              <a:t>Microbiol</a:t>
            </a:r>
            <a:r>
              <a:rPr lang="en-GB" altLang="en-US" sz="1200" dirty="0">
                <a:solidFill>
                  <a:srgbClr val="006BBC"/>
                </a:solidFill>
                <a:latin typeface="+mn-lt"/>
              </a:rPr>
              <a:t>. 2008</a:t>
            </a:r>
          </a:p>
        </p:txBody>
      </p:sp>
      <p:sp>
        <p:nvSpPr>
          <p:cNvPr id="10" name="Rectangle 9">
            <a:extLst>
              <a:ext uri="{FF2B5EF4-FFF2-40B4-BE49-F238E27FC236}">
                <a16:creationId xmlns:a16="http://schemas.microsoft.com/office/drawing/2014/main" id="{1047C20E-2FC0-40C9-B075-DC9A97C0B6E3}"/>
              </a:ext>
            </a:extLst>
          </p:cNvPr>
          <p:cNvSpPr>
            <a:spLocks noChangeArrowheads="1"/>
          </p:cNvSpPr>
          <p:nvPr/>
        </p:nvSpPr>
        <p:spPr bwMode="auto">
          <a:xfrm>
            <a:off x="304800" y="165100"/>
            <a:ext cx="7872549" cy="762000"/>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altLang="en-US" sz="3200" dirty="0" err="1">
                <a:solidFill>
                  <a:schemeClr val="bg1"/>
                </a:solidFill>
                <a:ea typeface="ＭＳ Ｐゴシック" panose="020B0600070205080204" pitchFamily="34" charset="-128"/>
                <a:cs typeface="+mj-cs"/>
              </a:rPr>
              <a:t>BoNT</a:t>
            </a:r>
            <a:r>
              <a:rPr lang="en-US" altLang="en-US" sz="3200" dirty="0">
                <a:solidFill>
                  <a:schemeClr val="bg1"/>
                </a:solidFill>
                <a:ea typeface="ＭＳ Ｐゴシック" panose="020B0600070205080204" pitchFamily="34" charset="-128"/>
                <a:cs typeface="+mj-cs"/>
              </a:rPr>
              <a:t> cluster arrangements </a:t>
            </a:r>
            <a:r>
              <a:rPr lang="en-GB" altLang="en-US" sz="3200" i="1" dirty="0">
                <a:solidFill>
                  <a:schemeClr val="bg1"/>
                </a:solidFill>
                <a:ea typeface="ＭＳ Ｐゴシック" panose="020B0600070205080204" pitchFamily="34" charset="-128"/>
                <a:cs typeface="+mj-cs"/>
              </a:rPr>
              <a:t>C. botulinum </a:t>
            </a:r>
            <a:endParaRPr lang="en-US" altLang="en-US" sz="3200" i="1" dirty="0">
              <a:solidFill>
                <a:schemeClr val="bg1"/>
              </a:solidFill>
              <a:ea typeface="ＭＳ Ｐゴシック" panose="020B0600070205080204" pitchFamily="34" charset="-128"/>
              <a:cs typeface="+mj-cs"/>
            </a:endParaRPr>
          </a:p>
        </p:txBody>
      </p:sp>
    </p:spTree>
    <p:extLst>
      <p:ext uri="{BB962C8B-B14F-4D97-AF65-F5344CB8AC3E}">
        <p14:creationId xmlns:p14="http://schemas.microsoft.com/office/powerpoint/2010/main" val="191714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7A451EE-E930-42A1-BFEF-2E77C74C2378}"/>
              </a:ext>
            </a:extLst>
          </p:cNvPr>
          <p:cNvSpPr>
            <a:spLocks noChangeArrowheads="1"/>
          </p:cNvSpPr>
          <p:nvPr/>
        </p:nvSpPr>
        <p:spPr bwMode="auto">
          <a:xfrm>
            <a:off x="304800" y="165100"/>
            <a:ext cx="7872549" cy="762000"/>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altLang="en-US" sz="3200" dirty="0">
                <a:solidFill>
                  <a:schemeClr val="bg1"/>
                </a:solidFill>
                <a:ea typeface="ＭＳ Ｐゴシック" panose="020B0600070205080204" pitchFamily="34" charset="-128"/>
                <a:cs typeface="+mj-cs"/>
              </a:rPr>
              <a:t>Objective</a:t>
            </a:r>
            <a:endParaRPr lang="en-US" altLang="en-US" sz="3200" i="1" dirty="0">
              <a:solidFill>
                <a:schemeClr val="bg1"/>
              </a:solidFill>
              <a:ea typeface="ＭＳ Ｐゴシック" panose="020B0600070205080204" pitchFamily="34" charset="-128"/>
              <a:cs typeface="+mj-cs"/>
            </a:endParaRPr>
          </a:p>
        </p:txBody>
      </p:sp>
      <p:sp>
        <p:nvSpPr>
          <p:cNvPr id="2" name="TextBox 1">
            <a:extLst>
              <a:ext uri="{FF2B5EF4-FFF2-40B4-BE49-F238E27FC236}">
                <a16:creationId xmlns:a16="http://schemas.microsoft.com/office/drawing/2014/main" id="{83768AFA-561F-4B6C-91A4-3D8ECF35B43D}"/>
              </a:ext>
            </a:extLst>
          </p:cNvPr>
          <p:cNvSpPr txBox="1"/>
          <p:nvPr/>
        </p:nvSpPr>
        <p:spPr>
          <a:xfrm>
            <a:off x="304800" y="1252248"/>
            <a:ext cx="8577943" cy="5159554"/>
          </a:xfrm>
          <a:prstGeom prst="rect">
            <a:avLst/>
          </a:prstGeom>
          <a:noFill/>
        </p:spPr>
        <p:txBody>
          <a:bodyPr wrap="square" rtlCol="0">
            <a:spAutoFit/>
          </a:bodyPr>
          <a:lstStyle/>
          <a:p>
            <a:pPr>
              <a:lnSpc>
                <a:spcPct val="200000"/>
              </a:lnSpc>
            </a:pPr>
            <a:r>
              <a:rPr lang="en-US" sz="2400" b="1" u="sng" dirty="0">
                <a:solidFill>
                  <a:srgbClr val="006BBC"/>
                </a:solidFill>
              </a:rPr>
              <a:t>To test WGS and our internal workflow for rapid ID of unknown </a:t>
            </a:r>
            <a:r>
              <a:rPr lang="en-US" sz="2400" b="1" i="1" u="sng" dirty="0">
                <a:solidFill>
                  <a:srgbClr val="006BBC"/>
                </a:solidFill>
              </a:rPr>
              <a:t>C. botulinum </a:t>
            </a:r>
            <a:r>
              <a:rPr lang="en-US" sz="2400" b="1" u="sng" dirty="0">
                <a:solidFill>
                  <a:srgbClr val="006BBC"/>
                </a:solidFill>
              </a:rPr>
              <a:t>strains:</a:t>
            </a:r>
          </a:p>
          <a:p>
            <a:pPr marL="342900" indent="-342900">
              <a:lnSpc>
                <a:spcPct val="200000"/>
              </a:lnSpc>
              <a:buFont typeface="+mj-lt"/>
              <a:buAutoNum type="arabicPeriod"/>
            </a:pPr>
            <a:r>
              <a:rPr lang="en-US" sz="2400" dirty="0">
                <a:solidFill>
                  <a:srgbClr val="006BBC"/>
                </a:solidFill>
              </a:rPr>
              <a:t>Sequence Type (ST)?</a:t>
            </a:r>
          </a:p>
          <a:p>
            <a:pPr marL="342900" indent="-342900">
              <a:lnSpc>
                <a:spcPct val="200000"/>
              </a:lnSpc>
              <a:buFont typeface="+mj-lt"/>
              <a:buAutoNum type="arabicPeriod"/>
            </a:pPr>
            <a:r>
              <a:rPr lang="en-US" sz="2400" dirty="0">
                <a:solidFill>
                  <a:srgbClr val="006BBC"/>
                </a:solidFill>
              </a:rPr>
              <a:t>C. botulinum group?</a:t>
            </a:r>
          </a:p>
          <a:p>
            <a:pPr marL="342900" indent="-342900">
              <a:lnSpc>
                <a:spcPct val="200000"/>
              </a:lnSpc>
              <a:buFont typeface="+mj-lt"/>
              <a:buAutoNum type="arabicPeriod"/>
            </a:pPr>
            <a:r>
              <a:rPr lang="en-US" sz="2400" dirty="0">
                <a:solidFill>
                  <a:srgbClr val="006BBC"/>
                </a:solidFill>
              </a:rPr>
              <a:t>If group I, which Lineage? </a:t>
            </a:r>
          </a:p>
          <a:p>
            <a:pPr marL="342900" indent="-342900">
              <a:lnSpc>
                <a:spcPct val="200000"/>
              </a:lnSpc>
              <a:buFont typeface="+mj-lt"/>
              <a:buAutoNum type="arabicPeriod"/>
            </a:pPr>
            <a:r>
              <a:rPr lang="en-US" sz="2400" dirty="0">
                <a:solidFill>
                  <a:srgbClr val="006BBC"/>
                </a:solidFill>
              </a:rPr>
              <a:t>Determine </a:t>
            </a:r>
            <a:r>
              <a:rPr lang="en-US" sz="2400" dirty="0" err="1">
                <a:solidFill>
                  <a:srgbClr val="006BBC"/>
                </a:solidFill>
              </a:rPr>
              <a:t>BoNT</a:t>
            </a:r>
            <a:r>
              <a:rPr lang="en-US" sz="2400" dirty="0">
                <a:solidFill>
                  <a:srgbClr val="006BBC"/>
                </a:solidFill>
              </a:rPr>
              <a:t> type, location, and cluster arrangements.</a:t>
            </a:r>
          </a:p>
          <a:p>
            <a:pPr>
              <a:lnSpc>
                <a:spcPct val="200000"/>
              </a:lnSpc>
            </a:pPr>
            <a:endParaRPr lang="en-US" sz="2400" dirty="0">
              <a:solidFill>
                <a:srgbClr val="006BBC"/>
              </a:solidFill>
            </a:endParaRPr>
          </a:p>
        </p:txBody>
      </p:sp>
      <p:sp>
        <p:nvSpPr>
          <p:cNvPr id="5" name="TextBox 4">
            <a:extLst>
              <a:ext uri="{FF2B5EF4-FFF2-40B4-BE49-F238E27FC236}">
                <a16:creationId xmlns:a16="http://schemas.microsoft.com/office/drawing/2014/main" id="{7FBFCA3D-CAE7-4A48-ABE8-390D3C8551B8}"/>
              </a:ext>
            </a:extLst>
          </p:cNvPr>
          <p:cNvSpPr txBox="1"/>
          <p:nvPr/>
        </p:nvSpPr>
        <p:spPr>
          <a:xfrm>
            <a:off x="5972196" y="6502249"/>
            <a:ext cx="2776786" cy="276999"/>
          </a:xfrm>
          <a:prstGeom prst="rect">
            <a:avLst/>
          </a:prstGeom>
          <a:noFill/>
        </p:spPr>
        <p:txBody>
          <a:bodyPr wrap="none" rtlCol="0">
            <a:spAutoFit/>
          </a:bodyPr>
          <a:lstStyle/>
          <a:p>
            <a:r>
              <a:rPr lang="en-US" sz="1200" dirty="0">
                <a:solidFill>
                  <a:srgbClr val="007DBA"/>
                </a:solidFill>
                <a:cs typeface="Arial" panose="020B0604020202020204" pitchFamily="34" charset="0"/>
              </a:rPr>
              <a:t>Gonzalez-Escalona N. et al. </a:t>
            </a:r>
            <a:r>
              <a:rPr lang="en-US" sz="1200" i="1" dirty="0">
                <a:solidFill>
                  <a:srgbClr val="007DBA"/>
                </a:solidFill>
                <a:cs typeface="Arial" panose="020B0604020202020204" pitchFamily="34" charset="0"/>
              </a:rPr>
              <a:t>in preparation</a:t>
            </a:r>
          </a:p>
        </p:txBody>
      </p:sp>
    </p:spTree>
    <p:extLst>
      <p:ext uri="{BB962C8B-B14F-4D97-AF65-F5344CB8AC3E}">
        <p14:creationId xmlns:p14="http://schemas.microsoft.com/office/powerpoint/2010/main" val="25553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AC895C-34FA-4ECD-B310-AEF90484D21F}"/>
              </a:ext>
            </a:extLst>
          </p:cNvPr>
          <p:cNvSpPr/>
          <p:nvPr/>
        </p:nvSpPr>
        <p:spPr>
          <a:xfrm>
            <a:off x="304800" y="6097841"/>
            <a:ext cx="8733845" cy="464871"/>
          </a:xfrm>
          <a:prstGeom prst="rect">
            <a:avLst/>
          </a:prstGeom>
        </p:spPr>
        <p:txBody>
          <a:bodyPr wrap="square">
            <a:spAutoFit/>
          </a:bodyPr>
          <a:lstStyle/>
          <a:p>
            <a:pPr algn="just">
              <a:lnSpc>
                <a:spcPct val="150000"/>
              </a:lnSpc>
            </a:pPr>
            <a:r>
              <a:rPr lang="en-US" altLang="en-US" dirty="0">
                <a:solidFill>
                  <a:srgbClr val="FF0000"/>
                </a:solidFill>
                <a:cs typeface="Arial" panose="020B0604020202020204" pitchFamily="34" charset="0"/>
              </a:rPr>
              <a:t>13 unknown </a:t>
            </a:r>
            <a:r>
              <a:rPr lang="en-US" altLang="en-US" i="1" dirty="0">
                <a:solidFill>
                  <a:srgbClr val="FF0000"/>
                </a:solidFill>
                <a:cs typeface="Arial" panose="020B0604020202020204" pitchFamily="34" charset="0"/>
              </a:rPr>
              <a:t>C. botulinum </a:t>
            </a:r>
            <a:r>
              <a:rPr lang="en-US" altLang="en-US" dirty="0">
                <a:solidFill>
                  <a:srgbClr val="FF0000"/>
                </a:solidFill>
                <a:cs typeface="Arial" panose="020B0604020202020204" pitchFamily="34" charset="0"/>
              </a:rPr>
              <a:t>strains </a:t>
            </a:r>
            <a:r>
              <a:rPr lang="en-US" altLang="en-US" dirty="0">
                <a:solidFill>
                  <a:srgbClr val="006BBC"/>
                </a:solidFill>
                <a:cs typeface="Arial" panose="020B0604020202020204" pitchFamily="34" charset="0"/>
              </a:rPr>
              <a:t>FDA collection were sequenced with </a:t>
            </a:r>
            <a:r>
              <a:rPr lang="en-US" altLang="en-US" dirty="0" err="1">
                <a:solidFill>
                  <a:srgbClr val="006BBC"/>
                </a:solidFill>
                <a:cs typeface="Arial" panose="020B0604020202020204" pitchFamily="34" charset="0"/>
              </a:rPr>
              <a:t>MiSeq</a:t>
            </a:r>
            <a:r>
              <a:rPr lang="en-US" altLang="en-US" dirty="0">
                <a:solidFill>
                  <a:srgbClr val="006BBC"/>
                </a:solidFill>
                <a:cs typeface="Arial" panose="020B0604020202020204" pitchFamily="34" charset="0"/>
              </a:rPr>
              <a:t> (Illumina)</a:t>
            </a:r>
          </a:p>
        </p:txBody>
      </p:sp>
      <p:graphicFrame>
        <p:nvGraphicFramePr>
          <p:cNvPr id="8" name="Table 7">
            <a:extLst>
              <a:ext uri="{FF2B5EF4-FFF2-40B4-BE49-F238E27FC236}">
                <a16:creationId xmlns:a16="http://schemas.microsoft.com/office/drawing/2014/main" id="{6A328F52-E7E5-4E80-B8A5-601853698FE4}"/>
              </a:ext>
            </a:extLst>
          </p:cNvPr>
          <p:cNvGraphicFramePr>
            <a:graphicFrameLocks noGrp="1"/>
          </p:cNvGraphicFramePr>
          <p:nvPr>
            <p:extLst>
              <p:ext uri="{D42A27DB-BD31-4B8C-83A1-F6EECF244321}">
                <p14:modId xmlns:p14="http://schemas.microsoft.com/office/powerpoint/2010/main" val="1445596084"/>
              </p:ext>
            </p:extLst>
          </p:nvPr>
        </p:nvGraphicFramePr>
        <p:xfrm>
          <a:off x="1053204" y="1599564"/>
          <a:ext cx="7037591" cy="4446589"/>
        </p:xfrm>
        <a:graphic>
          <a:graphicData uri="http://schemas.openxmlformats.org/drawingml/2006/table">
            <a:tbl>
              <a:tblPr/>
              <a:tblGrid>
                <a:gridCol w="1077533">
                  <a:extLst>
                    <a:ext uri="{9D8B030D-6E8A-4147-A177-3AD203B41FA5}">
                      <a16:colId xmlns:a16="http://schemas.microsoft.com/office/drawing/2014/main" val="20000"/>
                    </a:ext>
                  </a:extLst>
                </a:gridCol>
                <a:gridCol w="1364617">
                  <a:extLst>
                    <a:ext uri="{9D8B030D-6E8A-4147-A177-3AD203B41FA5}">
                      <a16:colId xmlns:a16="http://schemas.microsoft.com/office/drawing/2014/main" val="20001"/>
                    </a:ext>
                  </a:extLst>
                </a:gridCol>
                <a:gridCol w="1134303">
                  <a:extLst>
                    <a:ext uri="{9D8B030D-6E8A-4147-A177-3AD203B41FA5}">
                      <a16:colId xmlns:a16="http://schemas.microsoft.com/office/drawing/2014/main" val="20002"/>
                    </a:ext>
                  </a:extLst>
                </a:gridCol>
                <a:gridCol w="505779">
                  <a:extLst>
                    <a:ext uri="{9D8B030D-6E8A-4147-A177-3AD203B41FA5}">
                      <a16:colId xmlns:a16="http://schemas.microsoft.com/office/drawing/2014/main" val="20003"/>
                    </a:ext>
                  </a:extLst>
                </a:gridCol>
                <a:gridCol w="639066">
                  <a:extLst>
                    <a:ext uri="{9D8B030D-6E8A-4147-A177-3AD203B41FA5}">
                      <a16:colId xmlns:a16="http://schemas.microsoft.com/office/drawing/2014/main" val="20004"/>
                    </a:ext>
                  </a:extLst>
                </a:gridCol>
                <a:gridCol w="1334327">
                  <a:extLst>
                    <a:ext uri="{9D8B030D-6E8A-4147-A177-3AD203B41FA5}">
                      <a16:colId xmlns:a16="http://schemas.microsoft.com/office/drawing/2014/main" val="20007"/>
                    </a:ext>
                  </a:extLst>
                </a:gridCol>
                <a:gridCol w="981966">
                  <a:extLst>
                    <a:ext uri="{9D8B030D-6E8A-4147-A177-3AD203B41FA5}">
                      <a16:colId xmlns:a16="http://schemas.microsoft.com/office/drawing/2014/main" val="20008"/>
                    </a:ext>
                  </a:extLst>
                </a:gridCol>
              </a:tblGrid>
              <a:tr h="385870">
                <a:tc>
                  <a:txBody>
                    <a:bodyPr/>
                    <a:lstStyle/>
                    <a:p>
                      <a:pPr algn="ctr" fontAlgn="b"/>
                      <a:r>
                        <a:rPr lang="en-US" sz="1400" b="1" i="0" u="none" strike="noStrike" dirty="0">
                          <a:solidFill>
                            <a:srgbClr val="000000"/>
                          </a:solidFill>
                          <a:effectLst/>
                          <a:latin typeface="+mn-lt"/>
                        </a:rPr>
                        <a:t>Reference ID</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Isolate</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Source</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year</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Contigs </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Genome size (</a:t>
                      </a:r>
                      <a:r>
                        <a:rPr lang="en-US" sz="1400" b="1" i="0" u="none" strike="noStrike" dirty="0" err="1">
                          <a:solidFill>
                            <a:srgbClr val="000000"/>
                          </a:solidFill>
                          <a:effectLst/>
                          <a:latin typeface="+mn-lt"/>
                        </a:rPr>
                        <a:t>bp</a:t>
                      </a:r>
                      <a:r>
                        <a:rPr lang="en-US" sz="1400" b="1" i="0" u="none" strike="noStrike" dirty="0">
                          <a:solidFill>
                            <a:srgbClr val="000000"/>
                          </a:solidFill>
                          <a:effectLst/>
                          <a:latin typeface="+mn-lt"/>
                        </a:rPr>
                        <a:t>)</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Coverage (X)</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2363">
                <a:tc>
                  <a:txBody>
                    <a:bodyPr/>
                    <a:lstStyle/>
                    <a:p>
                      <a:pPr algn="ctr" fontAlgn="b"/>
                      <a:r>
                        <a:rPr lang="en-US" sz="1400" b="1" i="0" u="none" strike="noStrike">
                          <a:solidFill>
                            <a:srgbClr val="00B050"/>
                          </a:solidFill>
                          <a:effectLst/>
                          <a:latin typeface="+mn-lt"/>
                        </a:rPr>
                        <a:t>CFSAN034197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CDC-12/CDC1930</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Clinical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2008*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305</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4,031,392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92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2363">
                <a:tc>
                  <a:txBody>
                    <a:bodyPr/>
                    <a:lstStyle/>
                    <a:p>
                      <a:pPr algn="ctr" fontAlgn="b"/>
                      <a:r>
                        <a:rPr lang="en-US" sz="1400" b="1" i="0" u="none" strike="noStrike">
                          <a:solidFill>
                            <a:srgbClr val="00B050"/>
                          </a:solidFill>
                          <a:effectLst/>
                          <a:latin typeface="+mn-lt"/>
                        </a:rPr>
                        <a:t>CFSAN034198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CDC13/CDC51348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Clinical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2008*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155</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3,933,326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109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2363">
                <a:tc>
                  <a:txBody>
                    <a:bodyPr/>
                    <a:lstStyle/>
                    <a:p>
                      <a:pPr algn="ctr" fontAlgn="b"/>
                      <a:r>
                        <a:rPr lang="en-US" sz="1400" b="1" i="0" u="none" strike="noStrike" dirty="0">
                          <a:solidFill>
                            <a:srgbClr val="00B050"/>
                          </a:solidFill>
                          <a:effectLst/>
                          <a:latin typeface="+mn-lt"/>
                        </a:rPr>
                        <a:t>CFSAN034199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CDC14/CDC00032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Clinical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2008*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353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4,261,100</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103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2363">
                <a:tc>
                  <a:txBody>
                    <a:bodyPr/>
                    <a:lstStyle/>
                    <a:p>
                      <a:pPr algn="ctr" fontAlgn="b"/>
                      <a:r>
                        <a:rPr lang="en-US" sz="1400" b="1" i="0" u="none" strike="noStrike">
                          <a:solidFill>
                            <a:srgbClr val="00B050"/>
                          </a:solidFill>
                          <a:effectLst/>
                          <a:latin typeface="+mn-lt"/>
                        </a:rPr>
                        <a:t>CFSAN034200</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CDC16/CDC51232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Clinical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2008*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149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4,128,779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133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2363">
                <a:tc>
                  <a:txBody>
                    <a:bodyPr/>
                    <a:lstStyle/>
                    <a:p>
                      <a:pPr algn="ctr" fontAlgn="b"/>
                      <a:r>
                        <a:rPr lang="en-US" sz="1400" b="1" i="0" u="none" strike="noStrike">
                          <a:solidFill>
                            <a:srgbClr val="00B050"/>
                          </a:solidFill>
                          <a:effectLst/>
                          <a:latin typeface="+mn-lt"/>
                        </a:rPr>
                        <a:t>CFSAN034201</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8G-F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660</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3,873,419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59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2363">
                <a:tc>
                  <a:txBody>
                    <a:bodyPr/>
                    <a:lstStyle/>
                    <a:p>
                      <a:pPr algn="ctr" fontAlgn="b"/>
                      <a:r>
                        <a:rPr lang="en-US" sz="1400" b="1" i="0" u="none" strike="noStrike">
                          <a:solidFill>
                            <a:srgbClr val="00B050"/>
                          </a:solidFill>
                          <a:effectLst/>
                          <a:latin typeface="+mn-lt"/>
                        </a:rPr>
                        <a:t>CFSAN034202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83-F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187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3,934,497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144</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12363">
                <a:tc>
                  <a:txBody>
                    <a:bodyPr/>
                    <a:lstStyle/>
                    <a:p>
                      <a:pPr algn="ctr" fontAlgn="b"/>
                      <a:r>
                        <a:rPr lang="en-US" sz="1400" b="1" i="0" u="none" strike="noStrike">
                          <a:solidFill>
                            <a:srgbClr val="00B050"/>
                          </a:solidFill>
                          <a:effectLst/>
                          <a:latin typeface="+mn-lt"/>
                        </a:rPr>
                        <a:t>CFSAN034886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Langeland F, F-1 </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443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3,902,371</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73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2363">
                <a:tc>
                  <a:txBody>
                    <a:bodyPr/>
                    <a:lstStyle/>
                    <a:p>
                      <a:pPr algn="ctr" fontAlgn="b"/>
                      <a:r>
                        <a:rPr lang="en-US" sz="1400" b="1" i="0" u="none" strike="noStrike">
                          <a:solidFill>
                            <a:srgbClr val="00B050"/>
                          </a:solidFill>
                          <a:effectLst/>
                          <a:latin typeface="+mn-lt"/>
                        </a:rPr>
                        <a:t>CFSAN034887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PC-F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1972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256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3,929,156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125</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2363">
                <a:tc>
                  <a:txBody>
                    <a:bodyPr/>
                    <a:lstStyle/>
                    <a:p>
                      <a:pPr algn="ctr" fontAlgn="b"/>
                      <a:r>
                        <a:rPr lang="en-US" sz="1400" b="1" i="0" u="none" strike="noStrike">
                          <a:solidFill>
                            <a:srgbClr val="00B050"/>
                          </a:solidFill>
                          <a:effectLst/>
                          <a:latin typeface="+mn-lt"/>
                        </a:rPr>
                        <a:t>CFSAN034888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4V11-F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151</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3,963,208</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127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12363">
                <a:tc>
                  <a:txBody>
                    <a:bodyPr/>
                    <a:lstStyle/>
                    <a:p>
                      <a:pPr algn="ctr" fontAlgn="b"/>
                      <a:r>
                        <a:rPr lang="en-US" sz="1400" b="1" i="0" u="none" strike="noStrike">
                          <a:solidFill>
                            <a:srgbClr val="00B050"/>
                          </a:solidFill>
                          <a:effectLst/>
                          <a:latin typeface="+mn-lt"/>
                        </a:rPr>
                        <a:t>CFSAN034889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4VI-F(4YRC)</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197</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3,948,022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106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2363">
                <a:tc>
                  <a:txBody>
                    <a:bodyPr/>
                    <a:lstStyle/>
                    <a:p>
                      <a:pPr algn="ctr" fontAlgn="b"/>
                      <a:r>
                        <a:rPr lang="en-US" sz="1400" b="1" i="0" u="none" strike="noStrike">
                          <a:solidFill>
                            <a:srgbClr val="7030A0"/>
                          </a:solidFill>
                          <a:effectLst/>
                          <a:latin typeface="+mn-lt"/>
                        </a:rPr>
                        <a:t>CFSAN034890</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610-F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194</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3,831,633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116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12363">
                <a:tc>
                  <a:txBody>
                    <a:bodyPr/>
                    <a:lstStyle/>
                    <a:p>
                      <a:pPr algn="ctr" fontAlgn="b"/>
                      <a:r>
                        <a:rPr lang="en-US" sz="1400" b="1" i="0" u="none" strike="noStrike">
                          <a:solidFill>
                            <a:srgbClr val="7030A0"/>
                          </a:solidFill>
                          <a:effectLst/>
                          <a:latin typeface="+mn-lt"/>
                        </a:rPr>
                        <a:t>CFSAN034891</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202-F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1996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323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3,817,081</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mn-lt"/>
                        </a:rPr>
                        <a:t>52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12363">
                <a:tc>
                  <a:txBody>
                    <a:bodyPr/>
                    <a:lstStyle/>
                    <a:p>
                      <a:pPr algn="ctr" fontAlgn="b"/>
                      <a:r>
                        <a:rPr lang="en-US" sz="1400" b="1" i="0" u="none" strike="noStrike" dirty="0">
                          <a:solidFill>
                            <a:srgbClr val="7030A0"/>
                          </a:solidFill>
                          <a:effectLst/>
                          <a:latin typeface="+mn-lt"/>
                        </a:rPr>
                        <a:t>CFSAN034203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205-F</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Environmental</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1996</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369</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3,781,283</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mn-lt"/>
                        </a:rPr>
                        <a:t>72</a:t>
                      </a:r>
                    </a:p>
                  </a:txBody>
                  <a:tcPr marL="7621" marR="7621"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2" name="Rectangle 1">
            <a:extLst>
              <a:ext uri="{FF2B5EF4-FFF2-40B4-BE49-F238E27FC236}">
                <a16:creationId xmlns:a16="http://schemas.microsoft.com/office/drawing/2014/main" id="{1DD9ACCE-152F-48E7-A58C-9744224E4B86}"/>
              </a:ext>
            </a:extLst>
          </p:cNvPr>
          <p:cNvSpPr/>
          <p:nvPr/>
        </p:nvSpPr>
        <p:spPr>
          <a:xfrm>
            <a:off x="304800" y="319974"/>
            <a:ext cx="7875104" cy="911000"/>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algn="ctr" fontAlgn="base">
              <a:spcBef>
                <a:spcPct val="0"/>
              </a:spcBef>
              <a:spcAft>
                <a:spcPct val="0"/>
              </a:spcAft>
            </a:pPr>
            <a:r>
              <a:rPr lang="en-US" sz="2400" dirty="0">
                <a:solidFill>
                  <a:schemeClr val="bg1"/>
                </a:solidFill>
                <a:latin typeface="Arial" charset="0"/>
                <a:ea typeface="ＭＳ Ｐゴシック" panose="020B0600070205080204" pitchFamily="34" charset="-128"/>
                <a:cs typeface="+mj-cs"/>
              </a:rPr>
              <a:t>Sequence Type (ST)?</a:t>
            </a:r>
          </a:p>
          <a:p>
            <a:pPr algn="ctr" fontAlgn="base">
              <a:spcBef>
                <a:spcPct val="0"/>
              </a:spcBef>
              <a:spcAft>
                <a:spcPct val="0"/>
              </a:spcAft>
            </a:pPr>
            <a:r>
              <a:rPr lang="en-US" sz="2400" dirty="0">
                <a:solidFill>
                  <a:schemeClr val="bg1"/>
                </a:solidFill>
                <a:latin typeface="Arial" charset="0"/>
                <a:ea typeface="ＭＳ Ｐゴシック" panose="020B0600070205080204" pitchFamily="34" charset="-128"/>
                <a:cs typeface="+mj-cs"/>
              </a:rPr>
              <a:t>And </a:t>
            </a:r>
            <a:r>
              <a:rPr lang="en-US" sz="2400" i="1" dirty="0">
                <a:solidFill>
                  <a:schemeClr val="bg1"/>
                </a:solidFill>
                <a:latin typeface="Arial" charset="0"/>
                <a:ea typeface="ＭＳ Ｐゴシック" panose="020B0600070205080204" pitchFamily="34" charset="-128"/>
                <a:cs typeface="+mj-cs"/>
              </a:rPr>
              <a:t>C. botulinum </a:t>
            </a:r>
            <a:r>
              <a:rPr lang="en-US" sz="2400" dirty="0">
                <a:solidFill>
                  <a:schemeClr val="bg1"/>
                </a:solidFill>
                <a:latin typeface="Arial" charset="0"/>
                <a:ea typeface="ＭＳ Ｐゴシック" panose="020B0600070205080204" pitchFamily="34" charset="-128"/>
                <a:cs typeface="+mj-cs"/>
              </a:rPr>
              <a:t>group?</a:t>
            </a:r>
          </a:p>
        </p:txBody>
      </p:sp>
      <p:sp>
        <p:nvSpPr>
          <p:cNvPr id="9" name="TextBox 8">
            <a:extLst>
              <a:ext uri="{FF2B5EF4-FFF2-40B4-BE49-F238E27FC236}">
                <a16:creationId xmlns:a16="http://schemas.microsoft.com/office/drawing/2014/main" id="{A769CE32-3701-4553-B29D-670E05845C69}"/>
              </a:ext>
            </a:extLst>
          </p:cNvPr>
          <p:cNvSpPr txBox="1"/>
          <p:nvPr/>
        </p:nvSpPr>
        <p:spPr>
          <a:xfrm>
            <a:off x="5972196" y="6502249"/>
            <a:ext cx="2776786" cy="276999"/>
          </a:xfrm>
          <a:prstGeom prst="rect">
            <a:avLst/>
          </a:prstGeom>
          <a:noFill/>
        </p:spPr>
        <p:txBody>
          <a:bodyPr wrap="none" rtlCol="0">
            <a:spAutoFit/>
          </a:bodyPr>
          <a:lstStyle/>
          <a:p>
            <a:r>
              <a:rPr lang="en-US" sz="1200" dirty="0">
                <a:solidFill>
                  <a:srgbClr val="007DBA"/>
                </a:solidFill>
                <a:cs typeface="Arial" panose="020B0604020202020204" pitchFamily="34" charset="0"/>
              </a:rPr>
              <a:t>Gonzalez-Escalona N. et al. </a:t>
            </a:r>
            <a:r>
              <a:rPr lang="en-US" sz="1200" i="1" dirty="0">
                <a:solidFill>
                  <a:srgbClr val="007DBA"/>
                </a:solidFill>
                <a:cs typeface="Arial" panose="020B0604020202020204" pitchFamily="34" charset="0"/>
              </a:rPr>
              <a:t>in preparation</a:t>
            </a:r>
          </a:p>
        </p:txBody>
      </p:sp>
    </p:spTree>
    <p:extLst>
      <p:ext uri="{BB962C8B-B14F-4D97-AF65-F5344CB8AC3E}">
        <p14:creationId xmlns:p14="http://schemas.microsoft.com/office/powerpoint/2010/main" val="382567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4F2F257-61EC-4057-9078-7F9E473C6551}"/>
              </a:ext>
            </a:extLst>
          </p:cNvPr>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5" name="Rectangle 4">
            <a:extLst>
              <a:ext uri="{FF2B5EF4-FFF2-40B4-BE49-F238E27FC236}">
                <a16:creationId xmlns:a16="http://schemas.microsoft.com/office/drawing/2014/main" id="{9A7A7672-0884-4314-B37F-A9F7B9CA12EA}"/>
              </a:ext>
            </a:extLst>
          </p:cNvPr>
          <p:cNvSpPr/>
          <p:nvPr/>
        </p:nvSpPr>
        <p:spPr>
          <a:xfrm>
            <a:off x="965916" y="507720"/>
            <a:ext cx="7212167" cy="430887"/>
          </a:xfrm>
          <a:prstGeom prst="rect">
            <a:avLst/>
          </a:prstGeom>
        </p:spPr>
        <p:txBody>
          <a:bodyPr wrap="square">
            <a:spAutoFit/>
          </a:bodyPr>
          <a:lstStyle/>
          <a:p>
            <a:r>
              <a:rPr lang="en-US" altLang="en-US" sz="2200" dirty="0">
                <a:solidFill>
                  <a:srgbClr val="006BBC"/>
                </a:solidFill>
                <a:cs typeface="Arial" panose="020B0604020202020204" pitchFamily="34" charset="0"/>
              </a:rPr>
              <a:t>A new sequence type (ST88) was detected among group I</a:t>
            </a:r>
            <a:endParaRPr lang="en-US" sz="2200" dirty="0">
              <a:solidFill>
                <a:srgbClr val="006BBC"/>
              </a:solidFill>
            </a:endParaRPr>
          </a:p>
        </p:txBody>
      </p:sp>
      <p:graphicFrame>
        <p:nvGraphicFramePr>
          <p:cNvPr id="6" name="Table 5">
            <a:extLst>
              <a:ext uri="{FF2B5EF4-FFF2-40B4-BE49-F238E27FC236}">
                <a16:creationId xmlns:a16="http://schemas.microsoft.com/office/drawing/2014/main" id="{30DBCCCB-ABD5-4D5E-B166-A5A6CA457627}"/>
              </a:ext>
            </a:extLst>
          </p:cNvPr>
          <p:cNvGraphicFramePr>
            <a:graphicFrameLocks noGrp="1"/>
          </p:cNvGraphicFramePr>
          <p:nvPr>
            <p:extLst>
              <p:ext uri="{D42A27DB-BD31-4B8C-83A1-F6EECF244321}">
                <p14:modId xmlns:p14="http://schemas.microsoft.com/office/powerpoint/2010/main" val="200053126"/>
              </p:ext>
            </p:extLst>
          </p:nvPr>
        </p:nvGraphicFramePr>
        <p:xfrm>
          <a:off x="1181036" y="1197464"/>
          <a:ext cx="6338676" cy="5100633"/>
        </p:xfrm>
        <a:graphic>
          <a:graphicData uri="http://schemas.openxmlformats.org/drawingml/2006/table">
            <a:tbl>
              <a:tblPr/>
              <a:tblGrid>
                <a:gridCol w="1077531">
                  <a:extLst>
                    <a:ext uri="{9D8B030D-6E8A-4147-A177-3AD203B41FA5}">
                      <a16:colId xmlns:a16="http://schemas.microsoft.com/office/drawing/2014/main" val="20000"/>
                    </a:ext>
                  </a:extLst>
                </a:gridCol>
                <a:gridCol w="649669">
                  <a:extLst>
                    <a:ext uri="{9D8B030D-6E8A-4147-A177-3AD203B41FA5}">
                      <a16:colId xmlns:a16="http://schemas.microsoft.com/office/drawing/2014/main" val="20001"/>
                    </a:ext>
                  </a:extLst>
                </a:gridCol>
                <a:gridCol w="1171550">
                  <a:extLst>
                    <a:ext uri="{9D8B030D-6E8A-4147-A177-3AD203B41FA5}">
                      <a16:colId xmlns:a16="http://schemas.microsoft.com/office/drawing/2014/main" val="20010"/>
                    </a:ext>
                  </a:extLst>
                </a:gridCol>
                <a:gridCol w="731534">
                  <a:extLst>
                    <a:ext uri="{9D8B030D-6E8A-4147-A177-3AD203B41FA5}">
                      <a16:colId xmlns:a16="http://schemas.microsoft.com/office/drawing/2014/main" val="20011"/>
                    </a:ext>
                  </a:extLst>
                </a:gridCol>
                <a:gridCol w="973666">
                  <a:extLst>
                    <a:ext uri="{9D8B030D-6E8A-4147-A177-3AD203B41FA5}">
                      <a16:colId xmlns:a16="http://schemas.microsoft.com/office/drawing/2014/main" val="20012"/>
                    </a:ext>
                  </a:extLst>
                </a:gridCol>
                <a:gridCol w="983011">
                  <a:extLst>
                    <a:ext uri="{9D8B030D-6E8A-4147-A177-3AD203B41FA5}">
                      <a16:colId xmlns:a16="http://schemas.microsoft.com/office/drawing/2014/main" val="20013"/>
                    </a:ext>
                  </a:extLst>
                </a:gridCol>
                <a:gridCol w="751715">
                  <a:extLst>
                    <a:ext uri="{9D8B030D-6E8A-4147-A177-3AD203B41FA5}">
                      <a16:colId xmlns:a16="http://schemas.microsoft.com/office/drawing/2014/main" val="20014"/>
                    </a:ext>
                  </a:extLst>
                </a:gridCol>
              </a:tblGrid>
              <a:tr h="1039004">
                <a:tc>
                  <a:txBody>
                    <a:bodyPr/>
                    <a:lstStyle/>
                    <a:p>
                      <a:pPr marL="0" marR="0" indent="0" algn="ctr" defTabSz="2194560" rtl="0" eaLnBrk="1" fontAlgn="ctr"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mn-lt"/>
                        </a:rPr>
                        <a:t>Reference ID</a:t>
                      </a:r>
                      <a:endParaRPr lang="en-US" sz="1400" b="1" i="0" u="none" strike="noStrike" dirty="0">
                        <a:solidFill>
                          <a:srgbClr val="000000"/>
                        </a:solidFill>
                        <a:effectLst/>
                        <a:latin typeface="+mn-lt"/>
                        <a:cs typeface="Arial" panose="020B0604020202020204" pitchFamily="34" charset="0"/>
                      </a:endParaRP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mn-lt"/>
                          <a:cs typeface="Arial" panose="020B0604020202020204" pitchFamily="34" charset="0"/>
                        </a:rPr>
                        <a:t>ST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err="1">
                          <a:solidFill>
                            <a:srgbClr val="000000"/>
                          </a:solidFill>
                          <a:effectLst/>
                          <a:latin typeface="+mn-lt"/>
                          <a:cs typeface="Arial" panose="020B0604020202020204" pitchFamily="34" charset="0"/>
                        </a:rPr>
                        <a:t>BoNT</a:t>
                      </a:r>
                      <a:r>
                        <a:rPr lang="en-US" sz="1400" b="1" i="0" u="none" strike="noStrike" dirty="0">
                          <a:solidFill>
                            <a:srgbClr val="000000"/>
                          </a:solidFill>
                          <a:effectLst/>
                          <a:latin typeface="+mn-lt"/>
                          <a:cs typeface="Arial" panose="020B0604020202020204" pitchFamily="34" charset="0"/>
                        </a:rPr>
                        <a:t> Serotype</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1" u="none" strike="noStrike" dirty="0" err="1">
                          <a:solidFill>
                            <a:srgbClr val="000000"/>
                          </a:solidFill>
                          <a:effectLst/>
                          <a:latin typeface="+mn-lt"/>
                          <a:cs typeface="Arial" panose="020B0604020202020204" pitchFamily="34" charset="0"/>
                        </a:rPr>
                        <a:t>botR</a:t>
                      </a:r>
                      <a:endParaRPr lang="en-US" sz="1400" b="1" i="1" u="none" strike="noStrike" dirty="0">
                        <a:solidFill>
                          <a:srgbClr val="000000"/>
                        </a:solidFill>
                        <a:effectLst/>
                        <a:latin typeface="+mn-lt"/>
                        <a:cs typeface="Arial" panose="020B0604020202020204" pitchFamily="34" charset="0"/>
                      </a:endParaRP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1" u="none" strike="noStrike" dirty="0">
                          <a:solidFill>
                            <a:srgbClr val="000000"/>
                          </a:solidFill>
                          <a:effectLst/>
                          <a:latin typeface="+mn-lt"/>
                          <a:cs typeface="Arial" panose="020B0604020202020204" pitchFamily="34" charset="0"/>
                        </a:rPr>
                        <a:t>ha-</a:t>
                      </a:r>
                    </a:p>
                    <a:p>
                      <a:pPr algn="ctr" fontAlgn="ctr"/>
                      <a:r>
                        <a:rPr lang="en-US" sz="1400" b="1" i="0" u="none" strike="noStrike" dirty="0">
                          <a:solidFill>
                            <a:srgbClr val="000000"/>
                          </a:solidFill>
                          <a:effectLst/>
                          <a:latin typeface="+mn-lt"/>
                          <a:cs typeface="Arial" panose="020B0604020202020204" pitchFamily="34" charset="0"/>
                        </a:rPr>
                        <a:t>Cluster</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1" u="none" strike="noStrike" dirty="0" err="1">
                          <a:solidFill>
                            <a:srgbClr val="000000"/>
                          </a:solidFill>
                          <a:effectLst/>
                          <a:latin typeface="+mn-lt"/>
                          <a:cs typeface="Arial" panose="020B0604020202020204" pitchFamily="34" charset="0"/>
                        </a:rPr>
                        <a:t>Orf</a:t>
                      </a:r>
                      <a:r>
                        <a:rPr lang="en-US" sz="1400" b="1" i="1" u="none" strike="noStrike" dirty="0">
                          <a:solidFill>
                            <a:srgbClr val="000000"/>
                          </a:solidFill>
                          <a:effectLst/>
                          <a:latin typeface="+mn-lt"/>
                          <a:cs typeface="Arial" panose="020B0604020202020204" pitchFamily="34" charset="0"/>
                        </a:rPr>
                        <a:t>-X</a:t>
                      </a:r>
                    </a:p>
                    <a:p>
                      <a:pPr algn="ctr" fontAlgn="ctr"/>
                      <a:r>
                        <a:rPr lang="en-US" sz="1400" b="1" i="0" u="none" strike="noStrike" dirty="0">
                          <a:solidFill>
                            <a:srgbClr val="000000"/>
                          </a:solidFill>
                          <a:effectLst/>
                          <a:latin typeface="+mn-lt"/>
                          <a:cs typeface="Arial" panose="020B0604020202020204" pitchFamily="34" charset="0"/>
                        </a:rPr>
                        <a:t>Cluster</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1" u="none" strike="noStrike" dirty="0">
                          <a:solidFill>
                            <a:srgbClr val="000000"/>
                          </a:solidFill>
                          <a:effectLst/>
                          <a:latin typeface="+mn-lt"/>
                          <a:cs typeface="Arial" panose="020B0604020202020204" pitchFamily="34" charset="0"/>
                        </a:rPr>
                        <a:t>p47</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2433">
                <a:tc>
                  <a:txBody>
                    <a:bodyPr/>
                    <a:lstStyle/>
                    <a:p>
                      <a:pPr algn="ctr" fontAlgn="ctr"/>
                      <a:r>
                        <a:rPr lang="en-US" sz="1400" b="1" i="0" u="none" strike="noStrike" dirty="0">
                          <a:solidFill>
                            <a:srgbClr val="00B050"/>
                          </a:solidFill>
                          <a:effectLst/>
                          <a:latin typeface="+mn-lt"/>
                          <a:cs typeface="Arial" panose="020B0604020202020204" pitchFamily="34" charset="0"/>
                        </a:rPr>
                        <a:t>CFSAN034197</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6</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A1,B</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+(B*)</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dirty="0">
                          <a:solidFill>
                            <a:srgbClr val="00B050"/>
                          </a:solidFill>
                          <a:effectLst/>
                          <a:latin typeface="+mn-lt"/>
                          <a:cs typeface="Arial" panose="020B0604020202020204" pitchFamily="34" charset="0"/>
                        </a:rPr>
                        <a:t>+(A)</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CFSAN034198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10</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A1,b5</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+(B*)</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rgbClr val="00B050"/>
                          </a:solidFill>
                          <a:effectLst/>
                          <a:latin typeface="+mn-lt"/>
                          <a:cs typeface="Arial" panose="020B0604020202020204" pitchFamily="34" charset="0"/>
                        </a:rPr>
                        <a:t>+(A)</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CFSAN034199</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22</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F(x2), A2</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CFSAN034200</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7</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a4,B5</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+(B)</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dirty="0">
                          <a:solidFill>
                            <a:srgbClr val="00B050"/>
                          </a:solidFill>
                          <a:effectLst/>
                          <a:latin typeface="+mn-lt"/>
                          <a:cs typeface="Arial" panose="020B0604020202020204" pitchFamily="34" charset="0"/>
                        </a:rPr>
                        <a:t>+(A)</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CFSAN034201</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1" i="0" u="none" strike="noStrike" dirty="0">
                          <a:solidFill>
                            <a:srgbClr val="00B05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CFSAN034202</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4</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A1,b5</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dirty="0">
                          <a:solidFill>
                            <a:srgbClr val="00B050"/>
                          </a:solidFill>
                          <a:effectLst/>
                          <a:latin typeface="+mn-lt"/>
                          <a:cs typeface="Arial" panose="020B0604020202020204" pitchFamily="34" charset="0"/>
                        </a:rPr>
                        <a:t>+(B*)</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CFSAN034886</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1" i="0" u="none" strike="noStrike" dirty="0">
                          <a:solidFill>
                            <a:srgbClr val="00B05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CFSAN034887</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1" i="0" u="none" strike="noStrike" dirty="0">
                          <a:solidFill>
                            <a:srgbClr val="00B05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CFSAN034888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1" i="0" u="none" strike="noStrike" dirty="0">
                          <a:solidFill>
                            <a:srgbClr val="00B05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12433">
                <a:tc>
                  <a:txBody>
                    <a:bodyPr/>
                    <a:lstStyle/>
                    <a:p>
                      <a:pPr algn="ctr" fontAlgn="ctr"/>
                      <a:r>
                        <a:rPr lang="en-US" sz="1400" b="1" i="0" u="none" strike="noStrike">
                          <a:solidFill>
                            <a:srgbClr val="00B050"/>
                          </a:solidFill>
                          <a:effectLst/>
                          <a:latin typeface="+mn-lt"/>
                          <a:cs typeface="Arial" panose="020B0604020202020204" pitchFamily="34" charset="0"/>
                        </a:rPr>
                        <a:t>CFSAN034889</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88</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1" i="0" u="none" strike="noStrike" dirty="0">
                          <a:solidFill>
                            <a:srgbClr val="00B05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B05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B05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2433">
                <a:tc>
                  <a:txBody>
                    <a:bodyPr/>
                    <a:lstStyle/>
                    <a:p>
                      <a:pPr algn="ctr" fontAlgn="ctr"/>
                      <a:r>
                        <a:rPr lang="en-US" sz="1400" b="1" i="0" u="none" strike="noStrike" dirty="0">
                          <a:solidFill>
                            <a:srgbClr val="7030A0"/>
                          </a:solidFill>
                          <a:effectLst/>
                          <a:latin typeface="+mn-lt"/>
                          <a:cs typeface="Arial" panose="020B0604020202020204" pitchFamily="34" charset="0"/>
                        </a:rPr>
                        <a:t>CFSAN034203</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Group II</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b"/>
                      <a:r>
                        <a:rPr lang="en-US" sz="1400" b="1" i="0" u="none" strike="noStrike" dirty="0">
                          <a:solidFill>
                            <a:srgbClr val="7030A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dirty="0">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12433">
                <a:tc>
                  <a:txBody>
                    <a:bodyPr/>
                    <a:lstStyle/>
                    <a:p>
                      <a:pPr algn="ctr" fontAlgn="ctr"/>
                      <a:r>
                        <a:rPr lang="en-US" sz="1400" b="1" i="0" u="none" strike="noStrike">
                          <a:solidFill>
                            <a:srgbClr val="7030A0"/>
                          </a:solidFill>
                          <a:effectLst/>
                          <a:latin typeface="+mn-lt"/>
                          <a:cs typeface="Arial" panose="020B0604020202020204" pitchFamily="34" charset="0"/>
                        </a:rPr>
                        <a:t>CFSAN034890</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Group II</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b"/>
                      <a:r>
                        <a:rPr lang="en-US" sz="1400" b="1" i="0" u="none" strike="noStrike" dirty="0">
                          <a:solidFill>
                            <a:srgbClr val="7030A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12433">
                <a:tc>
                  <a:txBody>
                    <a:bodyPr/>
                    <a:lstStyle/>
                    <a:p>
                      <a:pPr algn="ctr" fontAlgn="ctr"/>
                      <a:r>
                        <a:rPr lang="en-US" sz="1400" b="1" i="0" u="none" strike="noStrike" dirty="0">
                          <a:solidFill>
                            <a:srgbClr val="7030A0"/>
                          </a:solidFill>
                          <a:effectLst/>
                          <a:latin typeface="+mn-lt"/>
                          <a:cs typeface="Arial" panose="020B0604020202020204" pitchFamily="34" charset="0"/>
                        </a:rPr>
                        <a:t>CFSAN034891</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Group II</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b"/>
                      <a:r>
                        <a:rPr lang="en-US" sz="1400" b="1" i="0" u="none" strike="noStrike" dirty="0">
                          <a:solidFill>
                            <a:srgbClr val="7030A0"/>
                          </a:solidFill>
                          <a:effectLst/>
                          <a:latin typeface="+mn-lt"/>
                          <a:cs typeface="Arial" panose="020B0604020202020204" pitchFamily="34" charset="0"/>
                        </a:rPr>
                        <a:t>F</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1" i="0" u="none" strike="noStrike">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7030A0"/>
                          </a:solidFill>
                          <a:effectLst/>
                          <a:latin typeface="+mn-lt"/>
                          <a:cs typeface="Arial" panose="020B0604020202020204" pitchFamily="34" charset="0"/>
                        </a:rPr>
                        <a:t>+</a:t>
                      </a:r>
                    </a:p>
                  </a:txBody>
                  <a:tcPr marL="7620" marR="7620" marT="76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7030A0"/>
                          </a:solidFill>
                          <a:effectLst/>
                          <a:latin typeface="+mn-lt"/>
                          <a:cs typeface="Arial" panose="020B0604020202020204" pitchFamily="34" charset="0"/>
                        </a:rPr>
                        <a:t>+</a:t>
                      </a:r>
                    </a:p>
                  </a:txBody>
                  <a:tcPr marL="7620" marR="7620" marT="76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pSp>
        <p:nvGrpSpPr>
          <p:cNvPr id="12" name="Group 11">
            <a:extLst>
              <a:ext uri="{FF2B5EF4-FFF2-40B4-BE49-F238E27FC236}">
                <a16:creationId xmlns:a16="http://schemas.microsoft.com/office/drawing/2014/main" id="{FB4804BD-C090-4233-A9C8-A074818A9F8C}"/>
              </a:ext>
            </a:extLst>
          </p:cNvPr>
          <p:cNvGrpSpPr/>
          <p:nvPr/>
        </p:nvGrpSpPr>
        <p:grpSpPr>
          <a:xfrm>
            <a:off x="7519712" y="2233749"/>
            <a:ext cx="1525915" cy="3082834"/>
            <a:chOff x="7519712" y="2233749"/>
            <a:chExt cx="1525915" cy="3082834"/>
          </a:xfrm>
        </p:grpSpPr>
        <p:sp>
          <p:nvSpPr>
            <p:cNvPr id="7" name="Right Brace 6">
              <a:extLst>
                <a:ext uri="{FF2B5EF4-FFF2-40B4-BE49-F238E27FC236}">
                  <a16:creationId xmlns:a16="http://schemas.microsoft.com/office/drawing/2014/main" id="{912B521C-40EB-49B3-A9F8-6838EF238B6C}"/>
                </a:ext>
              </a:extLst>
            </p:cNvPr>
            <p:cNvSpPr/>
            <p:nvPr/>
          </p:nvSpPr>
          <p:spPr>
            <a:xfrm>
              <a:off x="7519712" y="2233749"/>
              <a:ext cx="443252" cy="308283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93861C07-E662-4165-A481-A31A44048D9B}"/>
                </a:ext>
              </a:extLst>
            </p:cNvPr>
            <p:cNvSpPr txBox="1"/>
            <p:nvPr/>
          </p:nvSpPr>
          <p:spPr>
            <a:xfrm>
              <a:off x="8162565" y="3608921"/>
              <a:ext cx="883062" cy="369332"/>
            </a:xfrm>
            <a:prstGeom prst="rect">
              <a:avLst/>
            </a:prstGeom>
            <a:noFill/>
          </p:spPr>
          <p:txBody>
            <a:bodyPr wrap="none" rtlCol="0">
              <a:spAutoFit/>
            </a:bodyPr>
            <a:lstStyle/>
            <a:p>
              <a:r>
                <a:rPr lang="en-US" dirty="0">
                  <a:solidFill>
                    <a:srgbClr val="007DBA"/>
                  </a:solidFill>
                </a:rPr>
                <a:t>Group I</a:t>
              </a:r>
            </a:p>
          </p:txBody>
        </p:sp>
      </p:grpSp>
      <p:grpSp>
        <p:nvGrpSpPr>
          <p:cNvPr id="11" name="Group 10">
            <a:extLst>
              <a:ext uri="{FF2B5EF4-FFF2-40B4-BE49-F238E27FC236}">
                <a16:creationId xmlns:a16="http://schemas.microsoft.com/office/drawing/2014/main" id="{9C4BD6F6-0CD2-4022-9956-4246DB8A0818}"/>
              </a:ext>
            </a:extLst>
          </p:cNvPr>
          <p:cNvGrpSpPr/>
          <p:nvPr/>
        </p:nvGrpSpPr>
        <p:grpSpPr>
          <a:xfrm>
            <a:off x="7519712" y="5316583"/>
            <a:ext cx="1487829" cy="981514"/>
            <a:chOff x="7519712" y="5316583"/>
            <a:chExt cx="1487829" cy="981514"/>
          </a:xfrm>
        </p:grpSpPr>
        <p:sp>
          <p:nvSpPr>
            <p:cNvPr id="9" name="Right Brace 8">
              <a:extLst>
                <a:ext uri="{FF2B5EF4-FFF2-40B4-BE49-F238E27FC236}">
                  <a16:creationId xmlns:a16="http://schemas.microsoft.com/office/drawing/2014/main" id="{EC9453C9-E916-4960-9719-31A633D6A071}"/>
                </a:ext>
              </a:extLst>
            </p:cNvPr>
            <p:cNvSpPr/>
            <p:nvPr/>
          </p:nvSpPr>
          <p:spPr>
            <a:xfrm>
              <a:off x="7519712" y="5316583"/>
              <a:ext cx="443252" cy="98151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B1AC9483-5830-4A52-85B8-6BD8DDC5E0C3}"/>
                </a:ext>
              </a:extLst>
            </p:cNvPr>
            <p:cNvSpPr txBox="1"/>
            <p:nvPr/>
          </p:nvSpPr>
          <p:spPr>
            <a:xfrm>
              <a:off x="8066771" y="5622674"/>
              <a:ext cx="940770" cy="369332"/>
            </a:xfrm>
            <a:prstGeom prst="rect">
              <a:avLst/>
            </a:prstGeom>
            <a:noFill/>
          </p:spPr>
          <p:txBody>
            <a:bodyPr wrap="none" rtlCol="0">
              <a:spAutoFit/>
            </a:bodyPr>
            <a:lstStyle/>
            <a:p>
              <a:r>
                <a:rPr lang="en-US" dirty="0">
                  <a:solidFill>
                    <a:srgbClr val="007DBA"/>
                  </a:solidFill>
                </a:rPr>
                <a:t>Group II</a:t>
              </a:r>
            </a:p>
          </p:txBody>
        </p:sp>
      </p:grpSp>
      <p:grpSp>
        <p:nvGrpSpPr>
          <p:cNvPr id="2" name="Group 1">
            <a:extLst>
              <a:ext uri="{FF2B5EF4-FFF2-40B4-BE49-F238E27FC236}">
                <a16:creationId xmlns:a16="http://schemas.microsoft.com/office/drawing/2014/main" id="{46BEBBA6-DF3F-4C0B-AEBE-7E6B2C50C0A4}"/>
              </a:ext>
            </a:extLst>
          </p:cNvPr>
          <p:cNvGrpSpPr/>
          <p:nvPr/>
        </p:nvGrpSpPr>
        <p:grpSpPr>
          <a:xfrm>
            <a:off x="965915" y="2233749"/>
            <a:ext cx="1305352" cy="1888482"/>
            <a:chOff x="965915" y="2233749"/>
            <a:chExt cx="1305352" cy="1888482"/>
          </a:xfrm>
        </p:grpSpPr>
        <p:sp>
          <p:nvSpPr>
            <p:cNvPr id="13" name="Rectangle 12">
              <a:extLst>
                <a:ext uri="{FF2B5EF4-FFF2-40B4-BE49-F238E27FC236}">
                  <a16:creationId xmlns:a16="http://schemas.microsoft.com/office/drawing/2014/main" id="{46D2DA95-47E9-4B54-A80A-E52C86180DFF}"/>
                </a:ext>
              </a:extLst>
            </p:cNvPr>
            <p:cNvSpPr/>
            <p:nvPr/>
          </p:nvSpPr>
          <p:spPr>
            <a:xfrm>
              <a:off x="965915" y="2233749"/>
              <a:ext cx="1305351" cy="1195252"/>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3E3D1ED-45DC-4D98-A333-71A6A9C85170}"/>
                </a:ext>
              </a:extLst>
            </p:cNvPr>
            <p:cNvSpPr/>
            <p:nvPr/>
          </p:nvSpPr>
          <p:spPr>
            <a:xfrm>
              <a:off x="977309" y="3823963"/>
              <a:ext cx="1293958" cy="29826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EB24363A-3D6C-400B-8848-640E5CED1CB0}"/>
              </a:ext>
            </a:extLst>
          </p:cNvPr>
          <p:cNvSpPr txBox="1"/>
          <p:nvPr/>
        </p:nvSpPr>
        <p:spPr>
          <a:xfrm>
            <a:off x="5972196" y="6502249"/>
            <a:ext cx="2776786" cy="276999"/>
          </a:xfrm>
          <a:prstGeom prst="rect">
            <a:avLst/>
          </a:prstGeom>
          <a:noFill/>
        </p:spPr>
        <p:txBody>
          <a:bodyPr wrap="none" rtlCol="0">
            <a:spAutoFit/>
          </a:bodyPr>
          <a:lstStyle/>
          <a:p>
            <a:r>
              <a:rPr lang="en-US" sz="1200" dirty="0">
                <a:solidFill>
                  <a:srgbClr val="007DBA"/>
                </a:solidFill>
                <a:cs typeface="Arial" panose="020B0604020202020204" pitchFamily="34" charset="0"/>
              </a:rPr>
              <a:t>Gonzalez-Escalona N. et al. </a:t>
            </a:r>
            <a:r>
              <a:rPr lang="en-US" sz="1200" i="1" dirty="0">
                <a:solidFill>
                  <a:srgbClr val="007DBA"/>
                </a:solidFill>
                <a:cs typeface="Arial" panose="020B0604020202020204" pitchFamily="34" charset="0"/>
              </a:rPr>
              <a:t>in preparation</a:t>
            </a:r>
          </a:p>
        </p:txBody>
      </p:sp>
    </p:spTree>
    <p:extLst>
      <p:ext uri="{BB962C8B-B14F-4D97-AF65-F5344CB8AC3E}">
        <p14:creationId xmlns:p14="http://schemas.microsoft.com/office/powerpoint/2010/main" val="396170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19BFDF74-C9DD-4FCF-B22B-4F05EC9743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52" y="1303999"/>
            <a:ext cx="8632202" cy="4466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C03189A5-35CE-480C-9115-98ADF3D6EBCF}"/>
              </a:ext>
            </a:extLst>
          </p:cNvPr>
          <p:cNvSpPr txBox="1"/>
          <p:nvPr/>
        </p:nvSpPr>
        <p:spPr>
          <a:xfrm>
            <a:off x="722506" y="5951799"/>
            <a:ext cx="5179880" cy="646331"/>
          </a:xfrm>
          <a:prstGeom prst="rect">
            <a:avLst/>
          </a:prstGeom>
          <a:noFill/>
        </p:spPr>
        <p:txBody>
          <a:bodyPr wrap="none" rtlCol="0">
            <a:spAutoFit/>
          </a:bodyPr>
          <a:lstStyle>
            <a:defPPr>
              <a:defRPr lang="en-US"/>
            </a:defPPr>
            <a:lvl1pPr>
              <a:defRPr>
                <a:solidFill>
                  <a:srgbClr val="007DBA"/>
                </a:solidFill>
                <a:cs typeface="Arial" panose="020B0604020202020204" pitchFamily="34" charset="0"/>
              </a:defRPr>
            </a:lvl1pPr>
          </a:lstStyle>
          <a:p>
            <a:r>
              <a:rPr lang="en-US" altLang="en-US" dirty="0"/>
              <a:t>Maximum likelihood phylogeny C. botulinum Group I </a:t>
            </a:r>
          </a:p>
          <a:p>
            <a:endParaRPr lang="en-US" dirty="0"/>
          </a:p>
        </p:txBody>
      </p:sp>
      <p:sp>
        <p:nvSpPr>
          <p:cNvPr id="12" name="TextBox 11">
            <a:extLst>
              <a:ext uri="{FF2B5EF4-FFF2-40B4-BE49-F238E27FC236}">
                <a16:creationId xmlns:a16="http://schemas.microsoft.com/office/drawing/2014/main" id="{742ADA31-B505-42EB-B22C-225CFAE4FDCC}"/>
              </a:ext>
            </a:extLst>
          </p:cNvPr>
          <p:cNvSpPr txBox="1"/>
          <p:nvPr/>
        </p:nvSpPr>
        <p:spPr>
          <a:xfrm>
            <a:off x="5736264" y="5925296"/>
            <a:ext cx="2926763" cy="369332"/>
          </a:xfrm>
          <a:prstGeom prst="rect">
            <a:avLst/>
          </a:prstGeom>
          <a:noFill/>
        </p:spPr>
        <p:txBody>
          <a:bodyPr wrap="none" rtlCol="0">
            <a:spAutoFit/>
          </a:bodyPr>
          <a:lstStyle/>
          <a:p>
            <a:r>
              <a:rPr lang="en-US" altLang="en-US" dirty="0">
                <a:solidFill>
                  <a:srgbClr val="007DBA"/>
                </a:solidFill>
                <a:cs typeface="Arial" panose="020B0604020202020204" pitchFamily="34" charset="0"/>
              </a:rPr>
              <a:t>(133,330 bp core SNP matrix)</a:t>
            </a:r>
            <a:endParaRPr lang="en-US" dirty="0">
              <a:solidFill>
                <a:srgbClr val="007DBA"/>
              </a:solidFill>
            </a:endParaRPr>
          </a:p>
        </p:txBody>
      </p:sp>
      <p:sp>
        <p:nvSpPr>
          <p:cNvPr id="13" name="Right Brace 12">
            <a:extLst>
              <a:ext uri="{FF2B5EF4-FFF2-40B4-BE49-F238E27FC236}">
                <a16:creationId xmlns:a16="http://schemas.microsoft.com/office/drawing/2014/main" id="{D6E8CD51-C6C8-4770-9B6D-056DCA066637}"/>
              </a:ext>
            </a:extLst>
          </p:cNvPr>
          <p:cNvSpPr/>
          <p:nvPr/>
        </p:nvSpPr>
        <p:spPr>
          <a:xfrm>
            <a:off x="8236209" y="1488910"/>
            <a:ext cx="531756" cy="76180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04318C42-32F0-46C4-88FE-BEA78FCEC679}"/>
              </a:ext>
            </a:extLst>
          </p:cNvPr>
          <p:cNvSpPr txBox="1"/>
          <p:nvPr/>
        </p:nvSpPr>
        <p:spPr>
          <a:xfrm>
            <a:off x="8508104" y="1886448"/>
            <a:ext cx="315101" cy="369332"/>
          </a:xfrm>
          <a:prstGeom prst="rect">
            <a:avLst/>
          </a:prstGeom>
          <a:noFill/>
        </p:spPr>
        <p:txBody>
          <a:bodyPr wrap="square" rtlCol="0">
            <a:spAutoFit/>
          </a:bodyPr>
          <a:lstStyle/>
          <a:p>
            <a:r>
              <a:rPr lang="en-US" dirty="0"/>
              <a:t>2</a:t>
            </a:r>
          </a:p>
        </p:txBody>
      </p:sp>
      <p:sp>
        <p:nvSpPr>
          <p:cNvPr id="15" name="TextBox 14">
            <a:extLst>
              <a:ext uri="{FF2B5EF4-FFF2-40B4-BE49-F238E27FC236}">
                <a16:creationId xmlns:a16="http://schemas.microsoft.com/office/drawing/2014/main" id="{1A0B3139-1387-4873-8483-89EEAA373BF3}"/>
              </a:ext>
            </a:extLst>
          </p:cNvPr>
          <p:cNvSpPr txBox="1"/>
          <p:nvPr/>
        </p:nvSpPr>
        <p:spPr>
          <a:xfrm>
            <a:off x="7921108" y="3787708"/>
            <a:ext cx="315101" cy="369332"/>
          </a:xfrm>
          <a:prstGeom prst="rect">
            <a:avLst/>
          </a:prstGeom>
          <a:noFill/>
        </p:spPr>
        <p:txBody>
          <a:bodyPr wrap="square" rtlCol="0">
            <a:spAutoFit/>
          </a:bodyPr>
          <a:lstStyle/>
          <a:p>
            <a:r>
              <a:rPr lang="en-US" dirty="0"/>
              <a:t>4</a:t>
            </a:r>
          </a:p>
        </p:txBody>
      </p:sp>
      <p:sp>
        <p:nvSpPr>
          <p:cNvPr id="17" name="TextBox 16">
            <a:extLst>
              <a:ext uri="{FF2B5EF4-FFF2-40B4-BE49-F238E27FC236}">
                <a16:creationId xmlns:a16="http://schemas.microsoft.com/office/drawing/2014/main" id="{7DA2D606-C05A-4F13-B9DE-4A44BD1E7181}"/>
              </a:ext>
            </a:extLst>
          </p:cNvPr>
          <p:cNvSpPr txBox="1"/>
          <p:nvPr/>
        </p:nvSpPr>
        <p:spPr>
          <a:xfrm>
            <a:off x="7739916" y="2718366"/>
            <a:ext cx="315101" cy="369332"/>
          </a:xfrm>
          <a:prstGeom prst="rect">
            <a:avLst/>
          </a:prstGeom>
          <a:noFill/>
        </p:spPr>
        <p:txBody>
          <a:bodyPr wrap="square" rtlCol="0">
            <a:spAutoFit/>
          </a:bodyPr>
          <a:lstStyle/>
          <a:p>
            <a:r>
              <a:rPr lang="en-US" dirty="0"/>
              <a:t>3</a:t>
            </a:r>
          </a:p>
        </p:txBody>
      </p:sp>
      <p:sp>
        <p:nvSpPr>
          <p:cNvPr id="18" name="Right Brace 17">
            <a:extLst>
              <a:ext uri="{FF2B5EF4-FFF2-40B4-BE49-F238E27FC236}">
                <a16:creationId xmlns:a16="http://schemas.microsoft.com/office/drawing/2014/main" id="{31FF9A0A-FD94-4F79-8DCF-8E70466547A0}"/>
              </a:ext>
            </a:extLst>
          </p:cNvPr>
          <p:cNvSpPr/>
          <p:nvPr/>
        </p:nvSpPr>
        <p:spPr>
          <a:xfrm>
            <a:off x="7033472" y="2472482"/>
            <a:ext cx="744739" cy="8474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Right Brace 18">
            <a:extLst>
              <a:ext uri="{FF2B5EF4-FFF2-40B4-BE49-F238E27FC236}">
                <a16:creationId xmlns:a16="http://schemas.microsoft.com/office/drawing/2014/main" id="{DA953587-E29D-4936-AB7F-6719B9A9BB08}"/>
              </a:ext>
            </a:extLst>
          </p:cNvPr>
          <p:cNvSpPr/>
          <p:nvPr/>
        </p:nvSpPr>
        <p:spPr>
          <a:xfrm>
            <a:off x="7679552" y="3353234"/>
            <a:ext cx="241556" cy="123827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A3292600-C188-45B6-B0AD-89BC3647DA92}"/>
              </a:ext>
            </a:extLst>
          </p:cNvPr>
          <p:cNvSpPr txBox="1"/>
          <p:nvPr/>
        </p:nvSpPr>
        <p:spPr>
          <a:xfrm>
            <a:off x="8055770" y="1881144"/>
            <a:ext cx="426205" cy="276999"/>
          </a:xfrm>
          <a:prstGeom prst="rect">
            <a:avLst/>
          </a:prstGeom>
          <a:noFill/>
        </p:spPr>
        <p:txBody>
          <a:bodyPr wrap="square" rtlCol="0">
            <a:spAutoFit/>
          </a:bodyPr>
          <a:lstStyle/>
          <a:p>
            <a:r>
              <a:rPr lang="en-US" sz="1200" dirty="0">
                <a:solidFill>
                  <a:srgbClr val="FF0000"/>
                </a:solidFill>
              </a:rPr>
              <a:t>ST7</a:t>
            </a:r>
          </a:p>
        </p:txBody>
      </p:sp>
      <p:sp>
        <p:nvSpPr>
          <p:cNvPr id="21" name="TextBox 20">
            <a:extLst>
              <a:ext uri="{FF2B5EF4-FFF2-40B4-BE49-F238E27FC236}">
                <a16:creationId xmlns:a16="http://schemas.microsoft.com/office/drawing/2014/main" id="{07E82FA1-5136-4840-A1E4-B6F7B7931782}"/>
              </a:ext>
            </a:extLst>
          </p:cNvPr>
          <p:cNvSpPr txBox="1"/>
          <p:nvPr/>
        </p:nvSpPr>
        <p:spPr>
          <a:xfrm>
            <a:off x="6448973" y="2457313"/>
            <a:ext cx="426205" cy="276999"/>
          </a:xfrm>
          <a:prstGeom prst="rect">
            <a:avLst/>
          </a:prstGeom>
          <a:noFill/>
        </p:spPr>
        <p:txBody>
          <a:bodyPr wrap="square" rtlCol="0">
            <a:spAutoFit/>
          </a:bodyPr>
          <a:lstStyle/>
          <a:p>
            <a:r>
              <a:rPr lang="en-US" sz="1200" dirty="0">
                <a:solidFill>
                  <a:srgbClr val="FF0000"/>
                </a:solidFill>
              </a:rPr>
              <a:t>ST4</a:t>
            </a:r>
          </a:p>
        </p:txBody>
      </p:sp>
      <p:sp>
        <p:nvSpPr>
          <p:cNvPr id="22" name="TextBox 21">
            <a:extLst>
              <a:ext uri="{FF2B5EF4-FFF2-40B4-BE49-F238E27FC236}">
                <a16:creationId xmlns:a16="http://schemas.microsoft.com/office/drawing/2014/main" id="{8964A32F-F428-478F-BE0D-FAE4836BB441}"/>
              </a:ext>
            </a:extLst>
          </p:cNvPr>
          <p:cNvSpPr txBox="1"/>
          <p:nvPr/>
        </p:nvSpPr>
        <p:spPr>
          <a:xfrm>
            <a:off x="6852343" y="2585681"/>
            <a:ext cx="508246" cy="276999"/>
          </a:xfrm>
          <a:prstGeom prst="rect">
            <a:avLst/>
          </a:prstGeom>
          <a:noFill/>
        </p:spPr>
        <p:txBody>
          <a:bodyPr wrap="square" rtlCol="0">
            <a:spAutoFit/>
          </a:bodyPr>
          <a:lstStyle/>
          <a:p>
            <a:r>
              <a:rPr lang="en-US" sz="1200" dirty="0">
                <a:solidFill>
                  <a:srgbClr val="FF0000"/>
                </a:solidFill>
              </a:rPr>
              <a:t>ST10</a:t>
            </a:r>
          </a:p>
        </p:txBody>
      </p:sp>
      <p:sp>
        <p:nvSpPr>
          <p:cNvPr id="23" name="TextBox 22">
            <a:extLst>
              <a:ext uri="{FF2B5EF4-FFF2-40B4-BE49-F238E27FC236}">
                <a16:creationId xmlns:a16="http://schemas.microsoft.com/office/drawing/2014/main" id="{8691F12F-5386-4B10-B6D4-CB98D450574B}"/>
              </a:ext>
            </a:extLst>
          </p:cNvPr>
          <p:cNvSpPr txBox="1"/>
          <p:nvPr/>
        </p:nvSpPr>
        <p:spPr>
          <a:xfrm>
            <a:off x="6598220" y="3031514"/>
            <a:ext cx="508246" cy="276999"/>
          </a:xfrm>
          <a:prstGeom prst="rect">
            <a:avLst/>
          </a:prstGeom>
          <a:noFill/>
        </p:spPr>
        <p:txBody>
          <a:bodyPr wrap="square" rtlCol="0">
            <a:spAutoFit/>
          </a:bodyPr>
          <a:lstStyle/>
          <a:p>
            <a:r>
              <a:rPr lang="en-US" sz="1200" dirty="0">
                <a:solidFill>
                  <a:srgbClr val="FF0000"/>
                </a:solidFill>
              </a:rPr>
              <a:t>ST22</a:t>
            </a:r>
          </a:p>
        </p:txBody>
      </p:sp>
      <p:sp>
        <p:nvSpPr>
          <p:cNvPr id="24" name="TextBox 23">
            <a:extLst>
              <a:ext uri="{FF2B5EF4-FFF2-40B4-BE49-F238E27FC236}">
                <a16:creationId xmlns:a16="http://schemas.microsoft.com/office/drawing/2014/main" id="{5D425250-5718-4ACA-814B-201E36E5A552}"/>
              </a:ext>
            </a:extLst>
          </p:cNvPr>
          <p:cNvSpPr txBox="1"/>
          <p:nvPr/>
        </p:nvSpPr>
        <p:spPr>
          <a:xfrm>
            <a:off x="7323118" y="3867363"/>
            <a:ext cx="508246" cy="276999"/>
          </a:xfrm>
          <a:prstGeom prst="rect">
            <a:avLst/>
          </a:prstGeom>
          <a:noFill/>
        </p:spPr>
        <p:txBody>
          <a:bodyPr wrap="square" rtlCol="0">
            <a:spAutoFit/>
          </a:bodyPr>
          <a:lstStyle/>
          <a:p>
            <a:r>
              <a:rPr lang="en-US" sz="1200" dirty="0">
                <a:solidFill>
                  <a:srgbClr val="FF0000"/>
                </a:solidFill>
              </a:rPr>
              <a:t>ST88</a:t>
            </a:r>
          </a:p>
        </p:txBody>
      </p:sp>
      <p:sp>
        <p:nvSpPr>
          <p:cNvPr id="2" name="Rectangle 1">
            <a:extLst>
              <a:ext uri="{FF2B5EF4-FFF2-40B4-BE49-F238E27FC236}">
                <a16:creationId xmlns:a16="http://schemas.microsoft.com/office/drawing/2014/main" id="{D6A0B2F4-6284-43E4-9CD4-380547D515FA}"/>
              </a:ext>
            </a:extLst>
          </p:cNvPr>
          <p:cNvSpPr/>
          <p:nvPr/>
        </p:nvSpPr>
        <p:spPr>
          <a:xfrm>
            <a:off x="2317880" y="259870"/>
            <a:ext cx="3796232" cy="461665"/>
          </a:xfrm>
          <a:prstGeom prst="rect">
            <a:avLst/>
          </a:prstGeom>
          <a:solidFill>
            <a:srgbClr val="006BBC"/>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algn="ctr" fontAlgn="base">
              <a:spcBef>
                <a:spcPct val="0"/>
              </a:spcBef>
              <a:spcAft>
                <a:spcPct val="0"/>
              </a:spcAft>
            </a:pPr>
            <a:r>
              <a:rPr lang="en-US" sz="2400" dirty="0">
                <a:solidFill>
                  <a:schemeClr val="bg1"/>
                </a:solidFill>
                <a:latin typeface="Arial" charset="0"/>
                <a:ea typeface="ＭＳ Ｐゴシック" panose="020B0600070205080204" pitchFamily="34" charset="-128"/>
                <a:cs typeface="+mj-cs"/>
              </a:rPr>
              <a:t>If group I, which Lineage? </a:t>
            </a:r>
          </a:p>
        </p:txBody>
      </p:sp>
      <p:sp>
        <p:nvSpPr>
          <p:cNvPr id="25" name="TextBox 24">
            <a:extLst>
              <a:ext uri="{FF2B5EF4-FFF2-40B4-BE49-F238E27FC236}">
                <a16:creationId xmlns:a16="http://schemas.microsoft.com/office/drawing/2014/main" id="{62A284B5-56E5-4B3B-AA4D-3C492FED3CDF}"/>
              </a:ext>
            </a:extLst>
          </p:cNvPr>
          <p:cNvSpPr txBox="1"/>
          <p:nvPr/>
        </p:nvSpPr>
        <p:spPr>
          <a:xfrm>
            <a:off x="5972196" y="6502249"/>
            <a:ext cx="2776786" cy="276999"/>
          </a:xfrm>
          <a:prstGeom prst="rect">
            <a:avLst/>
          </a:prstGeom>
          <a:noFill/>
        </p:spPr>
        <p:txBody>
          <a:bodyPr wrap="none" rtlCol="0">
            <a:spAutoFit/>
          </a:bodyPr>
          <a:lstStyle/>
          <a:p>
            <a:r>
              <a:rPr lang="en-US" sz="1200" dirty="0">
                <a:solidFill>
                  <a:srgbClr val="007DBA"/>
                </a:solidFill>
                <a:cs typeface="Arial" panose="020B0604020202020204" pitchFamily="34" charset="0"/>
              </a:rPr>
              <a:t>Gonzalez-Escalona N. et al. </a:t>
            </a:r>
            <a:r>
              <a:rPr lang="en-US" sz="1200" i="1" dirty="0">
                <a:solidFill>
                  <a:srgbClr val="007DBA"/>
                </a:solidFill>
                <a:cs typeface="Arial" panose="020B0604020202020204" pitchFamily="34" charset="0"/>
              </a:rPr>
              <a:t>in preparation</a:t>
            </a:r>
          </a:p>
        </p:txBody>
      </p:sp>
    </p:spTree>
    <p:extLst>
      <p:ext uri="{BB962C8B-B14F-4D97-AF65-F5344CB8AC3E}">
        <p14:creationId xmlns:p14="http://schemas.microsoft.com/office/powerpoint/2010/main" val="1686952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9D03AE5-3110-47C8-BC4D-7FF53BB80804}"/>
</file>

<file path=customXml/itemProps2.xml><?xml version="1.0" encoding="utf-8"?>
<ds:datastoreItem xmlns:ds="http://schemas.openxmlformats.org/officeDocument/2006/customXml" ds:itemID="{121A971D-6D16-4EA6-9296-FAB3ABBD7B40}"/>
</file>

<file path=customXml/itemProps3.xml><?xml version="1.0" encoding="utf-8"?>
<ds:datastoreItem xmlns:ds="http://schemas.openxmlformats.org/officeDocument/2006/customXml" ds:itemID="{BF7D3A00-8976-4E03-B174-B2DB4057257F}"/>
</file>

<file path=docProps/app.xml><?xml version="1.0" encoding="utf-8"?>
<Properties xmlns="http://schemas.openxmlformats.org/officeDocument/2006/extended-properties" xmlns:vt="http://schemas.openxmlformats.org/officeDocument/2006/docPropsVTypes">
  <TotalTime>23417</TotalTime>
  <Words>1233</Words>
  <Application>Microsoft Office PowerPoint</Application>
  <PresentationFormat>On-screen Show (4:3)</PresentationFormat>
  <Paragraphs>333</Paragraphs>
  <Slides>17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vt:lpstr>
      <vt:lpstr>Wingdings</vt:lpstr>
      <vt:lpstr>Office Theme</vt:lpstr>
      <vt:lpstr>Rapid Identification of Lineage Types and Phylogenetic Relationships of Clostridium botulinum strains by Whole Genome Sequencing </vt:lpstr>
      <vt:lpstr>Clostridium botulinum Taxonomy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Gonzalez-Escalona, Narjol</cp:lastModifiedBy>
  <cp:revision>472</cp:revision>
  <dcterms:created xsi:type="dcterms:W3CDTF">2015-10-02T20:33:31Z</dcterms:created>
  <dcterms:modified xsi:type="dcterms:W3CDTF">2019-09-16T11:45:29Z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