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s/slide16.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7.xml" ContentType="application/vnd.openxmlformats-officedocument.presentationml.slide+xml"/>
  <Override PartName="/ppt/slides/slide3.xml" ContentType="application/vnd.openxmlformats-officedocument.presentationml.slide+xml"/>
  <Override PartName="/ppt/slides/slide21.xml" ContentType="application/vnd.openxmlformats-officedocument.presentationml.slide+xml"/>
  <Override PartName="/ppt/slides/slide4.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9.xml" ContentType="application/vnd.openxmlformats-officedocument.presentationml.notesSlide+xml"/>
  <Override PartName="/ppt/notesSlides/notesSlide4.xml" ContentType="application/vnd.openxmlformats-officedocument.presentationml.notesSlide+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notesSlides/notesSlide9.xml" ContentType="application/vnd.openxmlformats-officedocument.presentationml.notesSlide+xml"/>
  <Override PartName="/ppt/slideLayouts/slideLayout8.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notesSlides/notesSlide6.xml" ContentType="application/vnd.openxmlformats-officedocument.presentationml.notesSlide+xml"/>
  <Override PartName="/ppt/notesSlides/notesSlide15.xml" ContentType="application/vnd.openxmlformats-officedocument.presentationml.notesSlide+xml"/>
  <Override PartName="/ppt/notesSlides/notesSlide3.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slideLayouts/slideLayout7.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96" r:id="rId1"/>
  </p:sldMasterIdLst>
  <p:notesMasterIdLst>
    <p:notesMasterId r:id="rId23"/>
  </p:notesMasterIdLst>
  <p:handoutMasterIdLst>
    <p:handoutMasterId r:id="rId24"/>
  </p:handoutMasterIdLst>
  <p:sldIdLst>
    <p:sldId id="256" r:id="rId2"/>
    <p:sldId id="348" r:id="rId3"/>
    <p:sldId id="336" r:id="rId4"/>
    <p:sldId id="388" r:id="rId5"/>
    <p:sldId id="378" r:id="rId6"/>
    <p:sldId id="406" r:id="rId7"/>
    <p:sldId id="390" r:id="rId8"/>
    <p:sldId id="325" r:id="rId9"/>
    <p:sldId id="308" r:id="rId10"/>
    <p:sldId id="407" r:id="rId11"/>
    <p:sldId id="413" r:id="rId12"/>
    <p:sldId id="295" r:id="rId13"/>
    <p:sldId id="394" r:id="rId14"/>
    <p:sldId id="396" r:id="rId15"/>
    <p:sldId id="397" r:id="rId16"/>
    <p:sldId id="398" r:id="rId17"/>
    <p:sldId id="409" r:id="rId18"/>
    <p:sldId id="414" r:id="rId19"/>
    <p:sldId id="402" r:id="rId20"/>
    <p:sldId id="415" r:id="rId21"/>
    <p:sldId id="416"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909" userDrawn="1">
          <p15:clr>
            <a:srgbClr val="A4A3A4"/>
          </p15:clr>
        </p15:guide>
        <p15:guide id="2" pos="2189" userDrawn="1">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oyd, Tami" initials="CT" lastIdx="2" clrIdx="0"/>
  <p:cmAuthor id="1" name="Merriweather, Sheila" initials="MS" lastIdx="2" clrIdx="1"/>
  <p:cmAuthor id="2" name="Hiett, Kelli" initials="HK" lastIdx="14" clrIdx="2">
    <p:extLst/>
  </p:cmAuthor>
  <p:cmAuthor id="3" name="DaSilva, Alexandre" initials="DA" lastIdx="2" clrIdx="3"/>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FF"/>
    <a:srgbClr val="0033CC"/>
    <a:srgbClr val="0099FF"/>
    <a:srgbClr val="E7E7E7"/>
    <a:srgbClr val="F6E6E5"/>
    <a:srgbClr val="E8EDF6"/>
    <a:srgbClr val="88A644"/>
    <a:srgbClr val="88EC70"/>
    <a:srgbClr val="C8AEFC"/>
    <a:srgbClr val="D6C3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36" autoAdjust="0"/>
    <p:restoredTop sz="73846" autoAdjust="0"/>
  </p:normalViewPr>
  <p:slideViewPr>
    <p:cSldViewPr>
      <p:cViewPr varScale="1">
        <p:scale>
          <a:sx n="82" d="100"/>
          <a:sy n="82" d="100"/>
        </p:scale>
        <p:origin x="-1866" y="-96"/>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notesViewPr>
    <p:cSldViewPr>
      <p:cViewPr varScale="1">
        <p:scale>
          <a:sx n="84" d="100"/>
          <a:sy n="84" d="100"/>
        </p:scale>
        <p:origin x="-3132" y="-78"/>
      </p:cViewPr>
      <p:guideLst>
        <p:guide orient="horz" pos="2909"/>
        <p:guide orient="horz" pos="2928"/>
        <p:guide pos="218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38475" cy="465138"/>
          </a:xfrm>
          <a:prstGeom prst="rect">
            <a:avLst/>
          </a:prstGeom>
        </p:spPr>
        <p:txBody>
          <a:bodyPr vert="horz" lIns="91435" tIns="45718" rIns="91435" bIns="45718" rtlCol="0"/>
          <a:lstStyle>
            <a:lvl1pPr algn="l">
              <a:defRPr sz="1200"/>
            </a:lvl1pPr>
          </a:lstStyle>
          <a:p>
            <a:endParaRPr lang="en-US"/>
          </a:p>
        </p:txBody>
      </p:sp>
      <p:sp>
        <p:nvSpPr>
          <p:cNvPr id="3" name="Date Placeholder 2"/>
          <p:cNvSpPr>
            <a:spLocks noGrp="1"/>
          </p:cNvSpPr>
          <p:nvPr>
            <p:ph type="dt" sz="quarter" idx="1"/>
          </p:nvPr>
        </p:nvSpPr>
        <p:spPr>
          <a:xfrm>
            <a:off x="3970339" y="0"/>
            <a:ext cx="3038475" cy="465138"/>
          </a:xfrm>
          <a:prstGeom prst="rect">
            <a:avLst/>
          </a:prstGeom>
        </p:spPr>
        <p:txBody>
          <a:bodyPr vert="horz" lIns="91435" tIns="45718" rIns="91435" bIns="45718" rtlCol="0"/>
          <a:lstStyle>
            <a:lvl1pPr algn="r">
              <a:defRPr sz="1200"/>
            </a:lvl1pPr>
          </a:lstStyle>
          <a:p>
            <a:fld id="{8BAEF581-7122-429F-BC3B-473734F1ACD7}" type="datetimeFigureOut">
              <a:rPr lang="en-US" smtClean="0"/>
              <a:t>9/16/2019</a:t>
            </a:fld>
            <a:endParaRPr lang="en-US"/>
          </a:p>
        </p:txBody>
      </p:sp>
      <p:sp>
        <p:nvSpPr>
          <p:cNvPr id="4" name="Footer Placeholder 3"/>
          <p:cNvSpPr>
            <a:spLocks noGrp="1"/>
          </p:cNvSpPr>
          <p:nvPr>
            <p:ph type="ftr" sz="quarter" idx="2"/>
          </p:nvPr>
        </p:nvSpPr>
        <p:spPr>
          <a:xfrm>
            <a:off x="2" y="8829675"/>
            <a:ext cx="3038475" cy="465138"/>
          </a:xfrm>
          <a:prstGeom prst="rect">
            <a:avLst/>
          </a:prstGeom>
        </p:spPr>
        <p:txBody>
          <a:bodyPr vert="horz" lIns="91435" tIns="45718" rIns="91435" bIns="45718"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35" tIns="45718" rIns="91435" bIns="45718" rtlCol="0" anchor="b"/>
          <a:lstStyle>
            <a:lvl1pPr algn="r">
              <a:defRPr sz="1200"/>
            </a:lvl1pPr>
          </a:lstStyle>
          <a:p>
            <a:fld id="{3D41C556-9081-4DB2-9175-18B37FB9507A}" type="slidenum">
              <a:rPr lang="en-US" smtClean="0"/>
              <a:t>‹#›</a:t>
            </a:fld>
            <a:endParaRPr lang="en-US"/>
          </a:p>
        </p:txBody>
      </p:sp>
    </p:spTree>
    <p:extLst>
      <p:ext uri="{BB962C8B-B14F-4D97-AF65-F5344CB8AC3E}">
        <p14:creationId xmlns:p14="http://schemas.microsoft.com/office/powerpoint/2010/main" val="2548572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1" tIns="46586" rIns="93171" bIns="46586"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71" tIns="46586" rIns="93171" bIns="46586" rtlCol="0"/>
          <a:lstStyle>
            <a:lvl1pPr algn="r">
              <a:defRPr sz="1200"/>
            </a:lvl1pPr>
          </a:lstStyle>
          <a:p>
            <a:fld id="{702D54B8-33EC-4F32-B1E0-6CA1204D2F81}" type="datetimeFigureOut">
              <a:rPr lang="en-US" smtClean="0"/>
              <a:t>9/16/2019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1" tIns="46586" rIns="93171" bIns="46586" rtlCol="0" anchor="ctr"/>
          <a:lstStyle/>
          <a:p>
            <a:endParaRPr lang="en-US"/>
          </a:p>
        </p:txBody>
      </p:sp>
      <p:sp>
        <p:nvSpPr>
          <p:cNvPr id="5" name="Notes Placeholder 4"/>
          <p:cNvSpPr>
            <a:spLocks noGrp="1"/>
          </p:cNvSpPr>
          <p:nvPr>
            <p:ph type="body" sz="quarter" idx="3"/>
          </p:nvPr>
        </p:nvSpPr>
        <p:spPr>
          <a:xfrm>
            <a:off x="701041" y="4415791"/>
            <a:ext cx="5608320" cy="4183380"/>
          </a:xfrm>
          <a:prstGeom prst="rect">
            <a:avLst/>
          </a:prstGeom>
        </p:spPr>
        <p:txBody>
          <a:bodyPr vert="horz" lIns="93171" tIns="46586" rIns="93171"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1" tIns="46586" rIns="93171" bIns="46586"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1" tIns="46586" rIns="93171" bIns="46586" rtlCol="0" anchor="b"/>
          <a:lstStyle>
            <a:lvl1pPr algn="r">
              <a:defRPr sz="1200"/>
            </a:lvl1pPr>
          </a:lstStyle>
          <a:p>
            <a:fld id="{AED7D9F7-BE52-464C-9DD3-8916F9B841A6}" type="slidenum">
              <a:rPr lang="en-US" smtClean="0"/>
              <a:t>‹#›</a:t>
            </a:fld>
            <a:endParaRPr lang="en-US"/>
          </a:p>
        </p:txBody>
      </p:sp>
    </p:spTree>
    <p:extLst>
      <p:ext uri="{BB962C8B-B14F-4D97-AF65-F5344CB8AC3E}">
        <p14:creationId xmlns:p14="http://schemas.microsoft.com/office/powerpoint/2010/main" val="1140972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Cyclospora</a:t>
            </a:r>
            <a:r>
              <a:rPr lang="en-US" baseline="0" dirty="0" smtClean="0"/>
              <a:t> </a:t>
            </a:r>
            <a:r>
              <a:rPr lang="en-US" baseline="0" dirty="0" err="1" smtClean="0"/>
              <a:t>cayetanensis</a:t>
            </a:r>
            <a:r>
              <a:rPr lang="en-US" dirty="0" smtClean="0"/>
              <a:t> </a:t>
            </a:r>
            <a:r>
              <a:rPr lang="en-US" baseline="0" dirty="0" smtClean="0"/>
              <a:t>is a major food related public health problem in the US. For prevention and management of </a:t>
            </a:r>
            <a:r>
              <a:rPr lang="en-US" baseline="0" dirty="0" err="1" smtClean="0"/>
              <a:t>Cyclospora</a:t>
            </a:r>
            <a:r>
              <a:rPr lang="en-US" baseline="0" dirty="0" smtClean="0"/>
              <a:t> outbreaks, FDA works on developing tools for molecular detection and subtyping. </a:t>
            </a:r>
            <a:r>
              <a:rPr lang="en-US" dirty="0" smtClean="0"/>
              <a:t>Today I will present our research on </a:t>
            </a:r>
            <a:r>
              <a:rPr lang="en-US" dirty="0" err="1" smtClean="0"/>
              <a:t>Cyclospora</a:t>
            </a:r>
            <a:r>
              <a:rPr lang="en-US" dirty="0" smtClean="0"/>
              <a:t> </a:t>
            </a:r>
            <a:r>
              <a:rPr lang="en-US" dirty="0" err="1" smtClean="0"/>
              <a:t>cayetanensis</a:t>
            </a:r>
            <a:r>
              <a:rPr lang="en-US" dirty="0" smtClean="0"/>
              <a:t> genomics focusing on mitochondria genome sequencing as a genomic typing</a:t>
            </a:r>
            <a:r>
              <a:rPr lang="en-US" baseline="0" dirty="0" smtClean="0"/>
              <a:t> tool.</a:t>
            </a:r>
            <a:endParaRPr lang="en-US" dirty="0" smtClean="0"/>
          </a:p>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a:t>
            </a:fld>
            <a:endParaRPr lang="en-US"/>
          </a:p>
        </p:txBody>
      </p:sp>
    </p:spTree>
    <p:extLst>
      <p:ext uri="{BB962C8B-B14F-4D97-AF65-F5344CB8AC3E}">
        <p14:creationId xmlns:p14="http://schemas.microsoft.com/office/powerpoint/2010/main" val="34029818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 decided to PCR amplify the whole mitochondria in four overlapping fragments Since mitochondria is in tandem repeats I was able to capture whole mitochondria without missing sequences at the beginning and the end of the genome.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10</a:t>
            </a:fld>
            <a:endParaRPr lang="en-US"/>
          </a:p>
        </p:txBody>
      </p:sp>
    </p:spTree>
    <p:extLst>
      <p:ext uri="{BB962C8B-B14F-4D97-AF65-F5344CB8AC3E}">
        <p14:creationId xmlns:p14="http://schemas.microsoft.com/office/powerpoint/2010/main" val="28859026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1167">
              <a:defRPr/>
            </a:pPr>
            <a:r>
              <a:rPr lang="en-US" dirty="0" smtClean="0"/>
              <a:t>Now we have an experimental workflow which we can use to recover complete mitochondria genomes from produce samples with low level oocyst contamination, and from fecal samples directly without oocyst purification. We can recover complete mitochondria genomes from 25 g of cilantro seeded with 200 oocysts.</a:t>
            </a:r>
          </a:p>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11</a:t>
            </a:fld>
            <a:endParaRPr lang="en-US"/>
          </a:p>
        </p:txBody>
      </p:sp>
    </p:spTree>
    <p:extLst>
      <p:ext uri="{BB962C8B-B14F-4D97-AF65-F5344CB8AC3E}">
        <p14:creationId xmlns:p14="http://schemas.microsoft.com/office/powerpoint/2010/main" val="3315692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applied this method to clinical samples from 2014 outbreak, and samples from Indonesia and Nepal. Here we see mitochondria genome tree Mainly the isolates originated from different states, or countries clustered together. These data telling us two things 1) Mitochondria genome has discriminatory power, 2) the data suggesting that outbreaks in different states could be associated with different source of contamination.</a:t>
            </a:r>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12</a:t>
            </a:fld>
            <a:endParaRPr lang="en-US"/>
          </a:p>
        </p:txBody>
      </p:sp>
    </p:spTree>
    <p:extLst>
      <p:ext uri="{BB962C8B-B14F-4D97-AF65-F5344CB8AC3E}">
        <p14:creationId xmlns:p14="http://schemas.microsoft.com/office/powerpoint/2010/main" val="2702561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D7D9F7-BE52-464C-9DD3-8916F9B841A6}" type="slidenum">
              <a:rPr lang="en-US" smtClean="0"/>
              <a:t>13</a:t>
            </a:fld>
            <a:endParaRPr lang="en-US"/>
          </a:p>
        </p:txBody>
      </p:sp>
    </p:spTree>
    <p:extLst>
      <p:ext uri="{BB962C8B-B14F-4D97-AF65-F5344CB8AC3E}">
        <p14:creationId xmlns:p14="http://schemas.microsoft.com/office/powerpoint/2010/main" val="809224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Illumina offers targeted sequencing solutions and these approaches are widely used in clinical research,</a:t>
            </a:r>
            <a:r>
              <a:rPr lang="en-US" baseline="0" dirty="0" smtClean="0"/>
              <a:t> especially for cancer research. I thought this might be a solution to our low input sample problem. A custom </a:t>
            </a:r>
            <a:r>
              <a:rPr lang="en-US" baseline="0" dirty="0" err="1" smtClean="0"/>
              <a:t>AmpliSeq</a:t>
            </a:r>
            <a:r>
              <a:rPr lang="en-US" baseline="0" dirty="0" smtClean="0"/>
              <a:t> Illumina panel was designed to target entire mitochondria genome.</a:t>
            </a:r>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14</a:t>
            </a:fld>
            <a:endParaRPr lang="en-US"/>
          </a:p>
        </p:txBody>
      </p:sp>
    </p:spTree>
    <p:extLst>
      <p:ext uri="{BB962C8B-B14F-4D97-AF65-F5344CB8AC3E}">
        <p14:creationId xmlns:p14="http://schemas.microsoft.com/office/powerpoint/2010/main" val="30947085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We spiked</a:t>
            </a:r>
            <a:r>
              <a:rPr lang="en-US" baseline="0" dirty="0" smtClean="0"/>
              <a:t> different kinds of food matrixes with known number of oocysts. 5, 10, 20, 200 0ocyst spiking levels. I run </a:t>
            </a:r>
            <a:r>
              <a:rPr lang="en-US" baseline="0" dirty="0" err="1" smtClean="0"/>
              <a:t>Cyclospora</a:t>
            </a:r>
            <a:r>
              <a:rPr lang="en-US" baseline="0" dirty="0" smtClean="0"/>
              <a:t> mitochondria </a:t>
            </a:r>
            <a:r>
              <a:rPr lang="en-US" baseline="0" dirty="0" err="1" smtClean="0"/>
              <a:t>ampliseq</a:t>
            </a:r>
            <a:r>
              <a:rPr lang="en-US" baseline="0" dirty="0" smtClean="0"/>
              <a:t> protocol on the DNA extracted from these samples. All the samples yielded near complete mitochondria genomes which is about 99% of the genome, except one carrot sample seeded with 10 oocysts gave 90% recovery.</a:t>
            </a:r>
            <a:endParaRPr lang="en-US" dirty="0" smtClean="0"/>
          </a:p>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15</a:t>
            </a:fld>
            <a:endParaRPr lang="en-US"/>
          </a:p>
        </p:txBody>
      </p:sp>
    </p:spTree>
    <p:extLst>
      <p:ext uri="{BB962C8B-B14F-4D97-AF65-F5344CB8AC3E}">
        <p14:creationId xmlns:p14="http://schemas.microsoft.com/office/powerpoint/2010/main" val="2448868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1167">
              <a:defRPr/>
            </a:pPr>
            <a:r>
              <a:rPr lang="en-US" dirty="0" smtClean="0"/>
              <a:t>With this we now added third experimental</a:t>
            </a:r>
            <a:r>
              <a:rPr lang="en-US" baseline="0" dirty="0" smtClean="0"/>
              <a:t> workflow where we can obtain complete mitochondria genomes from the food samples spiked with as little as 5 oocysts.</a:t>
            </a:r>
            <a:endParaRPr lang="en-US" dirty="0" smtClean="0"/>
          </a:p>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16</a:t>
            </a:fld>
            <a:endParaRPr lang="en-US"/>
          </a:p>
        </p:txBody>
      </p:sp>
    </p:spTree>
    <p:extLst>
      <p:ext uri="{BB962C8B-B14F-4D97-AF65-F5344CB8AC3E}">
        <p14:creationId xmlns:p14="http://schemas.microsoft.com/office/powerpoint/2010/main" val="333024545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pc="-5" dirty="0" smtClean="0">
                <a:cs typeface="Calibri"/>
              </a:rPr>
              <a:t>If we go back to the drawing board, now finally we are</a:t>
            </a:r>
            <a:r>
              <a:rPr lang="en-US" spc="-5" baseline="0" dirty="0" smtClean="0">
                <a:cs typeface="Calibri"/>
              </a:rPr>
              <a:t> </a:t>
            </a:r>
            <a:r>
              <a:rPr lang="en-US" spc="-5" dirty="0" smtClean="0">
                <a:cs typeface="Calibri"/>
              </a:rPr>
              <a:t>in business for </a:t>
            </a:r>
            <a:r>
              <a:rPr lang="en-US" spc="-5" dirty="0" err="1" smtClean="0">
                <a:cs typeface="Calibri"/>
              </a:rPr>
              <a:t>Cyclospora</a:t>
            </a:r>
            <a:r>
              <a:rPr lang="en-US" spc="-5" dirty="0" smtClean="0">
                <a:cs typeface="Calibri"/>
              </a:rPr>
              <a:t> genotyping. Mitochondria genomes obtained from food clinical and environmental samples will be stored and analyzed in </a:t>
            </a:r>
            <a:r>
              <a:rPr lang="en-US" spc="-5" dirty="0" err="1" smtClean="0">
                <a:cs typeface="Calibri"/>
              </a:rPr>
              <a:t>CycloTrakr</a:t>
            </a:r>
            <a:r>
              <a:rPr lang="en-US" spc="-5" dirty="0" smtClean="0">
                <a:cs typeface="Calibri"/>
              </a:rPr>
              <a:t>, and data will be used to support epidemiologic investigations</a:t>
            </a:r>
            <a:r>
              <a:rPr lang="en-US" spc="-5" baseline="0" dirty="0" smtClean="0">
                <a:cs typeface="Calibri"/>
              </a:rPr>
              <a:t> during</a:t>
            </a:r>
            <a:r>
              <a:rPr lang="en-US" spc="-5" dirty="0" smtClean="0">
                <a:cs typeface="Calibri"/>
              </a:rPr>
              <a:t> </a:t>
            </a:r>
            <a:r>
              <a:rPr lang="en-US" spc="-5" dirty="0" err="1" smtClean="0">
                <a:cs typeface="Calibri"/>
              </a:rPr>
              <a:t>Cyclospora</a:t>
            </a:r>
            <a:r>
              <a:rPr lang="en-US" spc="-5" dirty="0" smtClean="0">
                <a:cs typeface="Calibri"/>
              </a:rPr>
              <a:t> outbreaks.</a:t>
            </a:r>
            <a:endParaRPr lang="en-US" dirty="0" smtClean="0"/>
          </a:p>
          <a:p>
            <a:endParaRPr dirty="0"/>
          </a:p>
        </p:txBody>
      </p:sp>
    </p:spTree>
    <p:extLst>
      <p:ext uri="{BB962C8B-B14F-4D97-AF65-F5344CB8AC3E}">
        <p14:creationId xmlns:p14="http://schemas.microsoft.com/office/powerpoint/2010/main" val="6163785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18</a:t>
            </a:fld>
            <a:endParaRPr lang="en-US"/>
          </a:p>
        </p:txBody>
      </p:sp>
    </p:spTree>
    <p:extLst>
      <p:ext uri="{BB962C8B-B14F-4D97-AF65-F5344CB8AC3E}">
        <p14:creationId xmlns:p14="http://schemas.microsoft.com/office/powerpoint/2010/main" val="1380036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19</a:t>
            </a:fld>
            <a:endParaRPr lang="en-US"/>
          </a:p>
        </p:txBody>
      </p:sp>
    </p:spTree>
    <p:extLst>
      <p:ext uri="{BB962C8B-B14F-4D97-AF65-F5344CB8AC3E}">
        <p14:creationId xmlns:p14="http://schemas.microsoft.com/office/powerpoint/2010/main" val="2663979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smtClean="0"/>
              <a:t>Cyclospora</a:t>
            </a:r>
            <a:r>
              <a:rPr lang="en-US" dirty="0" smtClean="0"/>
              <a:t> </a:t>
            </a:r>
            <a:r>
              <a:rPr lang="en-US" dirty="0" err="1" smtClean="0"/>
              <a:t>cayetanensis</a:t>
            </a:r>
            <a:r>
              <a:rPr lang="en-US" dirty="0" smtClean="0"/>
              <a:t> causes a</a:t>
            </a:r>
            <a:r>
              <a:rPr lang="en-US" baseline="0" dirty="0" smtClean="0"/>
              <a:t> foodborne</a:t>
            </a:r>
            <a:r>
              <a:rPr lang="en-US" dirty="0" smtClean="0"/>
              <a:t> intestinal illness called </a:t>
            </a:r>
            <a:r>
              <a:rPr lang="en-US" dirty="0" err="1" smtClean="0"/>
              <a:t>cyclosporiasis</a:t>
            </a:r>
            <a:r>
              <a:rPr lang="en-US" dirty="0" smtClean="0"/>
              <a:t>. Since mid 1990s </a:t>
            </a:r>
            <a:r>
              <a:rPr lang="en-US" dirty="0" err="1" smtClean="0"/>
              <a:t>cyclosporiasis</a:t>
            </a:r>
            <a:r>
              <a:rPr lang="en-US" dirty="0" smtClean="0"/>
              <a:t> linked to imported fresh produce. Here you see 2017 outbreak map involving 40 states. We </a:t>
            </a:r>
            <a:r>
              <a:rPr lang="en-US" baseline="0" dirty="0" smtClean="0"/>
              <a:t> started seeing larger outbreaks since 2013. 2018 outbreak was the largest </a:t>
            </a:r>
            <a:r>
              <a:rPr lang="en-US" baseline="0" dirty="0" err="1" smtClean="0"/>
              <a:t>Cyclospora</a:t>
            </a:r>
            <a:r>
              <a:rPr lang="en-US" baseline="0" dirty="0" smtClean="0"/>
              <a:t> outbreak in the US.</a:t>
            </a:r>
            <a:endParaRPr lang="en-US" dirty="0" smtClean="0"/>
          </a:p>
          <a:p>
            <a:endParaRPr lang="en-US" dirty="0" smtClean="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DA558EA6-696A-40B2-82CE-117416658388}" type="slidenum">
              <a:rPr lang="en-US" smtClean="0"/>
              <a:pPr/>
              <a:t>2</a:t>
            </a:fld>
            <a:endParaRPr lang="en-US"/>
          </a:p>
        </p:txBody>
      </p:sp>
    </p:spTree>
    <p:extLst>
      <p:ext uri="{BB962C8B-B14F-4D97-AF65-F5344CB8AC3E}">
        <p14:creationId xmlns:p14="http://schemas.microsoft.com/office/powerpoint/2010/main" val="307873415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calculated estimated copy numbers for 18S RNA gene, </a:t>
            </a:r>
            <a:r>
              <a:rPr lang="en-US" dirty="0" err="1"/>
              <a:t>apicoplast</a:t>
            </a:r>
            <a:r>
              <a:rPr lang="en-US" dirty="0"/>
              <a:t> genome and mitochondria genome based on NGS coverage of the single copy gene </a:t>
            </a:r>
            <a:r>
              <a:rPr lang="en-US" dirty="0" err="1"/>
              <a:t>hsp</a:t>
            </a:r>
            <a:r>
              <a:rPr lang="en-US" dirty="0"/>
              <a:t> 70. </a:t>
            </a:r>
          </a:p>
        </p:txBody>
      </p:sp>
      <p:sp>
        <p:nvSpPr>
          <p:cNvPr id="4" name="Slide Number Placeholder 3"/>
          <p:cNvSpPr>
            <a:spLocks noGrp="1"/>
          </p:cNvSpPr>
          <p:nvPr>
            <p:ph type="sldNum" sz="quarter" idx="10"/>
          </p:nvPr>
        </p:nvSpPr>
        <p:spPr/>
        <p:txBody>
          <a:bodyPr/>
          <a:lstStyle/>
          <a:p>
            <a:fld id="{AED7D9F7-BE52-464C-9DD3-8916F9B841A6}" type="slidenum">
              <a:rPr lang="en-US" smtClean="0"/>
              <a:t>21</a:t>
            </a:fld>
            <a:endParaRPr lang="en-US"/>
          </a:p>
        </p:txBody>
      </p:sp>
    </p:spTree>
    <p:extLst>
      <p:ext uri="{BB962C8B-B14F-4D97-AF65-F5344CB8AC3E}">
        <p14:creationId xmlns:p14="http://schemas.microsoft.com/office/powerpoint/2010/main" val="422829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Oocycts</a:t>
            </a:r>
            <a:r>
              <a:rPr lang="en-US" dirty="0" smtClean="0"/>
              <a:t> are the only life form present in the environment, and the only accessible life form for research. </a:t>
            </a:r>
            <a:r>
              <a:rPr lang="en-US" baseline="0" dirty="0" smtClean="0"/>
              <a:t>Currently no in vivo or in vitro culture method available. Here we see microscopic images of </a:t>
            </a:r>
            <a:r>
              <a:rPr lang="en-US" baseline="0" dirty="0" err="1" smtClean="0"/>
              <a:t>unsporulated</a:t>
            </a:r>
            <a:r>
              <a:rPr lang="en-US" baseline="0" dirty="0" smtClean="0"/>
              <a:t> and </a:t>
            </a:r>
            <a:r>
              <a:rPr lang="en-US" baseline="0" dirty="0" err="1" smtClean="0"/>
              <a:t>sporulated</a:t>
            </a:r>
            <a:r>
              <a:rPr lang="en-US" baseline="0" dirty="0" smtClean="0"/>
              <a:t> oocysts. </a:t>
            </a:r>
            <a:r>
              <a:rPr lang="en-US" baseline="0" dirty="0" err="1" smtClean="0"/>
              <a:t>Sporulated</a:t>
            </a:r>
            <a:r>
              <a:rPr lang="en-US" baseline="0" dirty="0" smtClean="0"/>
              <a:t> oocyst contains two </a:t>
            </a:r>
            <a:r>
              <a:rPr lang="en-US" baseline="0" dirty="0" err="1" smtClean="0"/>
              <a:t>sporocysts</a:t>
            </a:r>
            <a:r>
              <a:rPr lang="en-US" baseline="0" dirty="0" smtClean="0"/>
              <a:t>. Each </a:t>
            </a:r>
            <a:r>
              <a:rPr lang="en-US" baseline="0" dirty="0" err="1" smtClean="0"/>
              <a:t>sporocyst</a:t>
            </a:r>
            <a:r>
              <a:rPr lang="en-US" baseline="0" dirty="0" smtClean="0"/>
              <a:t> contains two </a:t>
            </a:r>
            <a:r>
              <a:rPr lang="en-US" baseline="0" dirty="0" err="1" smtClean="0"/>
              <a:t>sporozoids</a:t>
            </a:r>
            <a:r>
              <a:rPr lang="en-US" baseline="0" dirty="0" smtClean="0"/>
              <a:t>. </a:t>
            </a:r>
            <a:endParaRPr lang="en-US" dirty="0" smtClean="0"/>
          </a:p>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3</a:t>
            </a:fld>
            <a:endParaRPr lang="en-US"/>
          </a:p>
        </p:txBody>
      </p:sp>
    </p:spTree>
    <p:extLst>
      <p:ext uri="{BB962C8B-B14F-4D97-AF65-F5344CB8AC3E}">
        <p14:creationId xmlns:p14="http://schemas.microsoft.com/office/powerpoint/2010/main" val="33035724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have methods to detect</a:t>
            </a:r>
            <a:r>
              <a:rPr lang="en-US" baseline="0" dirty="0" smtClean="0"/>
              <a:t> </a:t>
            </a:r>
            <a:r>
              <a:rPr lang="en-US" dirty="0" err="1" smtClean="0"/>
              <a:t>Cyclospora</a:t>
            </a:r>
            <a:r>
              <a:rPr lang="en-US" dirty="0" smtClean="0"/>
              <a:t> </a:t>
            </a:r>
            <a:r>
              <a:rPr lang="en-US" dirty="0" err="1" smtClean="0"/>
              <a:t>cayetanensis</a:t>
            </a:r>
            <a:r>
              <a:rPr lang="en-US" dirty="0" smtClean="0"/>
              <a:t> in patient samples, food samples and water samples. But to solve outbreaks we need to determine relationship between these isolates. For this we need subtyping methods. </a:t>
            </a:r>
            <a:r>
              <a:rPr lang="en-US" spc="-5" dirty="0" smtClean="0">
                <a:cs typeface="Calibri"/>
              </a:rPr>
              <a:t>Currently we are relying only on epidemiological data to</a:t>
            </a:r>
            <a:r>
              <a:rPr lang="en-US" spc="-5" baseline="0" dirty="0" smtClean="0">
                <a:cs typeface="Calibri"/>
              </a:rPr>
              <a:t> l</a:t>
            </a:r>
            <a:r>
              <a:rPr lang="en-US" spc="-5" dirty="0" smtClean="0">
                <a:cs typeface="Calibri"/>
              </a:rPr>
              <a:t>ink clinical cases with the source.  This way only one third of the cases could be linked to specific food exposures. </a:t>
            </a:r>
            <a:endParaRPr lang="en-US" dirty="0" smtClean="0"/>
          </a:p>
          <a:p>
            <a:endParaRPr lang="en-US" dirty="0"/>
          </a:p>
        </p:txBody>
      </p:sp>
      <p:sp>
        <p:nvSpPr>
          <p:cNvPr id="4" name="Slide Number Placeholder 3"/>
          <p:cNvSpPr>
            <a:spLocks noGrp="1"/>
          </p:cNvSpPr>
          <p:nvPr>
            <p:ph type="sldNum" sz="quarter" idx="10"/>
          </p:nvPr>
        </p:nvSpPr>
        <p:spPr/>
        <p:txBody>
          <a:bodyPr/>
          <a:lstStyle/>
          <a:p>
            <a:fld id="{AED7D9F7-BE52-464C-9DD3-8916F9B841A6}" type="slidenum">
              <a:rPr lang="en-US" smtClean="0"/>
              <a:t>4</a:t>
            </a:fld>
            <a:endParaRPr lang="en-US"/>
          </a:p>
        </p:txBody>
      </p:sp>
    </p:spTree>
    <p:extLst>
      <p:ext uri="{BB962C8B-B14F-4D97-AF65-F5344CB8AC3E}">
        <p14:creationId xmlns:p14="http://schemas.microsoft.com/office/powerpoint/2010/main" val="1592476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r>
              <a:rPr lang="en-US" spc="-5" dirty="0" smtClean="0">
                <a:cs typeface="Calibri"/>
              </a:rPr>
              <a:t>Geno</a:t>
            </a:r>
            <a:r>
              <a:rPr lang="en-US" spc="-7" dirty="0" smtClean="0">
                <a:cs typeface="Calibri"/>
              </a:rPr>
              <a:t>m</a:t>
            </a:r>
            <a:r>
              <a:rPr lang="en-US" spc="-2" dirty="0" smtClean="0">
                <a:cs typeface="Calibri"/>
              </a:rPr>
              <a:t>ics </a:t>
            </a:r>
            <a:r>
              <a:rPr lang="en-US" spc="-7" dirty="0" smtClean="0">
                <a:cs typeface="Calibri"/>
              </a:rPr>
              <a:t>w</a:t>
            </a:r>
            <a:r>
              <a:rPr lang="en-US" dirty="0" smtClean="0">
                <a:cs typeface="Calibri"/>
              </a:rPr>
              <a:t>ill</a:t>
            </a:r>
            <a:r>
              <a:rPr lang="en-US" spc="-2" dirty="0" smtClean="0">
                <a:cs typeface="Calibri"/>
              </a:rPr>
              <a:t> </a:t>
            </a:r>
            <a:r>
              <a:rPr lang="en-US" spc="-7" dirty="0" smtClean="0">
                <a:cs typeface="Calibri"/>
              </a:rPr>
              <a:t>help to achieve this aim</a:t>
            </a:r>
            <a:r>
              <a:rPr lang="en-US" spc="-2" dirty="0" smtClean="0">
                <a:cs typeface="Calibri"/>
              </a:rPr>
              <a:t>. We</a:t>
            </a:r>
            <a:r>
              <a:rPr lang="en-US" spc="-2" baseline="0" dirty="0" smtClean="0">
                <a:cs typeface="Calibri"/>
              </a:rPr>
              <a:t> envision to use the genomics workflow shown here. First step is to purify oocysts from clinical food or environmental samples. Then extract DNA from these oocysts, make genomic libraries, do next gen sequencing, analyze the data. Expectation is that clinical cases will cluster with the data from food isolates causing those cases. I can hear some of you saying this is </a:t>
            </a:r>
            <a:r>
              <a:rPr lang="en-US" spc="-2" baseline="0" dirty="0" err="1" smtClean="0">
                <a:cs typeface="Calibri"/>
              </a:rPr>
              <a:t>GenomeTrakr</a:t>
            </a:r>
            <a:r>
              <a:rPr lang="en-US" spc="-2" baseline="0" dirty="0" smtClean="0">
                <a:cs typeface="Calibri"/>
              </a:rPr>
              <a:t>.</a:t>
            </a:r>
            <a:endParaRPr lang="en-US" spc="-2" baseline="0" dirty="0" smtClean="0">
              <a:cs typeface="Calibri"/>
            </a:endParaRPr>
          </a:p>
        </p:txBody>
      </p:sp>
    </p:spTree>
    <p:extLst>
      <p:ext uri="{BB962C8B-B14F-4D97-AF65-F5344CB8AC3E}">
        <p14:creationId xmlns:p14="http://schemas.microsoft.com/office/powerpoint/2010/main" val="6163785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pc="-5" dirty="0" smtClean="0">
                <a:cs typeface="Calibri"/>
              </a:rPr>
              <a:t>Exactly.. </a:t>
            </a:r>
            <a:r>
              <a:rPr lang="en-US" spc="-5" dirty="0" err="1" smtClean="0">
                <a:cs typeface="Calibri"/>
              </a:rPr>
              <a:t>GenomeTrakr</a:t>
            </a:r>
            <a:r>
              <a:rPr lang="en-US" spc="-5" dirty="0" smtClean="0">
                <a:cs typeface="Calibri"/>
              </a:rPr>
              <a:t> </a:t>
            </a:r>
            <a:r>
              <a:rPr lang="en-US" spc="-5" dirty="0" err="1" smtClean="0">
                <a:cs typeface="Calibri"/>
              </a:rPr>
              <a:t>succesfully</a:t>
            </a:r>
            <a:r>
              <a:rPr lang="en-US" spc="-5" dirty="0" smtClean="0">
                <a:cs typeface="Calibri"/>
              </a:rPr>
              <a:t> uses this workflow to track food-borne bacteria. For bacteria</a:t>
            </a:r>
            <a:r>
              <a:rPr lang="en-US" spc="-5" baseline="0" dirty="0" smtClean="0">
                <a:cs typeface="Calibri"/>
              </a:rPr>
              <a:t> we have better/ faster ways to isolate and propagate the organism. To extract </a:t>
            </a:r>
            <a:r>
              <a:rPr lang="en-US" spc="-5" baseline="0" dirty="0" err="1" smtClean="0">
                <a:cs typeface="Calibri"/>
              </a:rPr>
              <a:t>dna</a:t>
            </a:r>
            <a:r>
              <a:rPr lang="en-US" spc="-5" baseline="0" dirty="0" smtClean="0">
                <a:cs typeface="Calibri"/>
              </a:rPr>
              <a:t>. The downstream is pretty similar.  Create libraries, sequence, analyze.</a:t>
            </a:r>
            <a:endParaRPr lang="en-US" spc="-5" dirty="0" smtClean="0">
              <a:cs typeface="Calibri"/>
            </a:endParaRPr>
          </a:p>
          <a:p>
            <a:endParaRPr lang="en-US" spc="-5" dirty="0">
              <a:cs typeface="Calibri"/>
            </a:endParaRPr>
          </a:p>
        </p:txBody>
      </p:sp>
    </p:spTree>
    <p:extLst>
      <p:ext uri="{BB962C8B-B14F-4D97-AF65-F5344CB8AC3E}">
        <p14:creationId xmlns:p14="http://schemas.microsoft.com/office/powerpoint/2010/main" val="616378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Then what is the problem?  Why cant we sequence whole genomes of C. </a:t>
            </a:r>
            <a:r>
              <a:rPr lang="en-US" dirty="0" err="1"/>
              <a:t>cayetanensis</a:t>
            </a:r>
            <a:r>
              <a:rPr lang="en-US" dirty="0"/>
              <a:t>? Read the slide.</a:t>
            </a:r>
          </a:p>
        </p:txBody>
      </p:sp>
      <p:sp>
        <p:nvSpPr>
          <p:cNvPr id="4" name="Slide Number Placeholder 3"/>
          <p:cNvSpPr>
            <a:spLocks noGrp="1"/>
          </p:cNvSpPr>
          <p:nvPr>
            <p:ph type="sldNum" sz="quarter" idx="10"/>
          </p:nvPr>
        </p:nvSpPr>
        <p:spPr/>
        <p:txBody>
          <a:bodyPr/>
          <a:lstStyle/>
          <a:p>
            <a:fld id="{AED7D9F7-BE52-464C-9DD3-8916F9B841A6}" type="slidenum">
              <a:rPr lang="en-US" smtClean="0"/>
              <a:t>7</a:t>
            </a:fld>
            <a:endParaRPr lang="en-US"/>
          </a:p>
        </p:txBody>
      </p:sp>
    </p:spTree>
    <p:extLst>
      <p:ext uri="{BB962C8B-B14F-4D97-AF65-F5344CB8AC3E}">
        <p14:creationId xmlns:p14="http://schemas.microsoft.com/office/powerpoint/2010/main" val="4170086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21167">
              <a:defRPr/>
            </a:pPr>
            <a:r>
              <a:rPr lang="en-US" dirty="0"/>
              <a:t>To obtain whole genome assemblies, </a:t>
            </a:r>
            <a:r>
              <a:rPr lang="en-US" dirty="0" err="1"/>
              <a:t>apicoplast</a:t>
            </a:r>
            <a:r>
              <a:rPr lang="en-US" dirty="0"/>
              <a:t> and mitochondria genomes we need hundreds of thousands of purified oocysts. We can purify this many oocysts from some of the clinical stool samples. But</a:t>
            </a:r>
            <a:r>
              <a:rPr lang="en-US" baseline="0" dirty="0"/>
              <a:t> </a:t>
            </a:r>
            <a:r>
              <a:rPr lang="en-US" dirty="0"/>
              <a:t>for the food samples contaminated with small number of oocysts, this workflow becomes impossible to perform. </a:t>
            </a:r>
          </a:p>
        </p:txBody>
      </p:sp>
      <p:sp>
        <p:nvSpPr>
          <p:cNvPr id="4" name="Slide Number Placeholder 3"/>
          <p:cNvSpPr>
            <a:spLocks noGrp="1"/>
          </p:cNvSpPr>
          <p:nvPr>
            <p:ph type="sldNum" sz="quarter" idx="10"/>
          </p:nvPr>
        </p:nvSpPr>
        <p:spPr/>
        <p:txBody>
          <a:bodyPr/>
          <a:lstStyle/>
          <a:p>
            <a:fld id="{AED7D9F7-BE52-464C-9DD3-8916F9B841A6}" type="slidenum">
              <a:rPr lang="en-US" smtClean="0"/>
              <a:t>8</a:t>
            </a:fld>
            <a:endParaRPr lang="en-US"/>
          </a:p>
        </p:txBody>
      </p:sp>
    </p:spTree>
    <p:extLst>
      <p:ext uri="{BB962C8B-B14F-4D97-AF65-F5344CB8AC3E}">
        <p14:creationId xmlns:p14="http://schemas.microsoft.com/office/powerpoint/2010/main" val="33302454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Cyclospora</a:t>
            </a:r>
            <a:r>
              <a:rPr lang="en-US" dirty="0"/>
              <a:t> </a:t>
            </a:r>
            <a:r>
              <a:rPr lang="en-US" dirty="0" err="1"/>
              <a:t>cayetanensis</a:t>
            </a:r>
            <a:r>
              <a:rPr lang="en-US" dirty="0"/>
              <a:t> cells contain two organelles with independent genomes. These genomes are present as multiple copies in each cell. Organelle genomes have been used for molecular subtyping in other parasites such as Plasmodium species.</a:t>
            </a:r>
          </a:p>
        </p:txBody>
      </p:sp>
      <p:sp>
        <p:nvSpPr>
          <p:cNvPr id="4" name="Slide Number Placeholder 3"/>
          <p:cNvSpPr>
            <a:spLocks noGrp="1"/>
          </p:cNvSpPr>
          <p:nvPr>
            <p:ph type="sldNum" sz="quarter" idx="10"/>
          </p:nvPr>
        </p:nvSpPr>
        <p:spPr/>
        <p:txBody>
          <a:bodyPr/>
          <a:lstStyle/>
          <a:p>
            <a:fld id="{AED7D9F7-BE52-464C-9DD3-8916F9B841A6}" type="slidenum">
              <a:rPr lang="en-US" smtClean="0"/>
              <a:t>9</a:t>
            </a:fld>
            <a:endParaRPr lang="en-US"/>
          </a:p>
        </p:txBody>
      </p:sp>
    </p:spTree>
    <p:extLst>
      <p:ext uri="{BB962C8B-B14F-4D97-AF65-F5344CB8AC3E}">
        <p14:creationId xmlns:p14="http://schemas.microsoft.com/office/powerpoint/2010/main" val="18040037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353E06C-DB15-43AA-BE6E-EAE48741D167}"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2162182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3E06C-DB15-43AA-BE6E-EAE48741D167}"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2588166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3E06C-DB15-43AA-BE6E-EAE48741D167}"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7509367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53E06C-DB15-43AA-BE6E-EAE48741D167}"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2167113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53E06C-DB15-43AA-BE6E-EAE48741D167}" type="datetimeFigureOut">
              <a:rPr lang="en-US" smtClean="0"/>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279425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53E06C-DB15-43AA-BE6E-EAE48741D167}"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808581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53E06C-DB15-43AA-BE6E-EAE48741D167}" type="datetimeFigureOut">
              <a:rPr lang="en-US" smtClean="0"/>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2688531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53E06C-DB15-43AA-BE6E-EAE48741D167}" type="datetimeFigureOut">
              <a:rPr lang="en-US" smtClean="0"/>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3987107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53E06C-DB15-43AA-BE6E-EAE48741D167}" type="datetimeFigureOut">
              <a:rPr lang="en-US" smtClean="0"/>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3500161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53E06C-DB15-43AA-BE6E-EAE48741D167}"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713682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53E06C-DB15-43AA-BE6E-EAE48741D167}" type="datetimeFigureOut">
              <a:rPr lang="en-US" smtClean="0"/>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3033E63-7986-498A-8A42-373E15DED86F}" type="slidenum">
              <a:rPr lang="en-US" smtClean="0"/>
              <a:t>‹#›</a:t>
            </a:fld>
            <a:endParaRPr lang="en-US"/>
          </a:p>
        </p:txBody>
      </p:sp>
    </p:spTree>
    <p:extLst>
      <p:ext uri="{BB962C8B-B14F-4D97-AF65-F5344CB8AC3E}">
        <p14:creationId xmlns:p14="http://schemas.microsoft.com/office/powerpoint/2010/main" val="291641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53E06C-DB15-43AA-BE6E-EAE48741D167}" type="datetimeFigureOut">
              <a:rPr lang="en-US" smtClean="0"/>
              <a:t>9/16/2019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033E63-7986-498A-8A42-373E15DED86F}" type="slidenum">
              <a:rPr lang="en-US" smtClean="0"/>
              <a:t>‹#›</a:t>
            </a:fld>
            <a:endParaRPr lang="en-US"/>
          </a:p>
        </p:txBody>
      </p:sp>
    </p:spTree>
    <p:extLst>
      <p:ext uri="{BB962C8B-B14F-4D97-AF65-F5344CB8AC3E}">
        <p14:creationId xmlns:p14="http://schemas.microsoft.com/office/powerpoint/2010/main" val="45523512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2.jpg"/></Relationships>
</file>

<file path=ppt/slides/_rels/slide1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jpe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jpeg"/><Relationship Id="rId3" Type="http://schemas.openxmlformats.org/officeDocument/2006/relationships/image" Target="../media/image9.jpg"/><Relationship Id="rId7" Type="http://schemas.openxmlformats.org/officeDocument/2006/relationships/image" Target="../media/image13.jpeg"/><Relationship Id="rId12"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jpeg"/><Relationship Id="rId11" Type="http://schemas.openxmlformats.org/officeDocument/2006/relationships/image" Target="../media/image17.jpeg"/><Relationship Id="rId5" Type="http://schemas.openxmlformats.org/officeDocument/2006/relationships/image" Target="../media/image11.jpeg"/><Relationship Id="rId10" Type="http://schemas.openxmlformats.org/officeDocument/2006/relationships/image" Target="../media/image16.jpe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143000"/>
            <a:ext cx="9144000" cy="1384995"/>
          </a:xfrm>
          <a:prstGeom prst="rect">
            <a:avLst/>
          </a:prstGeom>
          <a:noFill/>
        </p:spPr>
        <p:txBody>
          <a:bodyPr wrap="square" rtlCol="0">
            <a:spAutoFit/>
          </a:bodyPr>
          <a:lstStyle/>
          <a:p>
            <a:pPr algn="ctr">
              <a:lnSpc>
                <a:spcPct val="150000"/>
              </a:lnSpc>
            </a:pPr>
            <a:r>
              <a:rPr lang="en-US" sz="3200" b="1" i="1" dirty="0" err="1">
                <a:solidFill>
                  <a:srgbClr val="0033CC"/>
                </a:solidFill>
                <a:latin typeface="Arial Rounded MT Bold" panose="020F0704030504030204" pitchFamily="34" charset="0"/>
              </a:rPr>
              <a:t>Cyclospora</a:t>
            </a:r>
            <a:r>
              <a:rPr lang="en-US" sz="3200" b="1" i="1" dirty="0">
                <a:solidFill>
                  <a:srgbClr val="0033CC"/>
                </a:solidFill>
                <a:latin typeface="Arial Rounded MT Bold" panose="020F0704030504030204" pitchFamily="34" charset="0"/>
              </a:rPr>
              <a:t> </a:t>
            </a:r>
            <a:r>
              <a:rPr lang="en-US" sz="3200" b="1" i="1" dirty="0" err="1">
                <a:solidFill>
                  <a:srgbClr val="0033CC"/>
                </a:solidFill>
                <a:latin typeface="Arial Rounded MT Bold" panose="020F0704030504030204" pitchFamily="34" charset="0"/>
              </a:rPr>
              <a:t>cayetanensis</a:t>
            </a:r>
            <a:r>
              <a:rPr lang="en-US" sz="3200" b="1" dirty="0">
                <a:solidFill>
                  <a:srgbClr val="0033CC"/>
                </a:solidFill>
                <a:latin typeface="Arial Rounded MT Bold" panose="020F0704030504030204" pitchFamily="34" charset="0"/>
              </a:rPr>
              <a:t>  Genomics:</a:t>
            </a:r>
          </a:p>
          <a:p>
            <a:pPr algn="ctr">
              <a:lnSpc>
                <a:spcPct val="150000"/>
              </a:lnSpc>
            </a:pPr>
            <a:r>
              <a:rPr lang="en-US" sz="2400" b="1" dirty="0">
                <a:solidFill>
                  <a:srgbClr val="0033CC"/>
                </a:solidFill>
                <a:latin typeface="Arial Rounded MT Bold" panose="020F0704030504030204" pitchFamily="34" charset="0"/>
              </a:rPr>
              <a:t>Towards Genomic Typing Using Mitochondria Genomes</a:t>
            </a:r>
          </a:p>
        </p:txBody>
      </p:sp>
      <p:sp>
        <p:nvSpPr>
          <p:cNvPr id="5" name="TextBox 4"/>
          <p:cNvSpPr txBox="1"/>
          <p:nvPr/>
        </p:nvSpPr>
        <p:spPr>
          <a:xfrm>
            <a:off x="2056209" y="3041600"/>
            <a:ext cx="4830938" cy="1508105"/>
          </a:xfrm>
          <a:prstGeom prst="rect">
            <a:avLst/>
          </a:prstGeom>
          <a:noFill/>
        </p:spPr>
        <p:txBody>
          <a:bodyPr wrap="none" rtlCol="0">
            <a:spAutoFit/>
          </a:bodyPr>
          <a:lstStyle/>
          <a:p>
            <a:pPr algn="ctr"/>
            <a:r>
              <a:rPr lang="en-US" sz="2800" b="1" dirty="0"/>
              <a:t>Hediye </a:t>
            </a:r>
            <a:r>
              <a:rPr lang="en-US" sz="2800" b="1" dirty="0" err="1"/>
              <a:t>Nese</a:t>
            </a:r>
            <a:r>
              <a:rPr lang="en-US" sz="2800" b="1" dirty="0"/>
              <a:t> Cinar</a:t>
            </a:r>
          </a:p>
          <a:p>
            <a:pPr algn="ctr"/>
            <a:endParaRPr lang="en-US" sz="2400" dirty="0"/>
          </a:p>
          <a:p>
            <a:pPr algn="ctr"/>
            <a:r>
              <a:rPr lang="en-US" sz="2000" dirty="0"/>
              <a:t>US Food and Drug Administration (FDA)</a:t>
            </a:r>
          </a:p>
          <a:p>
            <a:pPr algn="ctr"/>
            <a:r>
              <a:rPr lang="en-US" sz="2000" dirty="0"/>
              <a:t>Center for Food Safety and Applied Nutrition</a:t>
            </a:r>
          </a:p>
        </p:txBody>
      </p:sp>
      <p:pic>
        <p:nvPicPr>
          <p:cNvPr id="6" name="Picture 2" descr="H:\C. elegans_lab computer back-up\ztransfer\CFSAN_HHS_logos.ti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6015" y="4953000"/>
            <a:ext cx="3791969" cy="1327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80379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08522" y="2464458"/>
            <a:ext cx="2867608" cy="4088742"/>
          </a:xfrm>
          <a:prstGeom prst="rect">
            <a:avLst/>
          </a:prstGeom>
        </p:spPr>
      </p:pic>
      <p:grpSp>
        <p:nvGrpSpPr>
          <p:cNvPr id="20" name="Group 19"/>
          <p:cNvGrpSpPr/>
          <p:nvPr/>
        </p:nvGrpSpPr>
        <p:grpSpPr>
          <a:xfrm>
            <a:off x="23499" y="1013936"/>
            <a:ext cx="8780742" cy="967264"/>
            <a:chOff x="23499" y="697468"/>
            <a:chExt cx="8780742" cy="967264"/>
          </a:xfrm>
        </p:grpSpPr>
        <p:grpSp>
          <p:nvGrpSpPr>
            <p:cNvPr id="5" name="Group 4"/>
            <p:cNvGrpSpPr/>
            <p:nvPr/>
          </p:nvGrpSpPr>
          <p:grpSpPr>
            <a:xfrm>
              <a:off x="86568" y="697468"/>
              <a:ext cx="8646657" cy="967264"/>
              <a:chOff x="86568" y="697468"/>
              <a:chExt cx="8646657" cy="967264"/>
            </a:xfrm>
          </p:grpSpPr>
          <p:sp>
            <p:nvSpPr>
              <p:cNvPr id="69" name="TextBox 68"/>
              <p:cNvSpPr txBox="1"/>
              <p:nvPr/>
            </p:nvSpPr>
            <p:spPr>
              <a:xfrm>
                <a:off x="7005036" y="1295400"/>
                <a:ext cx="614964" cy="369332"/>
              </a:xfrm>
              <a:prstGeom prst="rect">
                <a:avLst/>
              </a:prstGeom>
              <a:noFill/>
            </p:spPr>
            <p:txBody>
              <a:bodyPr wrap="none" rtlCol="0">
                <a:spAutoFit/>
              </a:bodyPr>
              <a:lstStyle/>
              <a:p>
                <a:r>
                  <a:rPr lang="en-US" dirty="0">
                    <a:solidFill>
                      <a:srgbClr val="EB1BCD"/>
                    </a:solidFill>
                  </a:rPr>
                  <a:t>4R</a:t>
                </a:r>
              </a:p>
            </p:txBody>
          </p:sp>
          <p:sp>
            <p:nvSpPr>
              <p:cNvPr id="42" name="TextBox 41"/>
              <p:cNvSpPr txBox="1"/>
              <p:nvPr/>
            </p:nvSpPr>
            <p:spPr>
              <a:xfrm>
                <a:off x="2308358" y="697468"/>
                <a:ext cx="587242" cy="369332"/>
              </a:xfrm>
              <a:prstGeom prst="rect">
                <a:avLst/>
              </a:prstGeom>
              <a:noFill/>
            </p:spPr>
            <p:txBody>
              <a:bodyPr wrap="none" rtlCol="0">
                <a:spAutoFit/>
              </a:bodyPr>
              <a:lstStyle/>
              <a:p>
                <a:r>
                  <a:rPr lang="en-US" dirty="0">
                    <a:solidFill>
                      <a:srgbClr val="EB1BCD"/>
                    </a:solidFill>
                  </a:rPr>
                  <a:t>1F</a:t>
                </a:r>
              </a:p>
            </p:txBody>
          </p:sp>
          <p:sp>
            <p:nvSpPr>
              <p:cNvPr id="45" name="TextBox 44"/>
              <p:cNvSpPr txBox="1"/>
              <p:nvPr/>
            </p:nvSpPr>
            <p:spPr>
              <a:xfrm>
                <a:off x="3657600" y="697468"/>
                <a:ext cx="614964" cy="369332"/>
              </a:xfrm>
              <a:prstGeom prst="rect">
                <a:avLst/>
              </a:prstGeom>
              <a:noFill/>
            </p:spPr>
            <p:txBody>
              <a:bodyPr wrap="none" rtlCol="0">
                <a:spAutoFit/>
              </a:bodyPr>
              <a:lstStyle/>
              <a:p>
                <a:r>
                  <a:rPr lang="en-US" dirty="0">
                    <a:solidFill>
                      <a:srgbClr val="EB1BCD"/>
                    </a:solidFill>
                  </a:rPr>
                  <a:t>1R</a:t>
                </a:r>
              </a:p>
            </p:txBody>
          </p:sp>
          <p:sp>
            <p:nvSpPr>
              <p:cNvPr id="67" name="TextBox 66"/>
              <p:cNvSpPr txBox="1"/>
              <p:nvPr/>
            </p:nvSpPr>
            <p:spPr>
              <a:xfrm>
                <a:off x="4495800" y="697468"/>
                <a:ext cx="587242" cy="369332"/>
              </a:xfrm>
              <a:prstGeom prst="rect">
                <a:avLst/>
              </a:prstGeom>
              <a:noFill/>
            </p:spPr>
            <p:txBody>
              <a:bodyPr wrap="none" rtlCol="0">
                <a:spAutoFit/>
              </a:bodyPr>
              <a:lstStyle/>
              <a:p>
                <a:r>
                  <a:rPr lang="en-US" dirty="0">
                    <a:solidFill>
                      <a:srgbClr val="EB1BCD"/>
                    </a:solidFill>
                  </a:rPr>
                  <a:t>3F</a:t>
                </a:r>
              </a:p>
            </p:txBody>
          </p:sp>
          <p:sp>
            <p:nvSpPr>
              <p:cNvPr id="36" name="Rectangle 35"/>
              <p:cNvSpPr/>
              <p:nvPr/>
            </p:nvSpPr>
            <p:spPr>
              <a:xfrm>
                <a:off x="2248232" y="1115405"/>
                <a:ext cx="4323329"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9" name="Straight Connector 38"/>
              <p:cNvCxnSpPr/>
              <p:nvPr/>
            </p:nvCxnSpPr>
            <p:spPr>
              <a:xfrm>
                <a:off x="4888851" y="1344005"/>
                <a:ext cx="314424"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3428467" y="1338876"/>
                <a:ext cx="314424"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a:off x="4785704" y="1295370"/>
                <a:ext cx="614964" cy="369332"/>
              </a:xfrm>
              <a:prstGeom prst="rect">
                <a:avLst/>
              </a:prstGeom>
              <a:noFill/>
            </p:spPr>
            <p:txBody>
              <a:bodyPr wrap="none" rtlCol="0">
                <a:spAutoFit/>
              </a:bodyPr>
              <a:lstStyle/>
              <a:p>
                <a:r>
                  <a:rPr lang="en-US" dirty="0">
                    <a:solidFill>
                      <a:srgbClr val="EB1BCD"/>
                    </a:solidFill>
                  </a:rPr>
                  <a:t>2R</a:t>
                </a:r>
              </a:p>
            </p:txBody>
          </p:sp>
          <p:sp>
            <p:nvSpPr>
              <p:cNvPr id="44" name="TextBox 43"/>
              <p:cNvSpPr txBox="1"/>
              <p:nvPr/>
            </p:nvSpPr>
            <p:spPr>
              <a:xfrm>
                <a:off x="3375158" y="1267805"/>
                <a:ext cx="587242" cy="369332"/>
              </a:xfrm>
              <a:prstGeom prst="rect">
                <a:avLst/>
              </a:prstGeom>
              <a:noFill/>
            </p:spPr>
            <p:txBody>
              <a:bodyPr wrap="none" rtlCol="0">
                <a:spAutoFit/>
              </a:bodyPr>
              <a:lstStyle/>
              <a:p>
                <a:r>
                  <a:rPr lang="en-US" dirty="0">
                    <a:solidFill>
                      <a:srgbClr val="EB1BCD"/>
                    </a:solidFill>
                  </a:rPr>
                  <a:t>2F</a:t>
                </a:r>
              </a:p>
            </p:txBody>
          </p:sp>
          <p:grpSp>
            <p:nvGrpSpPr>
              <p:cNvPr id="53" name="Group 52"/>
              <p:cNvGrpSpPr/>
              <p:nvPr/>
            </p:nvGrpSpPr>
            <p:grpSpPr>
              <a:xfrm>
                <a:off x="2366140" y="1031807"/>
                <a:ext cx="1691174" cy="7398"/>
                <a:chOff x="1832244" y="3413439"/>
                <a:chExt cx="1092940" cy="7398"/>
              </a:xfrm>
            </p:grpSpPr>
            <p:cxnSp>
              <p:nvCxnSpPr>
                <p:cNvPr id="38" name="Straight Connector 37"/>
                <p:cNvCxnSpPr/>
                <p:nvPr/>
              </p:nvCxnSpPr>
              <p:spPr>
                <a:xfrm>
                  <a:off x="1832244" y="3420837"/>
                  <a:ext cx="203200"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2721984" y="3413439"/>
                  <a:ext cx="203200"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2011524" y="3417139"/>
                  <a:ext cx="710460" cy="3698"/>
                </a:xfrm>
                <a:prstGeom prst="line">
                  <a:avLst/>
                </a:prstGeom>
                <a:ln w="28575">
                  <a:solidFill>
                    <a:srgbClr val="EB1BCD"/>
                  </a:solidFill>
                </a:ln>
              </p:spPr>
              <p:style>
                <a:lnRef idx="1">
                  <a:schemeClr val="accent1"/>
                </a:lnRef>
                <a:fillRef idx="0">
                  <a:schemeClr val="accent1"/>
                </a:fillRef>
                <a:effectRef idx="0">
                  <a:schemeClr val="accent1"/>
                </a:effectRef>
                <a:fontRef idx="minor">
                  <a:schemeClr val="tx1"/>
                </a:fontRef>
              </p:style>
            </p:cxnSp>
          </p:grpSp>
          <p:cxnSp>
            <p:nvCxnSpPr>
              <p:cNvPr id="47" name="Straight Connector 46"/>
              <p:cNvCxnSpPr/>
              <p:nvPr/>
            </p:nvCxnSpPr>
            <p:spPr>
              <a:xfrm flipV="1">
                <a:off x="3744219" y="1338876"/>
                <a:ext cx="1144632" cy="4391"/>
              </a:xfrm>
              <a:prstGeom prst="line">
                <a:avLst/>
              </a:prstGeom>
              <a:ln w="28575">
                <a:solidFill>
                  <a:srgbClr val="EB1BCD"/>
                </a:solidFill>
              </a:ln>
            </p:spPr>
            <p:style>
              <a:lnRef idx="1">
                <a:schemeClr val="accent1"/>
              </a:lnRef>
              <a:fillRef idx="0">
                <a:schemeClr val="accent1"/>
              </a:fillRef>
              <a:effectRef idx="0">
                <a:schemeClr val="accent1"/>
              </a:effectRef>
              <a:fontRef idx="minor">
                <a:schemeClr val="tx1"/>
              </a:fontRef>
            </p:style>
          </p:cxnSp>
          <p:grpSp>
            <p:nvGrpSpPr>
              <p:cNvPr id="54" name="Group 53"/>
              <p:cNvGrpSpPr/>
              <p:nvPr/>
            </p:nvGrpSpPr>
            <p:grpSpPr>
              <a:xfrm>
                <a:off x="4573588" y="1023183"/>
                <a:ext cx="1691174" cy="7398"/>
                <a:chOff x="1832244" y="3413439"/>
                <a:chExt cx="1092940" cy="7398"/>
              </a:xfrm>
            </p:grpSpPr>
            <p:cxnSp>
              <p:nvCxnSpPr>
                <p:cNvPr id="55" name="Straight Connector 54"/>
                <p:cNvCxnSpPr/>
                <p:nvPr/>
              </p:nvCxnSpPr>
              <p:spPr>
                <a:xfrm>
                  <a:off x="1832244" y="3420837"/>
                  <a:ext cx="203200"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2721984" y="3413439"/>
                  <a:ext cx="203200"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2011524" y="3417139"/>
                  <a:ext cx="710460" cy="3698"/>
                </a:xfrm>
                <a:prstGeom prst="line">
                  <a:avLst/>
                </a:prstGeom>
                <a:ln w="28575">
                  <a:solidFill>
                    <a:srgbClr val="EB1BCD"/>
                  </a:solidFill>
                </a:ln>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5653128" y="1344005"/>
                <a:ext cx="1691174" cy="7398"/>
                <a:chOff x="1832244" y="3413439"/>
                <a:chExt cx="1092940" cy="7398"/>
              </a:xfrm>
            </p:grpSpPr>
            <p:cxnSp>
              <p:nvCxnSpPr>
                <p:cNvPr id="59" name="Straight Connector 58"/>
                <p:cNvCxnSpPr/>
                <p:nvPr/>
              </p:nvCxnSpPr>
              <p:spPr>
                <a:xfrm>
                  <a:off x="1832244" y="3420837"/>
                  <a:ext cx="203200"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2721984" y="3413439"/>
                  <a:ext cx="203200" cy="0"/>
                </a:xfrm>
                <a:prstGeom prst="line">
                  <a:avLst/>
                </a:prstGeom>
                <a:ln w="57150">
                  <a:solidFill>
                    <a:srgbClr val="EB1BCD"/>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2011524" y="3417139"/>
                  <a:ext cx="710460" cy="3698"/>
                </a:xfrm>
                <a:prstGeom prst="line">
                  <a:avLst/>
                </a:prstGeom>
                <a:ln w="28575">
                  <a:solidFill>
                    <a:srgbClr val="EB1BCD"/>
                  </a:solidFill>
                </a:ln>
              </p:spPr>
              <p:style>
                <a:lnRef idx="1">
                  <a:schemeClr val="accent1"/>
                </a:lnRef>
                <a:fillRef idx="0">
                  <a:schemeClr val="accent1"/>
                </a:fillRef>
                <a:effectRef idx="0">
                  <a:schemeClr val="accent1"/>
                </a:effectRef>
                <a:fontRef idx="minor">
                  <a:schemeClr val="tx1"/>
                </a:fontRef>
              </p:style>
            </p:cxnSp>
          </p:grpSp>
          <p:sp>
            <p:nvSpPr>
              <p:cNvPr id="66" name="TextBox 65"/>
              <p:cNvSpPr txBox="1"/>
              <p:nvPr/>
            </p:nvSpPr>
            <p:spPr>
              <a:xfrm>
                <a:off x="5559052" y="1283532"/>
                <a:ext cx="587242" cy="369332"/>
              </a:xfrm>
              <a:prstGeom prst="rect">
                <a:avLst/>
              </a:prstGeom>
              <a:noFill/>
            </p:spPr>
            <p:txBody>
              <a:bodyPr wrap="none" rtlCol="0">
                <a:spAutoFit/>
              </a:bodyPr>
              <a:lstStyle/>
              <a:p>
                <a:r>
                  <a:rPr lang="en-US" dirty="0">
                    <a:solidFill>
                      <a:srgbClr val="EB1BCD"/>
                    </a:solidFill>
                  </a:rPr>
                  <a:t>4F</a:t>
                </a:r>
              </a:p>
            </p:txBody>
          </p:sp>
          <p:sp>
            <p:nvSpPr>
              <p:cNvPr id="70" name="TextBox 69"/>
              <p:cNvSpPr txBox="1"/>
              <p:nvPr/>
            </p:nvSpPr>
            <p:spPr>
              <a:xfrm>
                <a:off x="5938236" y="697468"/>
                <a:ext cx="614964" cy="369332"/>
              </a:xfrm>
              <a:prstGeom prst="rect">
                <a:avLst/>
              </a:prstGeom>
              <a:noFill/>
            </p:spPr>
            <p:txBody>
              <a:bodyPr wrap="none" rtlCol="0">
                <a:spAutoFit/>
              </a:bodyPr>
              <a:lstStyle/>
              <a:p>
                <a:r>
                  <a:rPr lang="en-US" dirty="0">
                    <a:solidFill>
                      <a:srgbClr val="EB1BCD"/>
                    </a:solidFill>
                  </a:rPr>
                  <a:t>3R</a:t>
                </a:r>
              </a:p>
            </p:txBody>
          </p:sp>
          <p:sp>
            <p:nvSpPr>
              <p:cNvPr id="31" name="Rectangle 30"/>
              <p:cNvSpPr/>
              <p:nvPr/>
            </p:nvSpPr>
            <p:spPr>
              <a:xfrm>
                <a:off x="86568" y="1115405"/>
                <a:ext cx="2161664" cy="15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p:cNvSpPr/>
              <p:nvPr/>
            </p:nvSpPr>
            <p:spPr>
              <a:xfrm>
                <a:off x="6571561" y="1115405"/>
                <a:ext cx="2161664" cy="1524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1" name="Straight Connector 10"/>
            <p:cNvCxnSpPr>
              <a:stCxn id="31" idx="1"/>
              <a:endCxn id="31" idx="1"/>
            </p:cNvCxnSpPr>
            <p:nvPr/>
          </p:nvCxnSpPr>
          <p:spPr>
            <a:xfrm>
              <a:off x="86568" y="1191605"/>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23499" y="1023183"/>
              <a:ext cx="142032" cy="3282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8662209" y="1039205"/>
              <a:ext cx="142032" cy="3282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2" name="TextBox 21"/>
          <p:cNvSpPr txBox="1"/>
          <p:nvPr/>
        </p:nvSpPr>
        <p:spPr>
          <a:xfrm>
            <a:off x="3115561" y="2481193"/>
            <a:ext cx="312906" cy="369332"/>
          </a:xfrm>
          <a:prstGeom prst="rect">
            <a:avLst/>
          </a:prstGeom>
          <a:noFill/>
        </p:spPr>
        <p:txBody>
          <a:bodyPr wrap="none" rtlCol="0">
            <a:spAutoFit/>
          </a:bodyPr>
          <a:lstStyle/>
          <a:p>
            <a:r>
              <a:rPr lang="en-US" dirty="0">
                <a:solidFill>
                  <a:srgbClr val="FFFF00"/>
                </a:solidFill>
              </a:rPr>
              <a:t>L</a:t>
            </a:r>
          </a:p>
        </p:txBody>
      </p:sp>
      <p:sp>
        <p:nvSpPr>
          <p:cNvPr id="62" name="TextBox 61"/>
          <p:cNvSpPr txBox="1"/>
          <p:nvPr/>
        </p:nvSpPr>
        <p:spPr>
          <a:xfrm>
            <a:off x="3548088" y="2481193"/>
            <a:ext cx="466794" cy="369332"/>
          </a:xfrm>
          <a:prstGeom prst="rect">
            <a:avLst/>
          </a:prstGeom>
          <a:noFill/>
        </p:spPr>
        <p:txBody>
          <a:bodyPr wrap="none" rtlCol="0">
            <a:spAutoFit/>
          </a:bodyPr>
          <a:lstStyle/>
          <a:p>
            <a:r>
              <a:rPr lang="en-US" dirty="0">
                <a:solidFill>
                  <a:srgbClr val="FFFF00"/>
                </a:solidFill>
              </a:rPr>
              <a:t>A1</a:t>
            </a:r>
          </a:p>
        </p:txBody>
      </p:sp>
      <p:sp>
        <p:nvSpPr>
          <p:cNvPr id="63" name="TextBox 62"/>
          <p:cNvSpPr txBox="1"/>
          <p:nvPr/>
        </p:nvSpPr>
        <p:spPr>
          <a:xfrm>
            <a:off x="4108929" y="2464458"/>
            <a:ext cx="466794" cy="369332"/>
          </a:xfrm>
          <a:prstGeom prst="rect">
            <a:avLst/>
          </a:prstGeom>
          <a:noFill/>
        </p:spPr>
        <p:txBody>
          <a:bodyPr wrap="none" rtlCol="0">
            <a:spAutoFit/>
          </a:bodyPr>
          <a:lstStyle/>
          <a:p>
            <a:r>
              <a:rPr lang="en-US" dirty="0">
                <a:solidFill>
                  <a:srgbClr val="FFFF00"/>
                </a:solidFill>
              </a:rPr>
              <a:t>A2</a:t>
            </a:r>
          </a:p>
        </p:txBody>
      </p:sp>
      <p:sp>
        <p:nvSpPr>
          <p:cNvPr id="64" name="TextBox 63"/>
          <p:cNvSpPr txBox="1"/>
          <p:nvPr/>
        </p:nvSpPr>
        <p:spPr>
          <a:xfrm>
            <a:off x="4697395" y="2464458"/>
            <a:ext cx="466794" cy="369332"/>
          </a:xfrm>
          <a:prstGeom prst="rect">
            <a:avLst/>
          </a:prstGeom>
          <a:noFill/>
        </p:spPr>
        <p:txBody>
          <a:bodyPr wrap="none" rtlCol="0">
            <a:spAutoFit/>
          </a:bodyPr>
          <a:lstStyle/>
          <a:p>
            <a:r>
              <a:rPr lang="en-US" dirty="0">
                <a:solidFill>
                  <a:srgbClr val="FFFF00"/>
                </a:solidFill>
              </a:rPr>
              <a:t>A3</a:t>
            </a:r>
          </a:p>
        </p:txBody>
      </p:sp>
      <p:sp>
        <p:nvSpPr>
          <p:cNvPr id="65" name="TextBox 64"/>
          <p:cNvSpPr txBox="1"/>
          <p:nvPr/>
        </p:nvSpPr>
        <p:spPr>
          <a:xfrm>
            <a:off x="5223456" y="2450068"/>
            <a:ext cx="466794" cy="369332"/>
          </a:xfrm>
          <a:prstGeom prst="rect">
            <a:avLst/>
          </a:prstGeom>
          <a:noFill/>
        </p:spPr>
        <p:txBody>
          <a:bodyPr wrap="none" rtlCol="0">
            <a:spAutoFit/>
          </a:bodyPr>
          <a:lstStyle/>
          <a:p>
            <a:r>
              <a:rPr lang="en-US" dirty="0">
                <a:solidFill>
                  <a:srgbClr val="FFFF00"/>
                </a:solidFill>
              </a:rPr>
              <a:t>A4</a:t>
            </a:r>
          </a:p>
        </p:txBody>
      </p:sp>
      <p:sp>
        <p:nvSpPr>
          <p:cNvPr id="23" name="TextBox 22"/>
          <p:cNvSpPr txBox="1"/>
          <p:nvPr/>
        </p:nvSpPr>
        <p:spPr>
          <a:xfrm>
            <a:off x="3988408" y="1388345"/>
            <a:ext cx="614271" cy="230832"/>
          </a:xfrm>
          <a:prstGeom prst="rect">
            <a:avLst/>
          </a:prstGeom>
          <a:noFill/>
        </p:spPr>
        <p:txBody>
          <a:bodyPr wrap="none" rtlCol="0">
            <a:spAutoFit/>
          </a:bodyPr>
          <a:lstStyle/>
          <a:p>
            <a:r>
              <a:rPr lang="en-US" sz="900" b="1" dirty="0">
                <a:solidFill>
                  <a:srgbClr val="FFFF00"/>
                </a:solidFill>
              </a:rPr>
              <a:t>6274 </a:t>
            </a:r>
            <a:r>
              <a:rPr lang="en-US" sz="900" b="1" dirty="0" err="1">
                <a:solidFill>
                  <a:srgbClr val="FFFF00"/>
                </a:solidFill>
              </a:rPr>
              <a:t>bp</a:t>
            </a:r>
            <a:endParaRPr lang="en-US" sz="900" b="1" dirty="0">
              <a:solidFill>
                <a:srgbClr val="FFFF00"/>
              </a:solidFill>
            </a:endParaRPr>
          </a:p>
        </p:txBody>
      </p:sp>
      <p:sp>
        <p:nvSpPr>
          <p:cNvPr id="48" name="TextBox 47"/>
          <p:cNvSpPr txBox="1"/>
          <p:nvPr/>
        </p:nvSpPr>
        <p:spPr>
          <a:xfrm>
            <a:off x="228600" y="289375"/>
            <a:ext cx="8664744" cy="523220"/>
          </a:xfrm>
          <a:prstGeom prst="rect">
            <a:avLst/>
          </a:prstGeom>
          <a:noFill/>
        </p:spPr>
        <p:txBody>
          <a:bodyPr wrap="none" rtlCol="0">
            <a:spAutoFit/>
          </a:bodyPr>
          <a:lstStyle/>
          <a:p>
            <a:r>
              <a:rPr lang="en-US" sz="2800" b="1" dirty="0">
                <a:solidFill>
                  <a:schemeClr val="tx2">
                    <a:lumMod val="60000"/>
                    <a:lumOff val="40000"/>
                  </a:schemeClr>
                </a:solidFill>
                <a:latin typeface="Cambria" panose="02040503050406030204" pitchFamily="18" charset="0"/>
              </a:rPr>
              <a:t>PCR design to amplify whole </a:t>
            </a:r>
            <a:r>
              <a:rPr lang="en-US" sz="2800" b="1" dirty="0" smtClean="0">
                <a:solidFill>
                  <a:schemeClr val="tx2">
                    <a:lumMod val="60000"/>
                    <a:lumOff val="40000"/>
                  </a:schemeClr>
                </a:solidFill>
                <a:latin typeface="Cambria" panose="02040503050406030204" pitchFamily="18" charset="0"/>
              </a:rPr>
              <a:t>mitochondrial </a:t>
            </a:r>
            <a:r>
              <a:rPr lang="en-US" sz="2800" b="1" dirty="0">
                <a:solidFill>
                  <a:schemeClr val="tx2">
                    <a:lumMod val="60000"/>
                    <a:lumOff val="40000"/>
                  </a:schemeClr>
                </a:solidFill>
                <a:latin typeface="Cambria" panose="02040503050406030204" pitchFamily="18" charset="0"/>
              </a:rPr>
              <a:t>genome</a:t>
            </a:r>
          </a:p>
        </p:txBody>
      </p:sp>
    </p:spTree>
    <p:extLst>
      <p:ext uri="{BB962C8B-B14F-4D97-AF65-F5344CB8AC3E}">
        <p14:creationId xmlns:p14="http://schemas.microsoft.com/office/powerpoint/2010/main" val="29799776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extBox 37"/>
          <p:cNvSpPr txBox="1"/>
          <p:nvPr/>
        </p:nvSpPr>
        <p:spPr>
          <a:xfrm>
            <a:off x="-210467" y="343835"/>
            <a:ext cx="9601200" cy="954107"/>
          </a:xfrm>
          <a:prstGeom prst="rect">
            <a:avLst/>
          </a:prstGeom>
          <a:noFill/>
        </p:spPr>
        <p:txBody>
          <a:bodyPr wrap="square" rtlCol="0">
            <a:spAutoFit/>
          </a:bodyPr>
          <a:lstStyle/>
          <a:p>
            <a:pPr algn="ctr"/>
            <a:r>
              <a:rPr lang="en-US" sz="2800" b="1" dirty="0">
                <a:solidFill>
                  <a:schemeClr val="tx2">
                    <a:lumMod val="60000"/>
                    <a:lumOff val="40000"/>
                  </a:schemeClr>
                </a:solidFill>
                <a:latin typeface="Cambria" panose="02040503050406030204" pitchFamily="18" charset="0"/>
              </a:rPr>
              <a:t>Experimental workflows to recover </a:t>
            </a:r>
            <a:r>
              <a:rPr lang="en-US" sz="2800" b="1" i="1" dirty="0">
                <a:solidFill>
                  <a:schemeClr val="tx2">
                    <a:lumMod val="60000"/>
                    <a:lumOff val="40000"/>
                  </a:schemeClr>
                </a:solidFill>
                <a:latin typeface="Cambria" panose="02040503050406030204" pitchFamily="18" charset="0"/>
              </a:rPr>
              <a:t>C. </a:t>
            </a:r>
            <a:r>
              <a:rPr lang="en-US" sz="2800" b="1" i="1" dirty="0" err="1">
                <a:solidFill>
                  <a:schemeClr val="tx2">
                    <a:lumMod val="60000"/>
                    <a:lumOff val="40000"/>
                  </a:schemeClr>
                </a:solidFill>
                <a:latin typeface="Cambria" panose="02040503050406030204" pitchFamily="18" charset="0"/>
              </a:rPr>
              <a:t>cayetanensis</a:t>
            </a:r>
            <a:r>
              <a:rPr lang="en-US" sz="2800" b="1" i="1" dirty="0">
                <a:solidFill>
                  <a:schemeClr val="tx2">
                    <a:lumMod val="60000"/>
                    <a:lumOff val="40000"/>
                  </a:schemeClr>
                </a:solidFill>
                <a:latin typeface="Cambria" panose="02040503050406030204" pitchFamily="18" charset="0"/>
              </a:rPr>
              <a:t> </a:t>
            </a:r>
            <a:r>
              <a:rPr lang="en-US" sz="2800" b="1" dirty="0">
                <a:solidFill>
                  <a:schemeClr val="tx2">
                    <a:lumMod val="60000"/>
                    <a:lumOff val="40000"/>
                  </a:schemeClr>
                </a:solidFill>
                <a:latin typeface="Cambria" panose="02040503050406030204" pitchFamily="18" charset="0"/>
              </a:rPr>
              <a:t>genomes from different type of samples</a:t>
            </a:r>
          </a:p>
        </p:txBody>
      </p:sp>
      <p:grpSp>
        <p:nvGrpSpPr>
          <p:cNvPr id="22" name="Group 21">
            <a:extLst>
              <a:ext uri="{FF2B5EF4-FFF2-40B4-BE49-F238E27FC236}">
                <a16:creationId xmlns:a16="http://schemas.microsoft.com/office/drawing/2014/main" xmlns="" id="{ECC94BB3-74F1-9D42-BFED-EAFA36B7E220}"/>
              </a:ext>
            </a:extLst>
          </p:cNvPr>
          <p:cNvGrpSpPr/>
          <p:nvPr/>
        </p:nvGrpSpPr>
        <p:grpSpPr>
          <a:xfrm>
            <a:off x="238483" y="1658061"/>
            <a:ext cx="8875980" cy="2011593"/>
            <a:chOff x="154876" y="828964"/>
            <a:chExt cx="8875980" cy="2011593"/>
          </a:xfrm>
        </p:grpSpPr>
        <p:pic>
          <p:nvPicPr>
            <p:cNvPr id="44" name="Picture 43">
              <a:extLst>
                <a:ext uri="{FF2B5EF4-FFF2-40B4-BE49-F238E27FC236}">
                  <a16:creationId xmlns:a16="http://schemas.microsoft.com/office/drawing/2014/main" xmlns="" id="{A5A6D631-52FE-4246-B7F2-7FB25535A6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636" y="1066800"/>
              <a:ext cx="905164" cy="905164"/>
            </a:xfrm>
            <a:prstGeom prst="rect">
              <a:avLst/>
            </a:prstGeom>
          </p:spPr>
        </p:pic>
        <p:sp>
          <p:nvSpPr>
            <p:cNvPr id="45" name="Arrow: Right 3">
              <a:extLst>
                <a:ext uri="{FF2B5EF4-FFF2-40B4-BE49-F238E27FC236}">
                  <a16:creationId xmlns:a16="http://schemas.microsoft.com/office/drawing/2014/main" xmlns="" id="{F30AFCFA-7664-F14F-955F-4769890E8736}"/>
                </a:ext>
              </a:extLst>
            </p:cNvPr>
            <p:cNvSpPr/>
            <p:nvPr/>
          </p:nvSpPr>
          <p:spPr>
            <a:xfrm>
              <a:off x="905164" y="838200"/>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46" name="TextBox 45">
              <a:extLst>
                <a:ext uri="{FF2B5EF4-FFF2-40B4-BE49-F238E27FC236}">
                  <a16:creationId xmlns:a16="http://schemas.microsoft.com/office/drawing/2014/main" xmlns="" id="{85059E35-FBE4-F844-8D57-0F7A27E94DF4}"/>
                </a:ext>
              </a:extLst>
            </p:cNvPr>
            <p:cNvSpPr txBox="1"/>
            <p:nvPr/>
          </p:nvSpPr>
          <p:spPr>
            <a:xfrm>
              <a:off x="949666" y="1122256"/>
              <a:ext cx="1262653" cy="646331"/>
            </a:xfrm>
            <a:prstGeom prst="rect">
              <a:avLst/>
            </a:prstGeom>
            <a:noFill/>
          </p:spPr>
          <p:txBody>
            <a:bodyPr wrap="none" rtlCol="0">
              <a:spAutoFit/>
            </a:bodyPr>
            <a:lstStyle/>
            <a:p>
              <a:pPr algn="ctr"/>
              <a:r>
                <a:rPr lang="en-US" dirty="0"/>
                <a:t>Oocyst </a:t>
              </a:r>
            </a:p>
            <a:p>
              <a:pPr algn="ctr"/>
              <a:r>
                <a:rPr lang="en-US" dirty="0"/>
                <a:t>purification</a:t>
              </a:r>
            </a:p>
          </p:txBody>
        </p:sp>
        <p:sp>
          <p:nvSpPr>
            <p:cNvPr id="47" name="Arrow: Right 5">
              <a:extLst>
                <a:ext uri="{FF2B5EF4-FFF2-40B4-BE49-F238E27FC236}">
                  <a16:creationId xmlns:a16="http://schemas.microsoft.com/office/drawing/2014/main" xmlns="" id="{0B1511CB-D5A5-E740-8E29-9FB187F62858}"/>
                </a:ext>
              </a:extLst>
            </p:cNvPr>
            <p:cNvSpPr/>
            <p:nvPr/>
          </p:nvSpPr>
          <p:spPr>
            <a:xfrm>
              <a:off x="2526146" y="828964"/>
              <a:ext cx="1389889"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48" name="TextBox 47">
              <a:extLst>
                <a:ext uri="{FF2B5EF4-FFF2-40B4-BE49-F238E27FC236}">
                  <a16:creationId xmlns:a16="http://schemas.microsoft.com/office/drawing/2014/main" xmlns="" id="{DE47F161-FF6F-4B48-832C-AB47D374C696}"/>
                </a:ext>
              </a:extLst>
            </p:cNvPr>
            <p:cNvSpPr txBox="1"/>
            <p:nvPr/>
          </p:nvSpPr>
          <p:spPr>
            <a:xfrm>
              <a:off x="2546928" y="1122255"/>
              <a:ext cx="1130951" cy="646331"/>
            </a:xfrm>
            <a:prstGeom prst="rect">
              <a:avLst/>
            </a:prstGeom>
            <a:noFill/>
          </p:spPr>
          <p:txBody>
            <a:bodyPr wrap="none" rtlCol="0">
              <a:spAutoFit/>
            </a:bodyPr>
            <a:lstStyle/>
            <a:p>
              <a:pPr algn="ctr"/>
              <a:r>
                <a:rPr lang="en-US" dirty="0"/>
                <a:t>DNA </a:t>
              </a:r>
            </a:p>
            <a:p>
              <a:pPr algn="ctr"/>
              <a:r>
                <a:rPr lang="en-US" dirty="0"/>
                <a:t>extraction</a:t>
              </a:r>
            </a:p>
          </p:txBody>
        </p:sp>
        <p:sp>
          <p:nvSpPr>
            <p:cNvPr id="49" name="Arrow: Right 8">
              <a:extLst>
                <a:ext uri="{FF2B5EF4-FFF2-40B4-BE49-F238E27FC236}">
                  <a16:creationId xmlns:a16="http://schemas.microsoft.com/office/drawing/2014/main" xmlns="" id="{223C9D44-B4A8-8544-BC23-0B87FB62A9BD}"/>
                </a:ext>
              </a:extLst>
            </p:cNvPr>
            <p:cNvSpPr/>
            <p:nvPr/>
          </p:nvSpPr>
          <p:spPr>
            <a:xfrm>
              <a:off x="3962400" y="838200"/>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50" name="Arrow: Right 9">
              <a:extLst>
                <a:ext uri="{FF2B5EF4-FFF2-40B4-BE49-F238E27FC236}">
                  <a16:creationId xmlns:a16="http://schemas.microsoft.com/office/drawing/2014/main" xmlns="" id="{DBD0DC0F-EB99-5941-88B0-019525B220C5}"/>
                </a:ext>
              </a:extLst>
            </p:cNvPr>
            <p:cNvSpPr/>
            <p:nvPr/>
          </p:nvSpPr>
          <p:spPr>
            <a:xfrm>
              <a:off x="5576455" y="856673"/>
              <a:ext cx="1096817"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51" name="Arrow: Right 10">
              <a:extLst>
                <a:ext uri="{FF2B5EF4-FFF2-40B4-BE49-F238E27FC236}">
                  <a16:creationId xmlns:a16="http://schemas.microsoft.com/office/drawing/2014/main" xmlns="" id="{6FBDF6CF-79D8-8747-AFA1-4F220E44EC50}"/>
                </a:ext>
              </a:extLst>
            </p:cNvPr>
            <p:cNvSpPr/>
            <p:nvPr/>
          </p:nvSpPr>
          <p:spPr>
            <a:xfrm>
              <a:off x="6687127" y="828964"/>
              <a:ext cx="1796474"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52" name="TextBox 51">
              <a:extLst>
                <a:ext uri="{FF2B5EF4-FFF2-40B4-BE49-F238E27FC236}">
                  <a16:creationId xmlns:a16="http://schemas.microsoft.com/office/drawing/2014/main" xmlns="" id="{23F8AC78-1BB3-C444-B7C5-BEC52EECA07D}"/>
                </a:ext>
              </a:extLst>
            </p:cNvPr>
            <p:cNvSpPr txBox="1"/>
            <p:nvPr/>
          </p:nvSpPr>
          <p:spPr>
            <a:xfrm>
              <a:off x="4010497" y="1149964"/>
              <a:ext cx="1272913" cy="646331"/>
            </a:xfrm>
            <a:prstGeom prst="rect">
              <a:avLst/>
            </a:prstGeom>
            <a:noFill/>
          </p:spPr>
          <p:txBody>
            <a:bodyPr wrap="none" rtlCol="0">
              <a:spAutoFit/>
            </a:bodyPr>
            <a:lstStyle/>
            <a:p>
              <a:pPr algn="ctr"/>
              <a:r>
                <a:rPr lang="en-US" dirty="0"/>
                <a:t>NGS </a:t>
              </a:r>
            </a:p>
            <a:p>
              <a:pPr algn="ctr"/>
              <a:r>
                <a:rPr lang="en-US" dirty="0"/>
                <a:t>library prep</a:t>
              </a:r>
            </a:p>
          </p:txBody>
        </p:sp>
        <p:sp>
          <p:nvSpPr>
            <p:cNvPr id="53" name="TextBox 52">
              <a:extLst>
                <a:ext uri="{FF2B5EF4-FFF2-40B4-BE49-F238E27FC236}">
                  <a16:creationId xmlns:a16="http://schemas.microsoft.com/office/drawing/2014/main" xmlns="" id="{E31B3B8A-E71F-514A-A18D-F950FBF048DD}"/>
                </a:ext>
              </a:extLst>
            </p:cNvPr>
            <p:cNvSpPr txBox="1"/>
            <p:nvPr/>
          </p:nvSpPr>
          <p:spPr>
            <a:xfrm>
              <a:off x="5772876" y="1288463"/>
              <a:ext cx="638315" cy="369332"/>
            </a:xfrm>
            <a:prstGeom prst="rect">
              <a:avLst/>
            </a:prstGeom>
            <a:noFill/>
          </p:spPr>
          <p:txBody>
            <a:bodyPr wrap="none" rtlCol="0">
              <a:spAutoFit/>
            </a:bodyPr>
            <a:lstStyle/>
            <a:p>
              <a:pPr algn="ctr"/>
              <a:r>
                <a:rPr lang="en-US" dirty="0"/>
                <a:t>NGS </a:t>
              </a:r>
            </a:p>
          </p:txBody>
        </p:sp>
        <p:sp>
          <p:nvSpPr>
            <p:cNvPr id="54" name="TextBox 53">
              <a:extLst>
                <a:ext uri="{FF2B5EF4-FFF2-40B4-BE49-F238E27FC236}">
                  <a16:creationId xmlns:a16="http://schemas.microsoft.com/office/drawing/2014/main" xmlns="" id="{ECAABE00-0434-0D45-88B1-B2D9CCCAEDD1}"/>
                </a:ext>
              </a:extLst>
            </p:cNvPr>
            <p:cNvSpPr txBox="1"/>
            <p:nvPr/>
          </p:nvSpPr>
          <p:spPr>
            <a:xfrm>
              <a:off x="6664036" y="1122256"/>
              <a:ext cx="1588575" cy="646331"/>
            </a:xfrm>
            <a:prstGeom prst="rect">
              <a:avLst/>
            </a:prstGeom>
            <a:noFill/>
          </p:spPr>
          <p:txBody>
            <a:bodyPr wrap="none" rtlCol="0">
              <a:spAutoFit/>
            </a:bodyPr>
            <a:lstStyle/>
            <a:p>
              <a:pPr algn="ctr"/>
              <a:r>
                <a:rPr lang="en-US" dirty="0"/>
                <a:t>Bioinformatics </a:t>
              </a:r>
            </a:p>
            <a:p>
              <a:pPr algn="ctr"/>
              <a:r>
                <a:rPr lang="en-US" dirty="0"/>
                <a:t>analysis</a:t>
              </a:r>
            </a:p>
          </p:txBody>
        </p:sp>
        <p:sp>
          <p:nvSpPr>
            <p:cNvPr id="55" name="TextBox 54">
              <a:extLst>
                <a:ext uri="{FF2B5EF4-FFF2-40B4-BE49-F238E27FC236}">
                  <a16:creationId xmlns:a16="http://schemas.microsoft.com/office/drawing/2014/main" xmlns="" id="{C52C5ADA-5970-1944-9459-0111D9071B96}"/>
                </a:ext>
              </a:extLst>
            </p:cNvPr>
            <p:cNvSpPr txBox="1"/>
            <p:nvPr/>
          </p:nvSpPr>
          <p:spPr>
            <a:xfrm>
              <a:off x="6334605" y="1917227"/>
              <a:ext cx="2696251" cy="923330"/>
            </a:xfrm>
            <a:prstGeom prst="rect">
              <a:avLst/>
            </a:prstGeom>
            <a:noFill/>
          </p:spPr>
          <p:txBody>
            <a:bodyPr wrap="none" rtlCol="0">
              <a:spAutoFit/>
            </a:bodyPr>
            <a:lstStyle/>
            <a:p>
              <a:r>
                <a:rPr lang="en-US" dirty="0">
                  <a:solidFill>
                    <a:srgbClr val="0000FF"/>
                  </a:solidFill>
                </a:rPr>
                <a:t>Whole genome assemblies</a:t>
              </a:r>
            </a:p>
            <a:p>
              <a:r>
                <a:rPr lang="en-US" dirty="0" err="1">
                  <a:solidFill>
                    <a:srgbClr val="0000FF"/>
                  </a:solidFill>
                </a:rPr>
                <a:t>Apicoplast</a:t>
              </a:r>
              <a:r>
                <a:rPr lang="en-US" dirty="0">
                  <a:solidFill>
                    <a:srgbClr val="0000FF"/>
                  </a:solidFill>
                </a:rPr>
                <a:t> genome</a:t>
              </a:r>
            </a:p>
            <a:p>
              <a:r>
                <a:rPr lang="en-US" dirty="0">
                  <a:solidFill>
                    <a:srgbClr val="0000FF"/>
                  </a:solidFill>
                </a:rPr>
                <a:t>Mitochondria genome</a:t>
              </a:r>
            </a:p>
          </p:txBody>
        </p:sp>
        <p:sp>
          <p:nvSpPr>
            <p:cNvPr id="56" name="TextBox 55">
              <a:extLst>
                <a:ext uri="{FF2B5EF4-FFF2-40B4-BE49-F238E27FC236}">
                  <a16:creationId xmlns:a16="http://schemas.microsoft.com/office/drawing/2014/main" xmlns="" id="{FA5A7533-545C-6F48-A4ED-C645CD03A055}"/>
                </a:ext>
              </a:extLst>
            </p:cNvPr>
            <p:cNvSpPr txBox="1"/>
            <p:nvPr/>
          </p:nvSpPr>
          <p:spPr>
            <a:xfrm>
              <a:off x="154876" y="2148083"/>
              <a:ext cx="3746154" cy="584775"/>
            </a:xfrm>
            <a:prstGeom prst="rect">
              <a:avLst/>
            </a:prstGeom>
            <a:noFill/>
          </p:spPr>
          <p:txBody>
            <a:bodyPr wrap="none" rtlCol="0">
              <a:spAutoFit/>
            </a:bodyPr>
            <a:lstStyle/>
            <a:p>
              <a:r>
                <a:rPr lang="en-US" sz="3200" dirty="0">
                  <a:solidFill>
                    <a:srgbClr val="FF0000"/>
                  </a:solidFill>
                </a:rPr>
                <a:t>&gt; 10</a:t>
              </a:r>
              <a:r>
                <a:rPr lang="en-US" sz="3200" baseline="30000" dirty="0">
                  <a:solidFill>
                    <a:srgbClr val="FF0000"/>
                  </a:solidFill>
                </a:rPr>
                <a:t>5 </a:t>
              </a:r>
              <a:r>
                <a:rPr lang="en-US" sz="3200" dirty="0">
                  <a:solidFill>
                    <a:srgbClr val="FF0000"/>
                  </a:solidFill>
                </a:rPr>
                <a:t>purified oocysts</a:t>
              </a:r>
            </a:p>
          </p:txBody>
        </p:sp>
      </p:grpSp>
      <p:grpSp>
        <p:nvGrpSpPr>
          <p:cNvPr id="23" name="Group 22">
            <a:extLst>
              <a:ext uri="{FF2B5EF4-FFF2-40B4-BE49-F238E27FC236}">
                <a16:creationId xmlns:a16="http://schemas.microsoft.com/office/drawing/2014/main" xmlns="" id="{04F27B8E-89BC-EF45-9144-8967AEE009F6}"/>
              </a:ext>
            </a:extLst>
          </p:cNvPr>
          <p:cNvGrpSpPr/>
          <p:nvPr/>
        </p:nvGrpSpPr>
        <p:grpSpPr>
          <a:xfrm>
            <a:off x="52107" y="4494797"/>
            <a:ext cx="2167948" cy="1669669"/>
            <a:chOff x="407" y="5026778"/>
            <a:chExt cx="2167948" cy="1669669"/>
          </a:xfrm>
        </p:grpSpPr>
        <p:pic>
          <p:nvPicPr>
            <p:cNvPr id="42" name="Picture 41">
              <a:extLst>
                <a:ext uri="{FF2B5EF4-FFF2-40B4-BE49-F238E27FC236}">
                  <a16:creationId xmlns:a16="http://schemas.microsoft.com/office/drawing/2014/main" xmlns="" id="{DA8F5308-0469-4346-A43A-C895A620D9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 y="5026778"/>
              <a:ext cx="1428127" cy="1139820"/>
            </a:xfrm>
            <a:prstGeom prst="rect">
              <a:avLst/>
            </a:prstGeom>
          </p:spPr>
        </p:pic>
        <p:sp>
          <p:nvSpPr>
            <p:cNvPr id="43" name="TextBox 42">
              <a:extLst>
                <a:ext uri="{FF2B5EF4-FFF2-40B4-BE49-F238E27FC236}">
                  <a16:creationId xmlns:a16="http://schemas.microsoft.com/office/drawing/2014/main" xmlns="" id="{4B25546B-4339-F547-9DE6-19145432F22D}"/>
                </a:ext>
              </a:extLst>
            </p:cNvPr>
            <p:cNvSpPr txBox="1"/>
            <p:nvPr/>
          </p:nvSpPr>
          <p:spPr>
            <a:xfrm>
              <a:off x="54058" y="6111672"/>
              <a:ext cx="2114297" cy="584775"/>
            </a:xfrm>
            <a:prstGeom prst="rect">
              <a:avLst/>
            </a:prstGeom>
            <a:noFill/>
          </p:spPr>
          <p:txBody>
            <a:bodyPr wrap="none" rtlCol="0">
              <a:spAutoFit/>
            </a:bodyPr>
            <a:lstStyle/>
            <a:p>
              <a:r>
                <a:rPr lang="en-US" sz="3200" dirty="0">
                  <a:solidFill>
                    <a:srgbClr val="FF0000"/>
                  </a:solidFill>
                </a:rPr>
                <a:t>200</a:t>
              </a:r>
              <a:r>
                <a:rPr lang="en-US" sz="3200" baseline="30000" dirty="0">
                  <a:solidFill>
                    <a:srgbClr val="FF0000"/>
                  </a:solidFill>
                </a:rPr>
                <a:t> </a:t>
              </a:r>
              <a:r>
                <a:rPr lang="en-US" sz="3200" dirty="0">
                  <a:solidFill>
                    <a:srgbClr val="FF0000"/>
                  </a:solidFill>
                </a:rPr>
                <a:t>oocysts</a:t>
              </a:r>
            </a:p>
          </p:txBody>
        </p:sp>
      </p:grpSp>
      <p:grpSp>
        <p:nvGrpSpPr>
          <p:cNvPr id="24" name="Group 23">
            <a:extLst>
              <a:ext uri="{FF2B5EF4-FFF2-40B4-BE49-F238E27FC236}">
                <a16:creationId xmlns:a16="http://schemas.microsoft.com/office/drawing/2014/main" xmlns="" id="{667522B4-5CDE-B045-B4C6-0A1A3F49C597}"/>
              </a:ext>
            </a:extLst>
          </p:cNvPr>
          <p:cNvGrpSpPr/>
          <p:nvPr/>
        </p:nvGrpSpPr>
        <p:grpSpPr>
          <a:xfrm>
            <a:off x="1480234" y="4402169"/>
            <a:ext cx="7566891" cy="1654576"/>
            <a:chOff x="1447800" y="3965973"/>
            <a:chExt cx="7566891" cy="1654576"/>
          </a:xfrm>
        </p:grpSpPr>
        <p:sp>
          <p:nvSpPr>
            <p:cNvPr id="26" name="Arrow: Right 19">
              <a:extLst>
                <a:ext uri="{FF2B5EF4-FFF2-40B4-BE49-F238E27FC236}">
                  <a16:creationId xmlns:a16="http://schemas.microsoft.com/office/drawing/2014/main" xmlns="" id="{4F480223-7007-D340-9229-1F5AF52E653B}"/>
                </a:ext>
              </a:extLst>
            </p:cNvPr>
            <p:cNvSpPr/>
            <p:nvPr/>
          </p:nvSpPr>
          <p:spPr>
            <a:xfrm>
              <a:off x="1447800" y="3988437"/>
              <a:ext cx="14478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7" name="TextBox 26">
              <a:extLst>
                <a:ext uri="{FF2B5EF4-FFF2-40B4-BE49-F238E27FC236}">
                  <a16:creationId xmlns:a16="http://schemas.microsoft.com/office/drawing/2014/main" xmlns="" id="{70130D18-E93F-1C4C-94E2-A232C62C8637}"/>
                </a:ext>
              </a:extLst>
            </p:cNvPr>
            <p:cNvSpPr txBox="1"/>
            <p:nvPr/>
          </p:nvSpPr>
          <p:spPr>
            <a:xfrm>
              <a:off x="1641282" y="4272493"/>
              <a:ext cx="875688" cy="646331"/>
            </a:xfrm>
            <a:prstGeom prst="rect">
              <a:avLst/>
            </a:prstGeom>
            <a:noFill/>
          </p:spPr>
          <p:txBody>
            <a:bodyPr wrap="none" rtlCol="0">
              <a:spAutoFit/>
            </a:bodyPr>
            <a:lstStyle/>
            <a:p>
              <a:pPr algn="ctr"/>
              <a:r>
                <a:rPr lang="en-US" dirty="0"/>
                <a:t>Oocyst </a:t>
              </a:r>
            </a:p>
            <a:p>
              <a:pPr algn="ctr"/>
              <a:r>
                <a:rPr lang="en-US" dirty="0"/>
                <a:t>wash</a:t>
              </a:r>
            </a:p>
          </p:txBody>
        </p:sp>
        <p:sp>
          <p:nvSpPr>
            <p:cNvPr id="28" name="Arrow: Right 21">
              <a:extLst>
                <a:ext uri="{FF2B5EF4-FFF2-40B4-BE49-F238E27FC236}">
                  <a16:creationId xmlns:a16="http://schemas.microsoft.com/office/drawing/2014/main" xmlns="" id="{38839EB8-7018-4C49-BE62-7760E608050A}"/>
                </a:ext>
              </a:extLst>
            </p:cNvPr>
            <p:cNvSpPr/>
            <p:nvPr/>
          </p:nvSpPr>
          <p:spPr>
            <a:xfrm>
              <a:off x="2895601" y="3979201"/>
              <a:ext cx="1341792"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9" name="TextBox 28">
              <a:extLst>
                <a:ext uri="{FF2B5EF4-FFF2-40B4-BE49-F238E27FC236}">
                  <a16:creationId xmlns:a16="http://schemas.microsoft.com/office/drawing/2014/main" xmlns="" id="{CCEFB6E7-30CA-254C-A8AC-9E48E44C3F14}"/>
                </a:ext>
              </a:extLst>
            </p:cNvPr>
            <p:cNvSpPr txBox="1"/>
            <p:nvPr/>
          </p:nvSpPr>
          <p:spPr>
            <a:xfrm>
              <a:off x="2916382" y="4272492"/>
              <a:ext cx="1130951" cy="646331"/>
            </a:xfrm>
            <a:prstGeom prst="rect">
              <a:avLst/>
            </a:prstGeom>
            <a:noFill/>
          </p:spPr>
          <p:txBody>
            <a:bodyPr wrap="none" rtlCol="0">
              <a:spAutoFit/>
            </a:bodyPr>
            <a:lstStyle/>
            <a:p>
              <a:pPr algn="ctr"/>
              <a:r>
                <a:rPr lang="en-US" dirty="0"/>
                <a:t>DNA </a:t>
              </a:r>
            </a:p>
            <a:p>
              <a:pPr algn="ctr"/>
              <a:r>
                <a:rPr lang="en-US" dirty="0"/>
                <a:t>extraction</a:t>
              </a:r>
            </a:p>
          </p:txBody>
        </p:sp>
        <p:sp>
          <p:nvSpPr>
            <p:cNvPr id="30" name="Arrow: Right 23">
              <a:extLst>
                <a:ext uri="{FF2B5EF4-FFF2-40B4-BE49-F238E27FC236}">
                  <a16:creationId xmlns:a16="http://schemas.microsoft.com/office/drawing/2014/main" xmlns="" id="{81CDDF0A-2BAD-784B-91E1-5706D4C64667}"/>
                </a:ext>
              </a:extLst>
            </p:cNvPr>
            <p:cNvSpPr/>
            <p:nvPr/>
          </p:nvSpPr>
          <p:spPr>
            <a:xfrm>
              <a:off x="5045442" y="3988437"/>
              <a:ext cx="1503218"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31" name="Arrow: Right 24">
              <a:extLst>
                <a:ext uri="{FF2B5EF4-FFF2-40B4-BE49-F238E27FC236}">
                  <a16:creationId xmlns:a16="http://schemas.microsoft.com/office/drawing/2014/main" xmlns="" id="{42BAB04C-FFC8-EE48-A4B4-79922C704AE5}"/>
                </a:ext>
              </a:extLst>
            </p:cNvPr>
            <p:cNvSpPr/>
            <p:nvPr/>
          </p:nvSpPr>
          <p:spPr>
            <a:xfrm>
              <a:off x="6556664" y="4006910"/>
              <a:ext cx="834736"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32" name="Arrow: Right 25">
              <a:extLst>
                <a:ext uri="{FF2B5EF4-FFF2-40B4-BE49-F238E27FC236}">
                  <a16:creationId xmlns:a16="http://schemas.microsoft.com/office/drawing/2014/main" xmlns="" id="{DFDDB677-4056-8843-BD47-B0B274993799}"/>
                </a:ext>
              </a:extLst>
            </p:cNvPr>
            <p:cNvSpPr/>
            <p:nvPr/>
          </p:nvSpPr>
          <p:spPr>
            <a:xfrm>
              <a:off x="7414491" y="3988437"/>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34" name="TextBox 33">
              <a:extLst>
                <a:ext uri="{FF2B5EF4-FFF2-40B4-BE49-F238E27FC236}">
                  <a16:creationId xmlns:a16="http://schemas.microsoft.com/office/drawing/2014/main" xmlns="" id="{C599CD83-264C-6345-9097-525284CDF3DF}"/>
                </a:ext>
              </a:extLst>
            </p:cNvPr>
            <p:cNvSpPr txBox="1"/>
            <p:nvPr/>
          </p:nvSpPr>
          <p:spPr>
            <a:xfrm>
              <a:off x="5051687" y="4300201"/>
              <a:ext cx="1272913" cy="646331"/>
            </a:xfrm>
            <a:prstGeom prst="rect">
              <a:avLst/>
            </a:prstGeom>
            <a:noFill/>
          </p:spPr>
          <p:txBody>
            <a:bodyPr wrap="none" rtlCol="0">
              <a:spAutoFit/>
            </a:bodyPr>
            <a:lstStyle/>
            <a:p>
              <a:pPr algn="ctr"/>
              <a:r>
                <a:rPr lang="en-US" dirty="0"/>
                <a:t>NGS </a:t>
              </a:r>
            </a:p>
            <a:p>
              <a:pPr algn="ctr"/>
              <a:r>
                <a:rPr lang="en-US" dirty="0"/>
                <a:t>library prep</a:t>
              </a:r>
            </a:p>
          </p:txBody>
        </p:sp>
        <p:sp>
          <p:nvSpPr>
            <p:cNvPr id="36" name="TextBox 35">
              <a:extLst>
                <a:ext uri="{FF2B5EF4-FFF2-40B4-BE49-F238E27FC236}">
                  <a16:creationId xmlns:a16="http://schemas.microsoft.com/office/drawing/2014/main" xmlns="" id="{4E3A57F4-95F5-994C-B620-4A11B62A05CD}"/>
                </a:ext>
              </a:extLst>
            </p:cNvPr>
            <p:cNvSpPr txBox="1"/>
            <p:nvPr/>
          </p:nvSpPr>
          <p:spPr>
            <a:xfrm>
              <a:off x="6598227" y="4438700"/>
              <a:ext cx="638315" cy="369332"/>
            </a:xfrm>
            <a:prstGeom prst="rect">
              <a:avLst/>
            </a:prstGeom>
            <a:noFill/>
          </p:spPr>
          <p:txBody>
            <a:bodyPr wrap="none" rtlCol="0">
              <a:spAutoFit/>
            </a:bodyPr>
            <a:lstStyle/>
            <a:p>
              <a:pPr algn="ctr"/>
              <a:r>
                <a:rPr lang="en-US" dirty="0"/>
                <a:t>NGS </a:t>
              </a:r>
            </a:p>
          </p:txBody>
        </p:sp>
        <p:sp>
          <p:nvSpPr>
            <p:cNvPr id="37" name="TextBox 36">
              <a:extLst>
                <a:ext uri="{FF2B5EF4-FFF2-40B4-BE49-F238E27FC236}">
                  <a16:creationId xmlns:a16="http://schemas.microsoft.com/office/drawing/2014/main" xmlns="" id="{95426B12-6656-9C4A-93B7-CB1CA9FD3439}"/>
                </a:ext>
              </a:extLst>
            </p:cNvPr>
            <p:cNvSpPr txBox="1"/>
            <p:nvPr/>
          </p:nvSpPr>
          <p:spPr>
            <a:xfrm>
              <a:off x="7391400" y="4281729"/>
              <a:ext cx="1588575" cy="646331"/>
            </a:xfrm>
            <a:prstGeom prst="rect">
              <a:avLst/>
            </a:prstGeom>
            <a:noFill/>
          </p:spPr>
          <p:txBody>
            <a:bodyPr wrap="none" rtlCol="0">
              <a:spAutoFit/>
            </a:bodyPr>
            <a:lstStyle/>
            <a:p>
              <a:pPr algn="ctr"/>
              <a:r>
                <a:rPr lang="en-US" dirty="0"/>
                <a:t>Bioinformatics </a:t>
              </a:r>
            </a:p>
            <a:p>
              <a:pPr algn="ctr"/>
              <a:r>
                <a:rPr lang="en-US" dirty="0"/>
                <a:t>analysis</a:t>
              </a:r>
            </a:p>
          </p:txBody>
        </p:sp>
        <p:sp>
          <p:nvSpPr>
            <p:cNvPr id="39" name="Arrow: Right 29">
              <a:extLst>
                <a:ext uri="{FF2B5EF4-FFF2-40B4-BE49-F238E27FC236}">
                  <a16:creationId xmlns:a16="http://schemas.microsoft.com/office/drawing/2014/main" xmlns="" id="{629F5F14-82F8-A947-ABEC-549A9CD7F44C}"/>
                </a:ext>
              </a:extLst>
            </p:cNvPr>
            <p:cNvSpPr/>
            <p:nvPr/>
          </p:nvSpPr>
          <p:spPr>
            <a:xfrm>
              <a:off x="4237393" y="3965973"/>
              <a:ext cx="791203" cy="1232916"/>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xmlns="" id="{5D639EF4-ACEE-C94C-A640-3AFEF3C25947}"/>
                </a:ext>
              </a:extLst>
            </p:cNvPr>
            <p:cNvSpPr txBox="1"/>
            <p:nvPr/>
          </p:nvSpPr>
          <p:spPr>
            <a:xfrm>
              <a:off x="4179230" y="4343400"/>
              <a:ext cx="756938" cy="523220"/>
            </a:xfrm>
            <a:prstGeom prst="rect">
              <a:avLst/>
            </a:prstGeom>
            <a:noFill/>
          </p:spPr>
          <p:txBody>
            <a:bodyPr wrap="none" rtlCol="0">
              <a:spAutoFit/>
            </a:bodyPr>
            <a:lstStyle/>
            <a:p>
              <a:pPr algn="ctr"/>
              <a:r>
                <a:rPr lang="en-US" sz="2800" dirty="0">
                  <a:solidFill>
                    <a:schemeClr val="bg1"/>
                  </a:solidFill>
                </a:rPr>
                <a:t>PCR</a:t>
              </a:r>
            </a:p>
          </p:txBody>
        </p:sp>
        <p:sp>
          <p:nvSpPr>
            <p:cNvPr id="41" name="TextBox 40">
              <a:extLst>
                <a:ext uri="{FF2B5EF4-FFF2-40B4-BE49-F238E27FC236}">
                  <a16:creationId xmlns:a16="http://schemas.microsoft.com/office/drawing/2014/main" xmlns="" id="{657535EC-698C-044D-A970-375A562FE1CE}"/>
                </a:ext>
              </a:extLst>
            </p:cNvPr>
            <p:cNvSpPr txBox="1"/>
            <p:nvPr/>
          </p:nvSpPr>
          <p:spPr>
            <a:xfrm>
              <a:off x="6701146" y="5251217"/>
              <a:ext cx="2278829" cy="369332"/>
            </a:xfrm>
            <a:prstGeom prst="rect">
              <a:avLst/>
            </a:prstGeom>
            <a:noFill/>
          </p:spPr>
          <p:txBody>
            <a:bodyPr wrap="none" rtlCol="0">
              <a:spAutoFit/>
            </a:bodyPr>
            <a:lstStyle/>
            <a:p>
              <a:r>
                <a:rPr lang="en-US" dirty="0">
                  <a:solidFill>
                    <a:srgbClr val="0000FF"/>
                  </a:solidFill>
                </a:rPr>
                <a:t>Mitochondria genome</a:t>
              </a:r>
            </a:p>
          </p:txBody>
        </p:sp>
      </p:grpSp>
      <p:pic>
        <p:nvPicPr>
          <p:cNvPr id="25" name="Picture 24">
            <a:extLst>
              <a:ext uri="{FF2B5EF4-FFF2-40B4-BE49-F238E27FC236}">
                <a16:creationId xmlns:a16="http://schemas.microsoft.com/office/drawing/2014/main" xmlns="" id="{1464A621-D0BB-5A45-AFEC-BBF6C91073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10904" y="3831233"/>
            <a:ext cx="905164" cy="905164"/>
          </a:xfrm>
          <a:prstGeom prst="rect">
            <a:avLst/>
          </a:prstGeom>
        </p:spPr>
      </p:pic>
    </p:spTree>
    <p:extLst>
      <p:ext uri="{BB962C8B-B14F-4D97-AF65-F5344CB8AC3E}">
        <p14:creationId xmlns:p14="http://schemas.microsoft.com/office/powerpoint/2010/main" val="34098459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6"/>
          <p:cNvGrpSpPr>
            <a:grpSpLocks/>
          </p:cNvGrpSpPr>
          <p:nvPr/>
        </p:nvGrpSpPr>
        <p:grpSpPr bwMode="auto">
          <a:xfrm>
            <a:off x="5940091" y="1273515"/>
            <a:ext cx="2883247" cy="4718681"/>
            <a:chOff x="46101000" y="19427399"/>
            <a:chExt cx="3429000" cy="6385351"/>
          </a:xfrm>
        </p:grpSpPr>
        <p:sp>
          <p:nvSpPr>
            <p:cNvPr id="43" name="Rounded Rectangle 42"/>
            <p:cNvSpPr/>
            <p:nvPr/>
          </p:nvSpPr>
          <p:spPr bwMode="auto">
            <a:xfrm>
              <a:off x="46101000" y="19427399"/>
              <a:ext cx="1446212" cy="495300"/>
            </a:xfrm>
            <a:prstGeom prst="roundRect">
              <a:avLst/>
            </a:prstGeom>
            <a:solidFill>
              <a:srgbClr val="67D16A">
                <a:alpha val="36078"/>
              </a:srgbClr>
            </a:solidFill>
            <a:ln w="28575" cap="flat" cmpd="sng" algn="ctr">
              <a:solidFill>
                <a:schemeClr val="accent1">
                  <a:lumMod val="75000"/>
                </a:schemeClr>
              </a:solidFill>
              <a:prstDash val="solid"/>
              <a:round/>
              <a:headEnd type="none" w="med" len="med"/>
              <a:tailEnd type="none" w="med" len="med"/>
            </a:ln>
            <a:effectLst/>
            <a:extLst/>
          </p:spPr>
          <p:txBody>
            <a:bodyPr/>
            <a:lstStyle/>
            <a:p>
              <a:pPr defTabSz="5013325">
                <a:defRPr/>
              </a:pPr>
              <a:r>
                <a:rPr lang="en-US" dirty="0">
                  <a:solidFill>
                    <a:prstClr val="black"/>
                  </a:solidFill>
                  <a:latin typeface="Arial" pitchFamily="34" charset="0"/>
                </a:rPr>
                <a:t>Texas</a:t>
              </a:r>
            </a:p>
          </p:txBody>
        </p:sp>
        <p:sp>
          <p:nvSpPr>
            <p:cNvPr id="44" name="Rounded Rectangle 43"/>
            <p:cNvSpPr/>
            <p:nvPr/>
          </p:nvSpPr>
          <p:spPr bwMode="auto">
            <a:xfrm>
              <a:off x="46124813" y="20126325"/>
              <a:ext cx="2643187" cy="504825"/>
            </a:xfrm>
            <a:prstGeom prst="roundRect">
              <a:avLst/>
            </a:prstGeom>
            <a:solidFill>
              <a:srgbClr val="00B0F0">
                <a:alpha val="36078"/>
              </a:srgbClr>
            </a:solidFill>
            <a:ln w="28575" cap="flat" cmpd="sng" algn="ctr">
              <a:solidFill>
                <a:schemeClr val="accent1">
                  <a:lumMod val="75000"/>
                </a:schemeClr>
              </a:solidFill>
              <a:prstDash val="solid"/>
              <a:round/>
              <a:headEnd type="none" w="med" len="med"/>
              <a:tailEnd type="none" w="med" len="med"/>
            </a:ln>
            <a:effectLst/>
            <a:extLst/>
          </p:spPr>
          <p:txBody>
            <a:bodyPr/>
            <a:lstStyle/>
            <a:p>
              <a:pPr defTabSz="5013325">
                <a:defRPr/>
              </a:pPr>
              <a:r>
                <a:rPr lang="en-US" dirty="0">
                  <a:solidFill>
                    <a:prstClr val="black"/>
                  </a:solidFill>
                  <a:latin typeface="Arial" pitchFamily="34" charset="0"/>
                </a:rPr>
                <a:t>Massachusetts</a:t>
              </a:r>
            </a:p>
          </p:txBody>
        </p:sp>
        <p:sp>
          <p:nvSpPr>
            <p:cNvPr id="45" name="Rounded Rectangle 44"/>
            <p:cNvSpPr/>
            <p:nvPr/>
          </p:nvSpPr>
          <p:spPr bwMode="auto">
            <a:xfrm>
              <a:off x="46101000" y="24591963"/>
              <a:ext cx="1462088" cy="565150"/>
            </a:xfrm>
            <a:prstGeom prst="roundRect">
              <a:avLst/>
            </a:prstGeom>
            <a:solidFill>
              <a:schemeClr val="bg1">
                <a:lumMod val="65000"/>
                <a:alpha val="36078"/>
              </a:schemeClr>
            </a:solidFill>
            <a:ln w="28575" cap="flat" cmpd="sng" algn="ctr">
              <a:solidFill>
                <a:schemeClr val="bg1">
                  <a:lumMod val="50000"/>
                </a:schemeClr>
              </a:solidFill>
              <a:prstDash val="solid"/>
              <a:round/>
              <a:headEnd type="none" w="med" len="med"/>
              <a:tailEnd type="none" w="med" len="med"/>
            </a:ln>
            <a:effectLst/>
            <a:extLst/>
          </p:spPr>
          <p:txBody>
            <a:bodyPr/>
            <a:lstStyle/>
            <a:p>
              <a:pPr defTabSz="5013325">
                <a:defRPr/>
              </a:pPr>
              <a:r>
                <a:rPr lang="en-US" dirty="0">
                  <a:solidFill>
                    <a:prstClr val="black"/>
                  </a:solidFill>
                  <a:latin typeface="Arial" pitchFamily="34" charset="0"/>
                </a:rPr>
                <a:t>Nepal</a:t>
              </a:r>
            </a:p>
          </p:txBody>
        </p:sp>
        <p:sp>
          <p:nvSpPr>
            <p:cNvPr id="46" name="Rounded Rectangle 288"/>
            <p:cNvSpPr>
              <a:spLocks noChangeArrowheads="1"/>
            </p:cNvSpPr>
            <p:nvPr/>
          </p:nvSpPr>
          <p:spPr bwMode="auto">
            <a:xfrm>
              <a:off x="46101000" y="23708236"/>
              <a:ext cx="1888899" cy="639763"/>
            </a:xfrm>
            <a:prstGeom prst="roundRect">
              <a:avLst>
                <a:gd name="adj" fmla="val 16667"/>
              </a:avLst>
            </a:prstGeom>
            <a:solidFill>
              <a:schemeClr val="bg2">
                <a:lumMod val="10000"/>
                <a:alpha val="36078"/>
              </a:schemeClr>
            </a:solidFill>
            <a:ln w="28575" algn="ctr">
              <a:solidFill>
                <a:schemeClr val="bg2">
                  <a:lumMod val="25000"/>
                </a:schemeClr>
              </a:solid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r>
                <a:rPr lang="en-US" altLang="en-US" sz="1800">
                  <a:solidFill>
                    <a:prstClr val="black"/>
                  </a:solidFill>
                </a:rPr>
                <a:t>Indonesia</a:t>
              </a:r>
            </a:p>
          </p:txBody>
        </p:sp>
        <p:sp>
          <p:nvSpPr>
            <p:cNvPr id="47" name="Rounded Rectangle 289"/>
            <p:cNvSpPr>
              <a:spLocks noChangeArrowheads="1"/>
            </p:cNvSpPr>
            <p:nvPr/>
          </p:nvSpPr>
          <p:spPr bwMode="auto">
            <a:xfrm>
              <a:off x="46125037" y="20783550"/>
              <a:ext cx="1655764" cy="596900"/>
            </a:xfrm>
            <a:prstGeom prst="roundRect">
              <a:avLst>
                <a:gd name="adj" fmla="val 16667"/>
              </a:avLst>
            </a:prstGeom>
            <a:solidFill>
              <a:srgbClr val="C8AEFC">
                <a:alpha val="34902"/>
              </a:srgbClr>
            </a:solidFill>
            <a:ln w="28575" algn="ctr">
              <a:solidFill>
                <a:srgbClr val="F5C3D1"/>
              </a:solid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r>
                <a:rPr lang="en-US" altLang="en-US" sz="1800">
                  <a:solidFill>
                    <a:prstClr val="black"/>
                  </a:solidFill>
                </a:rPr>
                <a:t>Maine</a:t>
              </a:r>
            </a:p>
          </p:txBody>
        </p:sp>
        <p:sp>
          <p:nvSpPr>
            <p:cNvPr id="48" name="Rounded Rectangle 47"/>
            <p:cNvSpPr/>
            <p:nvPr/>
          </p:nvSpPr>
          <p:spPr bwMode="auto">
            <a:xfrm>
              <a:off x="46145450" y="21545550"/>
              <a:ext cx="1098550" cy="566738"/>
            </a:xfrm>
            <a:prstGeom prst="roundRect">
              <a:avLst/>
            </a:prstGeom>
            <a:solidFill>
              <a:schemeClr val="accent2">
                <a:lumMod val="40000"/>
                <a:lumOff val="60000"/>
                <a:alpha val="36078"/>
              </a:schemeClr>
            </a:solidFill>
            <a:ln w="28575" cap="flat" cmpd="sng" algn="ctr">
              <a:solidFill>
                <a:schemeClr val="accent6">
                  <a:lumMod val="60000"/>
                  <a:lumOff val="40000"/>
                </a:schemeClr>
              </a:solidFill>
              <a:prstDash val="solid"/>
              <a:round/>
              <a:headEnd type="none" w="med" len="med"/>
              <a:tailEnd type="none" w="med" len="med"/>
            </a:ln>
            <a:effectLst/>
            <a:extLst/>
          </p:spPr>
          <p:txBody>
            <a:bodyPr/>
            <a:lstStyle/>
            <a:p>
              <a:pPr defTabSz="5013325">
                <a:defRPr/>
              </a:pPr>
              <a:r>
                <a:rPr lang="en-US" dirty="0">
                  <a:solidFill>
                    <a:prstClr val="black"/>
                  </a:solidFill>
                  <a:latin typeface="Arial" pitchFamily="34" charset="0"/>
                </a:rPr>
                <a:t>Ohio</a:t>
              </a:r>
            </a:p>
          </p:txBody>
        </p:sp>
        <p:sp>
          <p:nvSpPr>
            <p:cNvPr id="49" name="Rounded Rectangle 292"/>
            <p:cNvSpPr>
              <a:spLocks noChangeArrowheads="1"/>
            </p:cNvSpPr>
            <p:nvPr/>
          </p:nvSpPr>
          <p:spPr bwMode="auto">
            <a:xfrm>
              <a:off x="46125038" y="25308436"/>
              <a:ext cx="3404962" cy="504314"/>
            </a:xfrm>
            <a:prstGeom prst="roundRect">
              <a:avLst>
                <a:gd name="adj" fmla="val 16667"/>
              </a:avLst>
            </a:prstGeom>
            <a:solidFill>
              <a:srgbClr val="FF0000">
                <a:alpha val="36078"/>
              </a:srgbClr>
            </a:solidFill>
            <a:ln w="28575" algn="ctr">
              <a:solidFill>
                <a:srgbClr val="FF0000"/>
              </a:solid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r>
                <a:rPr lang="en-US" altLang="en-US" sz="1800">
                  <a:solidFill>
                    <a:prstClr val="black"/>
                  </a:solidFill>
                </a:rPr>
                <a:t>Reference genome</a:t>
              </a:r>
            </a:p>
          </p:txBody>
        </p:sp>
        <p:sp>
          <p:nvSpPr>
            <p:cNvPr id="50" name="Rounded Rectangle 49"/>
            <p:cNvSpPr/>
            <p:nvPr/>
          </p:nvSpPr>
          <p:spPr bwMode="auto">
            <a:xfrm>
              <a:off x="46101000" y="22261513"/>
              <a:ext cx="1679575" cy="503237"/>
            </a:xfrm>
            <a:prstGeom prst="roundRect">
              <a:avLst/>
            </a:prstGeom>
            <a:solidFill>
              <a:srgbClr val="88A644">
                <a:alpha val="35686"/>
              </a:srgbClr>
            </a:solidFill>
            <a:ln w="28575" cap="flat" cmpd="sng" algn="ctr">
              <a:solidFill>
                <a:srgbClr val="9598A3"/>
              </a:solidFill>
              <a:prstDash val="solid"/>
              <a:round/>
              <a:headEnd type="none" w="med" len="med"/>
              <a:tailEnd type="none" w="med" len="med"/>
            </a:ln>
            <a:effectLst/>
            <a:extLst/>
          </p:spPr>
          <p:txBody>
            <a:bodyPr/>
            <a:lstStyle/>
            <a:p>
              <a:pPr defTabSz="5013325">
                <a:defRPr/>
              </a:pPr>
              <a:r>
                <a:rPr lang="en-US" dirty="0">
                  <a:solidFill>
                    <a:prstClr val="black"/>
                  </a:solidFill>
                  <a:latin typeface="Arial" pitchFamily="34" charset="0"/>
                </a:rPr>
                <a:t>Montana</a:t>
              </a:r>
            </a:p>
          </p:txBody>
        </p:sp>
        <p:sp>
          <p:nvSpPr>
            <p:cNvPr id="51" name="Rounded Rectangle 296"/>
            <p:cNvSpPr>
              <a:spLocks noChangeArrowheads="1"/>
            </p:cNvSpPr>
            <p:nvPr/>
          </p:nvSpPr>
          <p:spPr bwMode="auto">
            <a:xfrm>
              <a:off x="46101000" y="22917151"/>
              <a:ext cx="2740588" cy="609599"/>
            </a:xfrm>
            <a:prstGeom prst="roundRect">
              <a:avLst>
                <a:gd name="adj" fmla="val 16667"/>
              </a:avLst>
            </a:prstGeom>
            <a:solidFill>
              <a:schemeClr val="accent6">
                <a:lumMod val="75000"/>
                <a:alpha val="35294"/>
              </a:schemeClr>
            </a:solidFill>
            <a:ln w="28575" algn="ctr">
              <a:solidFill>
                <a:srgbClr val="EAB200"/>
              </a:solid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r>
                <a:rPr lang="en-US" altLang="en-US" sz="1800">
                  <a:solidFill>
                    <a:prstClr val="black"/>
                  </a:solidFill>
                </a:rPr>
                <a:t>South Carolina</a:t>
              </a:r>
            </a:p>
          </p:txBody>
        </p:sp>
      </p:grpSp>
      <p:sp>
        <p:nvSpPr>
          <p:cNvPr id="2" name="TextBox 1">
            <a:extLst>
              <a:ext uri="{FF2B5EF4-FFF2-40B4-BE49-F238E27FC236}">
                <a16:creationId xmlns:a16="http://schemas.microsoft.com/office/drawing/2014/main" xmlns="" id="{C0A923E0-62CC-4C82-B0E1-4CAF0DE6DDDC}"/>
              </a:ext>
            </a:extLst>
          </p:cNvPr>
          <p:cNvSpPr txBox="1"/>
          <p:nvPr/>
        </p:nvSpPr>
        <p:spPr>
          <a:xfrm>
            <a:off x="498218" y="61565"/>
            <a:ext cx="7772400" cy="1015663"/>
          </a:xfrm>
          <a:prstGeom prst="rect">
            <a:avLst/>
          </a:prstGeom>
          <a:noFill/>
        </p:spPr>
        <p:txBody>
          <a:bodyPr wrap="square" rtlCol="0">
            <a:spAutoFit/>
          </a:bodyPr>
          <a:lstStyle/>
          <a:p>
            <a:pPr algn="ctr"/>
            <a:r>
              <a:rPr lang="en-US" altLang="en-US" sz="2000" b="1" dirty="0">
                <a:solidFill>
                  <a:srgbClr val="0070C0"/>
                </a:solidFill>
                <a:latin typeface="Cambria" panose="02040503050406030204" pitchFamily="18" charset="0"/>
              </a:rPr>
              <a:t>Mitochondria genome tree of 2014 </a:t>
            </a:r>
            <a:r>
              <a:rPr lang="en-US" altLang="en-US" sz="2000" b="1" i="1" dirty="0">
                <a:solidFill>
                  <a:srgbClr val="0070C0"/>
                </a:solidFill>
                <a:latin typeface="Cambria" panose="02040503050406030204" pitchFamily="18" charset="0"/>
              </a:rPr>
              <a:t>C. </a:t>
            </a:r>
            <a:r>
              <a:rPr lang="en-US" altLang="en-US" sz="2000" b="1" i="1" dirty="0" err="1" smtClean="0">
                <a:solidFill>
                  <a:srgbClr val="0070C0"/>
                </a:solidFill>
                <a:latin typeface="Cambria" panose="02040503050406030204" pitchFamily="18" charset="0"/>
              </a:rPr>
              <a:t>cayetanensis</a:t>
            </a:r>
            <a:r>
              <a:rPr lang="en-US" altLang="en-US" sz="2000" b="1" i="1" dirty="0" smtClean="0">
                <a:solidFill>
                  <a:srgbClr val="0070C0"/>
                </a:solidFill>
                <a:latin typeface="Cambria" panose="02040503050406030204" pitchFamily="18" charset="0"/>
              </a:rPr>
              <a:t> </a:t>
            </a:r>
            <a:r>
              <a:rPr lang="en-US" altLang="en-US" sz="2000" b="1" dirty="0" smtClean="0">
                <a:solidFill>
                  <a:srgbClr val="0070C0"/>
                </a:solidFill>
                <a:latin typeface="Cambria" panose="02040503050406030204" pitchFamily="18" charset="0"/>
              </a:rPr>
              <a:t>US </a:t>
            </a:r>
            <a:r>
              <a:rPr lang="en-US" altLang="en-US" sz="2000" b="1" dirty="0">
                <a:solidFill>
                  <a:srgbClr val="0070C0"/>
                </a:solidFill>
                <a:latin typeface="Cambria" panose="02040503050406030204" pitchFamily="18" charset="0"/>
              </a:rPr>
              <a:t>clinical samples along with isolates from Nepal and Indonesia</a:t>
            </a:r>
          </a:p>
          <a:p>
            <a:pPr algn="ctr"/>
            <a:endParaRPr lang="en-US" sz="2000" dirty="0"/>
          </a:p>
        </p:txBody>
      </p:sp>
      <p:grpSp>
        <p:nvGrpSpPr>
          <p:cNvPr id="3" name="Group 2">
            <a:extLst>
              <a:ext uri="{FF2B5EF4-FFF2-40B4-BE49-F238E27FC236}">
                <a16:creationId xmlns:a16="http://schemas.microsoft.com/office/drawing/2014/main" xmlns="" id="{AB360203-639D-4D31-AEE0-E9770B7AB8AD}"/>
              </a:ext>
            </a:extLst>
          </p:cNvPr>
          <p:cNvGrpSpPr/>
          <p:nvPr/>
        </p:nvGrpSpPr>
        <p:grpSpPr>
          <a:xfrm>
            <a:off x="99752" y="838200"/>
            <a:ext cx="5081848" cy="6151914"/>
            <a:chOff x="99752" y="858486"/>
            <a:chExt cx="5081848" cy="6151914"/>
          </a:xfrm>
        </p:grpSpPr>
        <p:grpSp>
          <p:nvGrpSpPr>
            <p:cNvPr id="23" name="Group 7"/>
            <p:cNvGrpSpPr>
              <a:grpSpLocks/>
            </p:cNvGrpSpPr>
            <p:nvPr/>
          </p:nvGrpSpPr>
          <p:grpSpPr bwMode="auto">
            <a:xfrm>
              <a:off x="99752" y="858486"/>
              <a:ext cx="5081848" cy="6151914"/>
              <a:chOff x="32987458" y="19050000"/>
              <a:chExt cx="11258550" cy="9656763"/>
            </a:xfrm>
          </p:grpSpPr>
          <p:sp>
            <p:nvSpPr>
              <p:cNvPr id="24" name="TextBox 5"/>
              <p:cNvSpPr txBox="1">
                <a:spLocks noChangeArrowheads="1"/>
              </p:cNvSpPr>
              <p:nvPr/>
            </p:nvSpPr>
            <p:spPr bwMode="auto">
              <a:xfrm>
                <a:off x="37707096" y="27060525"/>
                <a:ext cx="184150"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17600">
                    <a:solidFill>
                      <a:schemeClr val="tx1"/>
                    </a:solidFill>
                    <a:latin typeface="Arial" charset="0"/>
                    <a:ea typeface="MS PGothic" pitchFamily="34" charset="-128"/>
                  </a:defRPr>
                </a:lvl1pPr>
                <a:lvl2pPr marL="742950" indent="-285750" eaLnBrk="0" hangingPunct="0">
                  <a:spcBef>
                    <a:spcPct val="20000"/>
                  </a:spcBef>
                  <a:buChar char="–"/>
                  <a:defRPr sz="15600">
                    <a:solidFill>
                      <a:schemeClr val="tx1"/>
                    </a:solidFill>
                    <a:latin typeface="Arial" charset="0"/>
                    <a:ea typeface="MS PGothic" pitchFamily="34" charset="-128"/>
                  </a:defRPr>
                </a:lvl2pPr>
                <a:lvl3pPr marL="1143000" indent="-228600" eaLnBrk="0" hangingPunct="0">
                  <a:spcBef>
                    <a:spcPct val="20000"/>
                  </a:spcBef>
                  <a:buChar char="•"/>
                  <a:defRPr sz="13100">
                    <a:solidFill>
                      <a:schemeClr val="tx1"/>
                    </a:solidFill>
                    <a:latin typeface="Arial" charset="0"/>
                    <a:ea typeface="MS PGothic" pitchFamily="34" charset="-128"/>
                  </a:defRPr>
                </a:lvl3pPr>
                <a:lvl4pPr marL="1600200" indent="-228600" eaLnBrk="0" hangingPunct="0">
                  <a:spcBef>
                    <a:spcPct val="20000"/>
                  </a:spcBef>
                  <a:buChar char="–"/>
                  <a:defRPr sz="11100">
                    <a:solidFill>
                      <a:schemeClr val="tx1"/>
                    </a:solidFill>
                    <a:latin typeface="Arial" charset="0"/>
                    <a:ea typeface="MS PGothic" pitchFamily="34" charset="-128"/>
                  </a:defRPr>
                </a:lvl4pPr>
                <a:lvl5pPr marL="2057400" indent="-228600" eaLnBrk="0" hangingPunct="0">
                  <a:spcBef>
                    <a:spcPct val="20000"/>
                  </a:spcBef>
                  <a:buChar char="»"/>
                  <a:defRPr sz="11100">
                    <a:solidFill>
                      <a:schemeClr val="tx1"/>
                    </a:solidFill>
                    <a:latin typeface="Arial" charset="0"/>
                    <a:ea typeface="MS PGothic" pitchFamily="34" charset="-128"/>
                  </a:defRPr>
                </a:lvl5pPr>
                <a:lvl6pPr marL="2514600" indent="-228600"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grpSp>
            <p:nvGrpSpPr>
              <p:cNvPr id="25" name="Group 2"/>
              <p:cNvGrpSpPr>
                <a:grpSpLocks/>
              </p:cNvGrpSpPr>
              <p:nvPr/>
            </p:nvGrpSpPr>
            <p:grpSpPr bwMode="auto">
              <a:xfrm>
                <a:off x="32987458" y="19050000"/>
                <a:ext cx="11258550" cy="9321800"/>
                <a:chOff x="33123188" y="19850100"/>
                <a:chExt cx="11258550" cy="9321800"/>
              </a:xfrm>
            </p:grpSpPr>
            <p:pic>
              <p:nvPicPr>
                <p:cNvPr id="27" name="Picture 220"/>
                <p:cNvPicPr>
                  <a:picLocks noChangeAspect="1"/>
                </p:cNvPicPr>
                <p:nvPr/>
              </p:nvPicPr>
              <p:blipFill>
                <a:blip r:embed="rId3">
                  <a:extLst>
                    <a:ext uri="{28A0092B-C50C-407E-A947-70E740481C1C}">
                      <a14:useLocalDpi xmlns:a14="http://schemas.microsoft.com/office/drawing/2010/main" val="0"/>
                    </a:ext>
                  </a:extLst>
                </a:blip>
                <a:srcRect r="24651" b="23412"/>
                <a:stretch>
                  <a:fillRect/>
                </a:stretch>
              </p:blipFill>
              <p:spPr bwMode="auto">
                <a:xfrm>
                  <a:off x="33123188" y="19867563"/>
                  <a:ext cx="11258550" cy="9304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ounded Rectangle 1"/>
                <p:cNvSpPr>
                  <a:spLocks noChangeArrowheads="1"/>
                </p:cNvSpPr>
                <p:nvPr/>
              </p:nvSpPr>
              <p:spPr bwMode="auto">
                <a:xfrm>
                  <a:off x="37871400" y="21716999"/>
                  <a:ext cx="1655764" cy="1039815"/>
                </a:xfrm>
                <a:prstGeom prst="roundRect">
                  <a:avLst>
                    <a:gd name="adj" fmla="val 16667"/>
                  </a:avLst>
                </a:prstGeom>
                <a:solidFill>
                  <a:srgbClr val="67D16A">
                    <a:alpha val="36078"/>
                  </a:srgbClr>
                </a:solidFill>
                <a:ln w="28575" algn="ctr">
                  <a:no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sp>
              <p:nvSpPr>
                <p:cNvPr id="29" name="Rounded Rectangle 28"/>
                <p:cNvSpPr/>
                <p:nvPr/>
              </p:nvSpPr>
              <p:spPr bwMode="auto">
                <a:xfrm>
                  <a:off x="37874576" y="20802600"/>
                  <a:ext cx="1655762" cy="228600"/>
                </a:xfrm>
                <a:prstGeom prst="roundRect">
                  <a:avLst/>
                </a:prstGeom>
                <a:solidFill>
                  <a:srgbClr val="67D16A">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0" name="Rounded Rectangle 214"/>
                <p:cNvSpPr>
                  <a:spLocks noChangeArrowheads="1"/>
                </p:cNvSpPr>
                <p:nvPr/>
              </p:nvSpPr>
              <p:spPr bwMode="auto">
                <a:xfrm>
                  <a:off x="40166925" y="19850100"/>
                  <a:ext cx="4030664" cy="1066800"/>
                </a:xfrm>
                <a:prstGeom prst="roundRect">
                  <a:avLst>
                    <a:gd name="adj" fmla="val 16667"/>
                  </a:avLst>
                </a:prstGeom>
                <a:solidFill>
                  <a:srgbClr val="67D16A">
                    <a:alpha val="36078"/>
                  </a:srgbClr>
                </a:solidFill>
                <a:ln w="28575" algn="ctr">
                  <a:no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sp>
              <p:nvSpPr>
                <p:cNvPr id="31" name="Rounded Rectangle 215"/>
                <p:cNvSpPr>
                  <a:spLocks noChangeArrowheads="1"/>
                </p:cNvSpPr>
                <p:nvPr/>
              </p:nvSpPr>
              <p:spPr bwMode="auto">
                <a:xfrm>
                  <a:off x="37871400" y="22998907"/>
                  <a:ext cx="827882" cy="891381"/>
                </a:xfrm>
                <a:prstGeom prst="roundRect">
                  <a:avLst>
                    <a:gd name="adj" fmla="val 16667"/>
                  </a:avLst>
                </a:prstGeom>
                <a:solidFill>
                  <a:srgbClr val="67D16A">
                    <a:alpha val="36078"/>
                  </a:srgbClr>
                </a:solidFill>
                <a:ln w="28575" algn="ctr">
                  <a:no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sp>
              <p:nvSpPr>
                <p:cNvPr id="32" name="Rounded Rectangle 216"/>
                <p:cNvSpPr>
                  <a:spLocks noChangeArrowheads="1"/>
                </p:cNvSpPr>
                <p:nvPr/>
              </p:nvSpPr>
              <p:spPr bwMode="auto">
                <a:xfrm>
                  <a:off x="37871400" y="21297900"/>
                  <a:ext cx="1655764" cy="419099"/>
                </a:xfrm>
                <a:prstGeom prst="roundRect">
                  <a:avLst>
                    <a:gd name="adj" fmla="val 16667"/>
                  </a:avLst>
                </a:prstGeom>
                <a:solidFill>
                  <a:srgbClr val="C8AEFC">
                    <a:alpha val="35686"/>
                  </a:srgbClr>
                </a:solidFill>
                <a:ln w="28575" algn="ctr">
                  <a:no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sp>
              <p:nvSpPr>
                <p:cNvPr id="33" name="Rounded Rectangle 32"/>
                <p:cNvSpPr/>
                <p:nvPr/>
              </p:nvSpPr>
              <p:spPr bwMode="auto">
                <a:xfrm>
                  <a:off x="39027101" y="25534938"/>
                  <a:ext cx="3760787" cy="1135062"/>
                </a:xfrm>
                <a:prstGeom prst="roundRect">
                  <a:avLst/>
                </a:prstGeom>
                <a:solidFill>
                  <a:srgbClr val="00B0F0">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4" name="Rounded Rectangle 33"/>
                <p:cNvSpPr/>
                <p:nvPr/>
              </p:nvSpPr>
              <p:spPr bwMode="auto">
                <a:xfrm>
                  <a:off x="40182801" y="25336500"/>
                  <a:ext cx="1633537" cy="182563"/>
                </a:xfrm>
                <a:prstGeom prst="roundRect">
                  <a:avLst/>
                </a:prstGeom>
                <a:solidFill>
                  <a:srgbClr val="00B0F0">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5" name="Rounded Rectangle 34"/>
                <p:cNvSpPr/>
                <p:nvPr/>
              </p:nvSpPr>
              <p:spPr bwMode="auto">
                <a:xfrm>
                  <a:off x="37672963" y="26890663"/>
                  <a:ext cx="2027238" cy="1303337"/>
                </a:xfrm>
                <a:prstGeom prst="roundRect">
                  <a:avLst/>
                </a:prstGeom>
                <a:solidFill>
                  <a:schemeClr val="bg1">
                    <a:lumMod val="65000"/>
                    <a:alpha val="36078"/>
                  </a:scheme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6" name="Rounded Rectangle 35"/>
                <p:cNvSpPr/>
                <p:nvPr/>
              </p:nvSpPr>
              <p:spPr bwMode="auto">
                <a:xfrm>
                  <a:off x="37871401" y="22756813"/>
                  <a:ext cx="1655762" cy="185737"/>
                </a:xfrm>
                <a:prstGeom prst="roundRect">
                  <a:avLst/>
                </a:prstGeom>
                <a:solidFill>
                  <a:srgbClr val="00B0F0">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7" name="Rounded Rectangle 36"/>
                <p:cNvSpPr/>
                <p:nvPr/>
              </p:nvSpPr>
              <p:spPr bwMode="auto">
                <a:xfrm>
                  <a:off x="37874576" y="21031200"/>
                  <a:ext cx="1655762" cy="254000"/>
                </a:xfrm>
                <a:prstGeom prst="roundRect">
                  <a:avLst/>
                </a:prstGeom>
                <a:solidFill>
                  <a:srgbClr val="00B0F0">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8" name="Rounded Rectangle 37"/>
                <p:cNvSpPr/>
                <p:nvPr/>
              </p:nvSpPr>
              <p:spPr bwMode="auto">
                <a:xfrm>
                  <a:off x="42502138" y="28346400"/>
                  <a:ext cx="1655763" cy="228600"/>
                </a:xfrm>
                <a:prstGeom prst="roundRect">
                  <a:avLst/>
                </a:prstGeom>
                <a:solidFill>
                  <a:srgbClr val="67D16A">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39" name="Rounded Rectangle 236"/>
                <p:cNvSpPr>
                  <a:spLocks noChangeArrowheads="1"/>
                </p:cNvSpPr>
                <p:nvPr/>
              </p:nvSpPr>
              <p:spPr bwMode="auto">
                <a:xfrm>
                  <a:off x="40148782" y="23774400"/>
                  <a:ext cx="3459844" cy="879475"/>
                </a:xfrm>
                <a:prstGeom prst="roundRect">
                  <a:avLst>
                    <a:gd name="adj" fmla="val 16667"/>
                  </a:avLst>
                </a:prstGeom>
                <a:solidFill>
                  <a:schemeClr val="bg2">
                    <a:lumMod val="10000"/>
                    <a:alpha val="36078"/>
                  </a:schemeClr>
                </a:solidFill>
                <a:ln w="28575" algn="ctr">
                  <a:no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sp>
              <p:nvSpPr>
                <p:cNvPr id="40" name="Rounded Rectangle 39"/>
                <p:cNvSpPr/>
                <p:nvPr/>
              </p:nvSpPr>
              <p:spPr bwMode="auto">
                <a:xfrm>
                  <a:off x="40166926" y="24688800"/>
                  <a:ext cx="1655762" cy="228600"/>
                </a:xfrm>
                <a:prstGeom prst="roundRect">
                  <a:avLst/>
                </a:prstGeom>
                <a:solidFill>
                  <a:srgbClr val="67D16A">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41" name="Rounded Rectangle 247"/>
                <p:cNvSpPr>
                  <a:spLocks noChangeArrowheads="1"/>
                </p:cNvSpPr>
                <p:nvPr/>
              </p:nvSpPr>
              <p:spPr bwMode="auto">
                <a:xfrm>
                  <a:off x="37233806" y="28192639"/>
                  <a:ext cx="3761001" cy="268061"/>
                </a:xfrm>
                <a:prstGeom prst="roundRect">
                  <a:avLst>
                    <a:gd name="adj" fmla="val 16667"/>
                  </a:avLst>
                </a:prstGeom>
                <a:solidFill>
                  <a:srgbClr val="FF0000">
                    <a:alpha val="36078"/>
                  </a:srgbClr>
                </a:solidFill>
                <a:ln w="28575" algn="ctr">
                  <a:noFill/>
                  <a:round/>
                  <a:headEnd/>
                  <a:tailEnd/>
                </a:ln>
              </p:spPr>
              <p:txBody>
                <a:bodyPr/>
                <a:lstStyle>
                  <a:lvl1pPr defTabSz="5013325" eaLnBrk="0" hangingPunct="0">
                    <a:spcBef>
                      <a:spcPct val="20000"/>
                    </a:spcBef>
                    <a:buChar char="•"/>
                    <a:defRPr sz="17600">
                      <a:solidFill>
                        <a:schemeClr val="tx1"/>
                      </a:solidFill>
                      <a:latin typeface="Arial" charset="0"/>
                      <a:ea typeface="MS PGothic" pitchFamily="34" charset="-128"/>
                    </a:defRPr>
                  </a:lvl1pPr>
                  <a:lvl2pPr marL="742950" indent="-285750" defTabSz="5013325" eaLnBrk="0" hangingPunct="0">
                    <a:spcBef>
                      <a:spcPct val="20000"/>
                    </a:spcBef>
                    <a:buChar char="–"/>
                    <a:defRPr sz="15600">
                      <a:solidFill>
                        <a:schemeClr val="tx1"/>
                      </a:solidFill>
                      <a:latin typeface="Arial" charset="0"/>
                      <a:ea typeface="MS PGothic" pitchFamily="34" charset="-128"/>
                    </a:defRPr>
                  </a:lvl2pPr>
                  <a:lvl3pPr marL="1143000" indent="-228600" defTabSz="5013325" eaLnBrk="0" hangingPunct="0">
                    <a:spcBef>
                      <a:spcPct val="20000"/>
                    </a:spcBef>
                    <a:buChar char="•"/>
                    <a:defRPr sz="13100">
                      <a:solidFill>
                        <a:schemeClr val="tx1"/>
                      </a:solidFill>
                      <a:latin typeface="Arial" charset="0"/>
                      <a:ea typeface="MS PGothic" pitchFamily="34" charset="-128"/>
                    </a:defRPr>
                  </a:lvl3pPr>
                  <a:lvl4pPr marL="1600200" indent="-228600" defTabSz="5013325" eaLnBrk="0" hangingPunct="0">
                    <a:spcBef>
                      <a:spcPct val="20000"/>
                    </a:spcBef>
                    <a:buChar char="–"/>
                    <a:defRPr sz="11100">
                      <a:solidFill>
                        <a:schemeClr val="tx1"/>
                      </a:solidFill>
                      <a:latin typeface="Arial" charset="0"/>
                      <a:ea typeface="MS PGothic" pitchFamily="34" charset="-128"/>
                    </a:defRPr>
                  </a:lvl4pPr>
                  <a:lvl5pPr marL="2057400" indent="-228600" defTabSz="5013325" eaLnBrk="0" hangingPunct="0">
                    <a:spcBef>
                      <a:spcPct val="20000"/>
                    </a:spcBef>
                    <a:buChar char="»"/>
                    <a:defRPr sz="11100">
                      <a:solidFill>
                        <a:schemeClr val="tx1"/>
                      </a:solidFill>
                      <a:latin typeface="Arial" charset="0"/>
                      <a:ea typeface="MS PGothic" pitchFamily="34" charset="-128"/>
                    </a:defRPr>
                  </a:lvl5pPr>
                  <a:lvl6pPr marL="25146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6pPr>
                  <a:lvl7pPr marL="29718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7pPr>
                  <a:lvl8pPr marL="34290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8pPr>
                  <a:lvl9pPr marL="3886200" indent="-228600" defTabSz="5013325" eaLnBrk="0" fontAlgn="base" hangingPunct="0">
                    <a:spcBef>
                      <a:spcPct val="20000"/>
                    </a:spcBef>
                    <a:spcAft>
                      <a:spcPct val="0"/>
                    </a:spcAft>
                    <a:buChar char="»"/>
                    <a:defRPr sz="11100">
                      <a:solidFill>
                        <a:schemeClr val="tx1"/>
                      </a:solidFill>
                      <a:latin typeface="Arial" charset="0"/>
                      <a:ea typeface="MS PGothic" pitchFamily="34" charset="-128"/>
                    </a:defRPr>
                  </a:lvl9pPr>
                </a:lstStyle>
                <a:p>
                  <a:pPr eaLnBrk="1" hangingPunct="1">
                    <a:spcBef>
                      <a:spcPct val="0"/>
                    </a:spcBef>
                    <a:buFontTx/>
                    <a:buNone/>
                  </a:pPr>
                  <a:endParaRPr lang="en-US" altLang="en-US" sz="10100">
                    <a:solidFill>
                      <a:prstClr val="black"/>
                    </a:solidFill>
                  </a:endParaRPr>
                </a:p>
              </p:txBody>
            </p:sp>
          </p:grpSp>
          <p:sp>
            <p:nvSpPr>
              <p:cNvPr id="26" name="Rounded Rectangle 25"/>
              <p:cNvSpPr/>
              <p:nvPr/>
            </p:nvSpPr>
            <p:spPr bwMode="auto">
              <a:xfrm>
                <a:off x="42382283" y="24347488"/>
                <a:ext cx="1406525" cy="241300"/>
              </a:xfrm>
              <a:prstGeom prst="roundRect">
                <a:avLst/>
              </a:prstGeom>
              <a:solidFill>
                <a:schemeClr val="accent2">
                  <a:lumMod val="40000"/>
                  <a:lumOff val="60000"/>
                  <a:alpha val="36078"/>
                </a:scheme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grpSp>
        <p:sp>
          <p:nvSpPr>
            <p:cNvPr id="52" name="Rounded Rectangle 25">
              <a:extLst>
                <a:ext uri="{FF2B5EF4-FFF2-40B4-BE49-F238E27FC236}">
                  <a16:creationId xmlns:a16="http://schemas.microsoft.com/office/drawing/2014/main" xmlns="" id="{703508BD-E5B1-4CA7-A4CF-A319A48BE591}"/>
                </a:ext>
              </a:extLst>
            </p:cNvPr>
            <p:cNvSpPr/>
            <p:nvPr/>
          </p:nvSpPr>
          <p:spPr bwMode="auto">
            <a:xfrm>
              <a:off x="3275476" y="4099205"/>
              <a:ext cx="634873" cy="153722"/>
            </a:xfrm>
            <a:prstGeom prst="roundRect">
              <a:avLst/>
            </a:prstGeom>
            <a:solidFill>
              <a:srgbClr val="88A644">
                <a:alpha val="36078"/>
              </a:srgb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sp>
          <p:nvSpPr>
            <p:cNvPr id="53" name="Rounded Rectangle 25">
              <a:extLst>
                <a:ext uri="{FF2B5EF4-FFF2-40B4-BE49-F238E27FC236}">
                  <a16:creationId xmlns:a16="http://schemas.microsoft.com/office/drawing/2014/main" xmlns="" id="{815F5B8A-02C2-4CD4-8CD1-22A7DF230A59}"/>
                </a:ext>
              </a:extLst>
            </p:cNvPr>
            <p:cNvSpPr/>
            <p:nvPr/>
          </p:nvSpPr>
          <p:spPr bwMode="auto">
            <a:xfrm>
              <a:off x="2764642" y="5176918"/>
              <a:ext cx="502048" cy="166811"/>
            </a:xfrm>
            <a:prstGeom prst="roundRect">
              <a:avLst/>
            </a:prstGeom>
            <a:solidFill>
              <a:schemeClr val="accent6">
                <a:lumMod val="75000"/>
                <a:alpha val="36078"/>
              </a:schemeClr>
            </a:solidFill>
            <a:ln w="28575" cap="flat" cmpd="sng" algn="ctr">
              <a:noFill/>
              <a:prstDash val="solid"/>
              <a:round/>
              <a:headEnd type="none" w="med" len="med"/>
              <a:tailEnd type="none" w="med" len="med"/>
            </a:ln>
            <a:effectLst/>
            <a:extLst/>
          </p:spPr>
          <p:txBody>
            <a:bodyPr/>
            <a:lstStyle/>
            <a:p>
              <a:pPr defTabSz="5013325">
                <a:defRPr/>
              </a:pPr>
              <a:endParaRPr lang="en-US">
                <a:solidFill>
                  <a:prstClr val="black"/>
                </a:solidFill>
                <a:latin typeface="Arial" pitchFamily="34" charset="0"/>
              </a:endParaRPr>
            </a:p>
          </p:txBody>
        </p:sp>
      </p:grpSp>
      <p:sp>
        <p:nvSpPr>
          <p:cNvPr id="4" name="TextBox 3"/>
          <p:cNvSpPr txBox="1"/>
          <p:nvPr/>
        </p:nvSpPr>
        <p:spPr>
          <a:xfrm>
            <a:off x="6439319" y="6422631"/>
            <a:ext cx="2639184" cy="369332"/>
          </a:xfrm>
          <a:prstGeom prst="rect">
            <a:avLst/>
          </a:prstGeom>
          <a:noFill/>
        </p:spPr>
        <p:txBody>
          <a:bodyPr wrap="none" rtlCol="0">
            <a:spAutoFit/>
          </a:bodyPr>
          <a:lstStyle/>
          <a:p>
            <a:r>
              <a:rPr lang="en-US" i="1" dirty="0"/>
              <a:t>Manuscript in preparation</a:t>
            </a:r>
          </a:p>
        </p:txBody>
      </p:sp>
    </p:spTree>
    <p:extLst>
      <p:ext uri="{BB962C8B-B14F-4D97-AF65-F5344CB8AC3E}">
        <p14:creationId xmlns:p14="http://schemas.microsoft.com/office/powerpoint/2010/main" val="29799644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5250" y="533400"/>
            <a:ext cx="9372600" cy="4524315"/>
          </a:xfrm>
          <a:prstGeom prst="rect">
            <a:avLst/>
          </a:prstGeom>
          <a:noFill/>
        </p:spPr>
        <p:txBody>
          <a:bodyPr wrap="square" rtlCol="0">
            <a:spAutoFit/>
          </a:bodyPr>
          <a:lstStyle/>
          <a:p>
            <a:pPr algn="ctr">
              <a:lnSpc>
                <a:spcPct val="200000"/>
              </a:lnSpc>
            </a:pPr>
            <a:r>
              <a:rPr lang="en-US" sz="4800" b="1" dirty="0">
                <a:solidFill>
                  <a:srgbClr val="0033CC"/>
                </a:solidFill>
                <a:latin typeface="Times New Roman" panose="02020603050405020304" pitchFamily="18" charset="0"/>
                <a:cs typeface="Times New Roman" panose="02020603050405020304" pitchFamily="18" charset="0"/>
              </a:rPr>
              <a:t>But…</a:t>
            </a:r>
          </a:p>
          <a:p>
            <a:pPr algn="ctr">
              <a:lnSpc>
                <a:spcPct val="200000"/>
              </a:lnSpc>
            </a:pPr>
            <a:r>
              <a:rPr lang="en-US" sz="2400" b="1" dirty="0">
                <a:solidFill>
                  <a:srgbClr val="0033CC"/>
                </a:solidFill>
                <a:latin typeface="Times New Roman" panose="02020603050405020304" pitchFamily="18" charset="0"/>
                <a:cs typeface="Times New Roman" panose="02020603050405020304" pitchFamily="18" charset="0"/>
              </a:rPr>
              <a:t>2018 outbreak and food surveillance sample data indicate that </a:t>
            </a:r>
          </a:p>
          <a:p>
            <a:pPr algn="ctr">
              <a:lnSpc>
                <a:spcPct val="200000"/>
              </a:lnSpc>
            </a:pPr>
            <a:r>
              <a:rPr lang="en-US" sz="2400" b="1" dirty="0">
                <a:solidFill>
                  <a:srgbClr val="0033CC"/>
                </a:solidFill>
                <a:latin typeface="Times New Roman" panose="02020603050405020304" pitchFamily="18" charset="0"/>
                <a:cs typeface="Times New Roman" panose="02020603050405020304" pitchFamily="18" charset="0"/>
              </a:rPr>
              <a:t>food contamination levels are at 5-10 oocyst per regulatory sample</a:t>
            </a:r>
          </a:p>
          <a:p>
            <a:pPr algn="ctr">
              <a:lnSpc>
                <a:spcPct val="200000"/>
              </a:lnSpc>
            </a:pPr>
            <a:endParaRPr lang="en-US" sz="2400" b="1" dirty="0">
              <a:solidFill>
                <a:srgbClr val="0033CC"/>
              </a:solidFill>
              <a:latin typeface="Times New Roman" panose="02020603050405020304" pitchFamily="18" charset="0"/>
              <a:cs typeface="Times New Roman" panose="02020603050405020304" pitchFamily="18" charset="0"/>
            </a:endParaRPr>
          </a:p>
          <a:p>
            <a:pPr algn="ctr">
              <a:lnSpc>
                <a:spcPct val="200000"/>
              </a:lnSpc>
            </a:pPr>
            <a:r>
              <a:rPr lang="en-US" sz="2400" b="1" dirty="0">
                <a:solidFill>
                  <a:srgbClr val="FF0000"/>
                </a:solidFill>
                <a:latin typeface="Times New Roman" panose="02020603050405020304" pitchFamily="18" charset="0"/>
                <a:cs typeface="Times New Roman" panose="02020603050405020304" pitchFamily="18" charset="0"/>
              </a:rPr>
              <a:t>We need even higher sensitivity to tackle real life food samples</a:t>
            </a:r>
            <a:endParaRPr lang="en-US"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5764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5575" y="381000"/>
            <a:ext cx="8912225" cy="2462213"/>
          </a:xfrm>
          <a:prstGeom prst="rect">
            <a:avLst/>
          </a:prstGeom>
          <a:noFill/>
        </p:spPr>
        <p:txBody>
          <a:bodyPr wrap="square" rtlCol="0">
            <a:spAutoFit/>
          </a:bodyPr>
          <a:lstStyle/>
          <a:p>
            <a:r>
              <a:rPr lang="en-US" sz="2800" dirty="0">
                <a:solidFill>
                  <a:srgbClr val="0033CC"/>
                </a:solidFill>
              </a:rPr>
              <a:t>Illumina targeted sequencing: </a:t>
            </a:r>
            <a:r>
              <a:rPr lang="en-US" sz="2800" dirty="0" err="1">
                <a:solidFill>
                  <a:srgbClr val="0033CC"/>
                </a:solidFill>
              </a:rPr>
              <a:t>AmpliSeq</a:t>
            </a:r>
            <a:endParaRPr lang="en-US" sz="2800" dirty="0">
              <a:solidFill>
                <a:srgbClr val="0033CC"/>
              </a:solidFill>
            </a:endParaRPr>
          </a:p>
          <a:p>
            <a:endParaRPr lang="en-US" dirty="0"/>
          </a:p>
          <a:p>
            <a:pPr marL="285750" indent="-285750">
              <a:buFont typeface="Wingdings" panose="05000000000000000000" pitchFamily="2" charset="2"/>
              <a:buChar char="Ø"/>
            </a:pPr>
            <a:r>
              <a:rPr lang="en-US" dirty="0"/>
              <a:t>A streamlined scalable amplicon sequencing solution producing high-confidence data from </a:t>
            </a:r>
            <a:r>
              <a:rPr lang="en-US" dirty="0">
                <a:solidFill>
                  <a:srgbClr val="FF0000"/>
                </a:solidFill>
              </a:rPr>
              <a:t>low-input DNA and RNA samples </a:t>
            </a:r>
          </a:p>
          <a:p>
            <a:endParaRPr lang="en-US" dirty="0"/>
          </a:p>
          <a:p>
            <a:pPr marL="285750" indent="-285750">
              <a:buFont typeface="Wingdings" panose="05000000000000000000" pitchFamily="2" charset="2"/>
              <a:buChar char="Ø"/>
            </a:pPr>
            <a:r>
              <a:rPr lang="en-US" dirty="0">
                <a:solidFill>
                  <a:srgbClr val="FF0000"/>
                </a:solidFill>
              </a:rPr>
              <a:t>A multiplexed highly specific PCR-based workflow</a:t>
            </a:r>
          </a:p>
          <a:p>
            <a:pPr marL="285750" indent="-285750">
              <a:buFont typeface="Wingdings" panose="05000000000000000000" pitchFamily="2" charset="2"/>
              <a:buChar char="Ø"/>
            </a:pPr>
            <a:endParaRPr lang="en-US" dirty="0"/>
          </a:p>
          <a:p>
            <a:pPr marL="285750" indent="-285750">
              <a:buFont typeface="Wingdings" panose="05000000000000000000" pitchFamily="2" charset="2"/>
              <a:buChar char="Ø"/>
            </a:pPr>
            <a:r>
              <a:rPr lang="en-US" dirty="0">
                <a:solidFill>
                  <a:srgbClr val="3333FF"/>
                </a:solidFill>
              </a:rPr>
              <a:t>A custom </a:t>
            </a:r>
            <a:r>
              <a:rPr lang="en-US" dirty="0" err="1">
                <a:solidFill>
                  <a:srgbClr val="3333FF"/>
                </a:solidFill>
              </a:rPr>
              <a:t>AmpliSeq</a:t>
            </a:r>
            <a:r>
              <a:rPr lang="en-US" dirty="0">
                <a:solidFill>
                  <a:srgbClr val="3333FF"/>
                </a:solidFill>
              </a:rPr>
              <a:t> for Illumina panel was designed to target entire mitochondria genome</a:t>
            </a:r>
          </a:p>
        </p:txBody>
      </p:sp>
      <p:sp>
        <p:nvSpPr>
          <p:cNvPr id="3" name="AutoShape 2" descr="Image result for illumina targeted sequenc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Picture 5">
            <a:extLst>
              <a:ext uri="{FF2B5EF4-FFF2-40B4-BE49-F238E27FC236}">
                <a16:creationId xmlns:a16="http://schemas.microsoft.com/office/drawing/2014/main" xmlns="" id="{54701A90-687C-5042-8974-31B9BFDB0B4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71800"/>
            <a:ext cx="9144000" cy="3651358"/>
          </a:xfrm>
          <a:prstGeom prst="rect">
            <a:avLst/>
          </a:prstGeom>
        </p:spPr>
      </p:pic>
    </p:spTree>
    <p:extLst>
      <p:ext uri="{BB962C8B-B14F-4D97-AF65-F5344CB8AC3E}">
        <p14:creationId xmlns:p14="http://schemas.microsoft.com/office/powerpoint/2010/main" val="23732685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2128405903"/>
              </p:ext>
            </p:extLst>
          </p:nvPr>
        </p:nvGraphicFramePr>
        <p:xfrm>
          <a:off x="685800" y="1524000"/>
          <a:ext cx="7398192" cy="4120515"/>
        </p:xfrm>
        <a:graphic>
          <a:graphicData uri="http://schemas.openxmlformats.org/drawingml/2006/table">
            <a:tbl>
              <a:tblPr/>
              <a:tblGrid>
                <a:gridCol w="1056885">
                  <a:extLst>
                    <a:ext uri="{9D8B030D-6E8A-4147-A177-3AD203B41FA5}">
                      <a16:colId xmlns:a16="http://schemas.microsoft.com/office/drawing/2014/main" xmlns="" val="20000"/>
                    </a:ext>
                  </a:extLst>
                </a:gridCol>
                <a:gridCol w="1576370">
                  <a:extLst>
                    <a:ext uri="{9D8B030D-6E8A-4147-A177-3AD203B41FA5}">
                      <a16:colId xmlns:a16="http://schemas.microsoft.com/office/drawing/2014/main" xmlns="" val="20001"/>
                    </a:ext>
                  </a:extLst>
                </a:gridCol>
                <a:gridCol w="841924">
                  <a:extLst>
                    <a:ext uri="{9D8B030D-6E8A-4147-A177-3AD203B41FA5}">
                      <a16:colId xmlns:a16="http://schemas.microsoft.com/office/drawing/2014/main" xmlns="" val="20002"/>
                    </a:ext>
                  </a:extLst>
                </a:gridCol>
                <a:gridCol w="3923013">
                  <a:extLst>
                    <a:ext uri="{9D8B030D-6E8A-4147-A177-3AD203B41FA5}">
                      <a16:colId xmlns:a16="http://schemas.microsoft.com/office/drawing/2014/main" xmlns="" val="20004"/>
                    </a:ext>
                  </a:extLst>
                </a:gridCol>
              </a:tblGrid>
              <a:tr h="714375">
                <a:tc>
                  <a:txBody>
                    <a:bodyPr/>
                    <a:lstStyle/>
                    <a:p>
                      <a:pPr algn="ctr" fontAlgn="b"/>
                      <a:r>
                        <a:rPr lang="en-US" sz="1600" b="1" i="0" u="none" strike="noStrike" dirty="0">
                          <a:solidFill>
                            <a:srgbClr val="000000"/>
                          </a:solidFill>
                          <a:effectLst/>
                          <a:latin typeface="Calibri"/>
                        </a:rPr>
                        <a:t>sample ID</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1" i="0" u="none" strike="noStrike">
                          <a:solidFill>
                            <a:srgbClr val="000000"/>
                          </a:solidFill>
                          <a:effectLst/>
                          <a:latin typeface="Calibri"/>
                        </a:rPr>
                        <a:t>matrix</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b"/>
                      <a:r>
                        <a:rPr lang="en-US" sz="1600" b="1" i="0" u="none" strike="noStrike">
                          <a:solidFill>
                            <a:srgbClr val="000000"/>
                          </a:solidFill>
                          <a:effectLst/>
                          <a:latin typeface="Calibri"/>
                        </a:rPr>
                        <a:t>number oocysts</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en-US" sz="1600" b="1" i="0" u="none" strike="noStrike" dirty="0">
                          <a:solidFill>
                            <a:srgbClr val="000000"/>
                          </a:solidFill>
                          <a:effectLst/>
                          <a:latin typeface="Calibri"/>
                        </a:rPr>
                        <a:t>coverage</a:t>
                      </a:r>
                    </a:p>
                  </a:txBody>
                  <a:tcPr marL="9525" marR="9525" marT="9525" marB="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0"/>
                  </a:ext>
                </a:extLst>
              </a:tr>
              <a:tr h="238125">
                <a:tc>
                  <a:txBody>
                    <a:bodyPr/>
                    <a:lstStyle/>
                    <a:p>
                      <a:pPr algn="l" fontAlgn="b">
                        <a:lnSpc>
                          <a:spcPct val="100000"/>
                        </a:lnSpc>
                      </a:pPr>
                      <a:r>
                        <a:rPr lang="en-US" sz="1800" b="0" i="0" u="none" strike="noStrike" dirty="0">
                          <a:solidFill>
                            <a:srgbClr val="000000"/>
                          </a:solidFill>
                          <a:effectLst/>
                          <a:latin typeface="+mn-lt"/>
                        </a:rPr>
                        <a:t>B2</a:t>
                      </a:r>
                    </a:p>
                  </a:txBody>
                  <a:tcPr marL="9525" marR="9525" marT="9525" marB="0" anchor="b">
                    <a:lnL>
                      <a:noFill/>
                    </a:lnL>
                    <a:lnR>
                      <a:noFill/>
                    </a:lnR>
                    <a:lnT w="6350" cap="flat" cmpd="sng" algn="ctr">
                      <a:noFill/>
                      <a:prstDash val="solid"/>
                      <a:round/>
                      <a:headEnd type="none" w="med" len="med"/>
                      <a:tailEnd type="none" w="med" len="med"/>
                    </a:lnT>
                    <a:lnB>
                      <a:noFill/>
                    </a:lnB>
                    <a:solidFill>
                      <a:srgbClr val="D9E1F2"/>
                    </a:solidFill>
                  </a:tcPr>
                </a:tc>
                <a:tc>
                  <a:txBody>
                    <a:bodyPr/>
                    <a:lstStyle/>
                    <a:p>
                      <a:pPr algn="l" fontAlgn="b">
                        <a:lnSpc>
                          <a:spcPct val="100000"/>
                        </a:lnSpc>
                      </a:pPr>
                      <a:r>
                        <a:rPr lang="en-US" sz="1800" b="0" i="0" u="none" strike="noStrike">
                          <a:solidFill>
                            <a:srgbClr val="000000"/>
                          </a:solidFill>
                          <a:effectLst/>
                          <a:latin typeface="+mn-lt"/>
                        </a:rPr>
                        <a:t>blackberries</a:t>
                      </a:r>
                    </a:p>
                  </a:txBody>
                  <a:tcPr marL="9525" marR="9525" marT="9525" marB="0" anchor="b">
                    <a:lnL>
                      <a:noFill/>
                    </a:lnL>
                    <a:lnR>
                      <a:noFill/>
                    </a:lnR>
                    <a:lnT w="6350" cap="flat" cmpd="sng" algn="ctr">
                      <a:noFill/>
                      <a:prstDash val="solid"/>
                      <a:round/>
                      <a:headEnd type="none" w="med" len="med"/>
                      <a:tailEnd type="none" w="med" len="med"/>
                    </a:lnT>
                    <a:lnB>
                      <a:noFill/>
                    </a:lnB>
                    <a:solidFill>
                      <a:srgbClr val="D9E1F2"/>
                    </a:solidFill>
                  </a:tcPr>
                </a:tc>
                <a:tc>
                  <a:txBody>
                    <a:bodyPr/>
                    <a:lstStyle/>
                    <a:p>
                      <a:pPr algn="l" fontAlgn="b">
                        <a:lnSpc>
                          <a:spcPct val="100000"/>
                        </a:lnSpc>
                      </a:pPr>
                      <a:r>
                        <a:rPr lang="en-US" sz="1800" b="0" i="0" u="none" strike="noStrike">
                          <a:solidFill>
                            <a:srgbClr val="000000"/>
                          </a:solidFill>
                          <a:effectLst/>
                          <a:latin typeface="+mn-lt"/>
                        </a:rPr>
                        <a:t>5</a:t>
                      </a:r>
                    </a:p>
                  </a:txBody>
                  <a:tcPr marL="9525" marR="9525" marT="9525" marB="0" anchor="b">
                    <a:lnL>
                      <a:noFill/>
                    </a:lnL>
                    <a:lnR>
                      <a:noFill/>
                    </a:lnR>
                    <a:lnT w="6350" cap="flat" cmpd="sng" algn="ctr">
                      <a:noFill/>
                      <a:prstDash val="solid"/>
                      <a:round/>
                      <a:headEnd type="none" w="med" len="med"/>
                      <a:tailEnd type="none" w="med" len="med"/>
                    </a:lnT>
                    <a:lnB>
                      <a:noFill/>
                    </a:lnB>
                    <a:solidFill>
                      <a:srgbClr val="D9E1F2"/>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w="6350" cap="flat" cmpd="sng" algn="ctr">
                      <a:noFill/>
                      <a:prstDash val="solid"/>
                      <a:round/>
                      <a:headEnd type="none" w="med" len="med"/>
                      <a:tailEnd type="none" w="med" len="med"/>
                    </a:lnT>
                    <a:lnB>
                      <a:noFill/>
                    </a:lnB>
                    <a:solidFill>
                      <a:srgbClr val="D9E1F2"/>
                    </a:solidFill>
                  </a:tcPr>
                </a:tc>
                <a:extLst>
                  <a:ext uri="{0D108BD9-81ED-4DB2-BD59-A6C34878D82A}">
                    <a16:rowId xmlns:a16="http://schemas.microsoft.com/office/drawing/2014/main" xmlns="" val="10001"/>
                  </a:ext>
                </a:extLst>
              </a:tr>
              <a:tr h="238125">
                <a:tc>
                  <a:txBody>
                    <a:bodyPr/>
                    <a:lstStyle/>
                    <a:p>
                      <a:pPr algn="l" fontAlgn="b">
                        <a:lnSpc>
                          <a:spcPct val="100000"/>
                        </a:lnSpc>
                      </a:pPr>
                      <a:r>
                        <a:rPr lang="en-US" sz="1800" b="0" i="0" u="none" strike="noStrike">
                          <a:solidFill>
                            <a:srgbClr val="000000"/>
                          </a:solidFill>
                          <a:effectLst/>
                          <a:latin typeface="+mn-lt"/>
                        </a:rPr>
                        <a:t>B4</a:t>
                      </a:r>
                    </a:p>
                  </a:txBody>
                  <a:tcPr marL="9525" marR="9525" marT="9525" marB="0" anchor="b">
                    <a:lnL>
                      <a:noFill/>
                    </a:lnL>
                    <a:lnR>
                      <a:noFill/>
                    </a:lnR>
                    <a:lnT>
                      <a:noFill/>
                    </a:lnT>
                    <a:lnB>
                      <a:noFill/>
                    </a:lnB>
                    <a:solidFill>
                      <a:srgbClr val="D9E1F2"/>
                    </a:solidFill>
                  </a:tcPr>
                </a:tc>
                <a:tc>
                  <a:txBody>
                    <a:bodyPr/>
                    <a:lstStyle/>
                    <a:p>
                      <a:pPr algn="l" fontAlgn="b">
                        <a:lnSpc>
                          <a:spcPct val="100000"/>
                        </a:lnSpc>
                      </a:pPr>
                      <a:r>
                        <a:rPr lang="en-US" sz="1800" b="0" i="0" u="none" strike="noStrike">
                          <a:solidFill>
                            <a:srgbClr val="000000"/>
                          </a:solidFill>
                          <a:effectLst/>
                          <a:latin typeface="+mn-lt"/>
                        </a:rPr>
                        <a:t>blackberries</a:t>
                      </a:r>
                    </a:p>
                  </a:txBody>
                  <a:tcPr marL="9525" marR="9525" marT="9525" marB="0" anchor="b">
                    <a:lnL>
                      <a:noFill/>
                    </a:lnL>
                    <a:lnR>
                      <a:noFill/>
                    </a:lnR>
                    <a:lnT>
                      <a:noFill/>
                    </a:lnT>
                    <a:lnB>
                      <a:noFill/>
                    </a:lnB>
                    <a:solidFill>
                      <a:srgbClr val="D9E1F2"/>
                    </a:solidFill>
                  </a:tcPr>
                </a:tc>
                <a:tc>
                  <a:txBody>
                    <a:bodyPr/>
                    <a:lstStyle/>
                    <a:p>
                      <a:pPr algn="l" fontAlgn="b">
                        <a:lnSpc>
                          <a:spcPct val="100000"/>
                        </a:lnSpc>
                      </a:pPr>
                      <a:r>
                        <a:rPr lang="en-US" sz="1800" b="0" i="0" u="none" strike="noStrike">
                          <a:solidFill>
                            <a:srgbClr val="000000"/>
                          </a:solidFill>
                          <a:effectLst/>
                          <a:latin typeface="+mn-lt"/>
                        </a:rPr>
                        <a:t>10</a:t>
                      </a:r>
                    </a:p>
                  </a:txBody>
                  <a:tcPr marL="9525" marR="9525" marT="9525" marB="0" anchor="b">
                    <a:lnL>
                      <a:noFill/>
                    </a:lnL>
                    <a:lnR>
                      <a:noFill/>
                    </a:lnR>
                    <a:lnT>
                      <a:noFill/>
                    </a:lnT>
                    <a:lnB>
                      <a:noFill/>
                    </a:lnB>
                    <a:solidFill>
                      <a:srgbClr val="D9E1F2"/>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D9E1F2"/>
                    </a:solidFill>
                  </a:tcPr>
                </a:tc>
                <a:extLst>
                  <a:ext uri="{0D108BD9-81ED-4DB2-BD59-A6C34878D82A}">
                    <a16:rowId xmlns:a16="http://schemas.microsoft.com/office/drawing/2014/main" xmlns="" val="10003"/>
                  </a:ext>
                </a:extLst>
              </a:tr>
              <a:tr h="238125">
                <a:tc>
                  <a:txBody>
                    <a:bodyPr/>
                    <a:lstStyle/>
                    <a:p>
                      <a:pPr algn="l" fontAlgn="b">
                        <a:lnSpc>
                          <a:spcPct val="100000"/>
                        </a:lnSpc>
                      </a:pPr>
                      <a:r>
                        <a:rPr lang="en-US" sz="1800" b="0" i="0" u="none" strike="noStrike">
                          <a:solidFill>
                            <a:srgbClr val="000000"/>
                          </a:solidFill>
                          <a:effectLst/>
                          <a:latin typeface="+mn-lt"/>
                        </a:rPr>
                        <a:t>B8</a:t>
                      </a:r>
                    </a:p>
                  </a:txBody>
                  <a:tcPr marL="9525" marR="9525" marT="9525" marB="0" anchor="b">
                    <a:lnL>
                      <a:noFill/>
                    </a:lnL>
                    <a:lnR>
                      <a:noFill/>
                    </a:lnR>
                    <a:lnT>
                      <a:noFill/>
                    </a:lnT>
                    <a:lnB>
                      <a:noFill/>
                    </a:lnB>
                    <a:solidFill>
                      <a:srgbClr val="D9E1F2"/>
                    </a:solidFill>
                  </a:tcPr>
                </a:tc>
                <a:tc>
                  <a:txBody>
                    <a:bodyPr/>
                    <a:lstStyle/>
                    <a:p>
                      <a:pPr algn="l" fontAlgn="b">
                        <a:lnSpc>
                          <a:spcPct val="100000"/>
                        </a:lnSpc>
                      </a:pPr>
                      <a:r>
                        <a:rPr lang="en-US" sz="1800" b="0" i="0" u="none" strike="noStrike" dirty="0">
                          <a:solidFill>
                            <a:srgbClr val="000000"/>
                          </a:solidFill>
                          <a:effectLst/>
                          <a:latin typeface="+mn-lt"/>
                        </a:rPr>
                        <a:t>blackberries</a:t>
                      </a:r>
                    </a:p>
                  </a:txBody>
                  <a:tcPr marL="9525" marR="9525" marT="9525" marB="0" anchor="b">
                    <a:lnL>
                      <a:noFill/>
                    </a:lnL>
                    <a:lnR>
                      <a:noFill/>
                    </a:lnR>
                    <a:lnT>
                      <a:noFill/>
                    </a:lnT>
                    <a:lnB>
                      <a:noFill/>
                    </a:lnB>
                    <a:solidFill>
                      <a:srgbClr val="D9E1F2"/>
                    </a:solidFill>
                  </a:tcPr>
                </a:tc>
                <a:tc>
                  <a:txBody>
                    <a:bodyPr/>
                    <a:lstStyle/>
                    <a:p>
                      <a:pPr algn="l" fontAlgn="b">
                        <a:lnSpc>
                          <a:spcPct val="100000"/>
                        </a:lnSpc>
                      </a:pPr>
                      <a:r>
                        <a:rPr lang="en-US" sz="1800" b="0" i="0" u="none" strike="noStrike" dirty="0">
                          <a:solidFill>
                            <a:srgbClr val="000000"/>
                          </a:solidFill>
                          <a:effectLst/>
                          <a:latin typeface="+mn-lt"/>
                        </a:rPr>
                        <a:t>200</a:t>
                      </a:r>
                    </a:p>
                  </a:txBody>
                  <a:tcPr marL="9525" marR="9525" marT="9525" marB="0" anchor="b">
                    <a:lnL>
                      <a:noFill/>
                    </a:lnL>
                    <a:lnR>
                      <a:noFill/>
                    </a:lnR>
                    <a:lnT>
                      <a:noFill/>
                    </a:lnT>
                    <a:lnB>
                      <a:noFill/>
                    </a:lnB>
                    <a:solidFill>
                      <a:srgbClr val="D9E1F2"/>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D9E1F2"/>
                    </a:solidFill>
                  </a:tcPr>
                </a:tc>
                <a:extLst>
                  <a:ext uri="{0D108BD9-81ED-4DB2-BD59-A6C34878D82A}">
                    <a16:rowId xmlns:a16="http://schemas.microsoft.com/office/drawing/2014/main" xmlns="" val="10004"/>
                  </a:ext>
                </a:extLst>
              </a:tr>
              <a:tr h="238125">
                <a:tc>
                  <a:txBody>
                    <a:bodyPr/>
                    <a:lstStyle/>
                    <a:p>
                      <a:pPr algn="l" fontAlgn="b">
                        <a:lnSpc>
                          <a:spcPct val="100000"/>
                        </a:lnSpc>
                      </a:pPr>
                      <a:r>
                        <a:rPr lang="en-US" sz="1800" b="0" i="0" u="none" strike="noStrike" dirty="0">
                          <a:solidFill>
                            <a:srgbClr val="000000"/>
                          </a:solidFill>
                          <a:effectLst/>
                          <a:latin typeface="+mn-lt"/>
                        </a:rPr>
                        <a:t>PG6</a:t>
                      </a:r>
                    </a:p>
                  </a:txBody>
                  <a:tcPr marL="9525" marR="9525" marT="9525" marB="0" anchor="b">
                    <a:lnL>
                      <a:noFill/>
                    </a:lnL>
                    <a:lnR>
                      <a:noFill/>
                    </a:lnR>
                    <a:lnT>
                      <a:noFill/>
                    </a:lnT>
                    <a:lnB>
                      <a:noFill/>
                    </a:lnB>
                    <a:solidFill>
                      <a:srgbClr val="FCE4D6"/>
                    </a:solidFill>
                  </a:tcPr>
                </a:tc>
                <a:tc>
                  <a:txBody>
                    <a:bodyPr/>
                    <a:lstStyle/>
                    <a:p>
                      <a:pPr algn="l" fontAlgn="b">
                        <a:lnSpc>
                          <a:spcPct val="100000"/>
                        </a:lnSpc>
                      </a:pPr>
                      <a:r>
                        <a:rPr lang="en-US" sz="1800" b="0" i="0" u="none" strike="noStrike">
                          <a:solidFill>
                            <a:srgbClr val="000000"/>
                          </a:solidFill>
                          <a:effectLst/>
                          <a:latin typeface="+mn-lt"/>
                        </a:rPr>
                        <a:t>frozen pico gallo</a:t>
                      </a:r>
                    </a:p>
                  </a:txBody>
                  <a:tcPr marL="9525" marR="9525" marT="9525" marB="0" anchor="b">
                    <a:lnL>
                      <a:noFill/>
                    </a:lnL>
                    <a:lnR>
                      <a:noFill/>
                    </a:lnR>
                    <a:lnT>
                      <a:noFill/>
                    </a:lnT>
                    <a:lnB>
                      <a:noFill/>
                    </a:lnB>
                    <a:solidFill>
                      <a:srgbClr val="FCE4D6"/>
                    </a:solidFill>
                  </a:tcPr>
                </a:tc>
                <a:tc>
                  <a:txBody>
                    <a:bodyPr/>
                    <a:lstStyle/>
                    <a:p>
                      <a:pPr algn="l" fontAlgn="b">
                        <a:lnSpc>
                          <a:spcPct val="100000"/>
                        </a:lnSpc>
                      </a:pPr>
                      <a:r>
                        <a:rPr lang="en-US" sz="1800" b="0" i="0" u="none" strike="noStrike">
                          <a:solidFill>
                            <a:srgbClr val="000000"/>
                          </a:solidFill>
                          <a:effectLst/>
                          <a:latin typeface="+mn-lt"/>
                        </a:rPr>
                        <a:t>10</a:t>
                      </a:r>
                    </a:p>
                  </a:txBody>
                  <a:tcPr marL="9525" marR="9525" marT="9525" marB="0" anchor="b">
                    <a:lnL>
                      <a:noFill/>
                    </a:lnL>
                    <a:lnR>
                      <a:noFill/>
                    </a:lnR>
                    <a:lnT>
                      <a:noFill/>
                    </a:lnT>
                    <a:lnB>
                      <a:noFill/>
                    </a:lnB>
                    <a:solidFill>
                      <a:srgbClr val="FCE4D6"/>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FCE4D6"/>
                    </a:solidFill>
                  </a:tcPr>
                </a:tc>
                <a:extLst>
                  <a:ext uri="{0D108BD9-81ED-4DB2-BD59-A6C34878D82A}">
                    <a16:rowId xmlns:a16="http://schemas.microsoft.com/office/drawing/2014/main" xmlns="" val="10005"/>
                  </a:ext>
                </a:extLst>
              </a:tr>
              <a:tr h="238125">
                <a:tc>
                  <a:txBody>
                    <a:bodyPr/>
                    <a:lstStyle/>
                    <a:p>
                      <a:pPr algn="l" fontAlgn="b">
                        <a:lnSpc>
                          <a:spcPct val="100000"/>
                        </a:lnSpc>
                      </a:pPr>
                      <a:r>
                        <a:rPr lang="en-US" sz="1800" b="0" i="0" u="none" strike="noStrike">
                          <a:solidFill>
                            <a:srgbClr val="000000"/>
                          </a:solidFill>
                          <a:effectLst/>
                          <a:latin typeface="+mn-lt"/>
                        </a:rPr>
                        <a:t>PG8</a:t>
                      </a:r>
                    </a:p>
                  </a:txBody>
                  <a:tcPr marL="9525" marR="9525" marT="9525" marB="0" anchor="b">
                    <a:lnL>
                      <a:noFill/>
                    </a:lnL>
                    <a:lnR>
                      <a:noFill/>
                    </a:lnR>
                    <a:lnT>
                      <a:noFill/>
                    </a:lnT>
                    <a:lnB>
                      <a:noFill/>
                    </a:lnB>
                    <a:solidFill>
                      <a:srgbClr val="FCE4D6"/>
                    </a:solidFill>
                  </a:tcPr>
                </a:tc>
                <a:tc>
                  <a:txBody>
                    <a:bodyPr/>
                    <a:lstStyle/>
                    <a:p>
                      <a:pPr algn="l" fontAlgn="b">
                        <a:lnSpc>
                          <a:spcPct val="100000"/>
                        </a:lnSpc>
                      </a:pPr>
                      <a:r>
                        <a:rPr lang="en-US" sz="1800" b="0" i="0" u="none" strike="noStrike">
                          <a:solidFill>
                            <a:srgbClr val="000000"/>
                          </a:solidFill>
                          <a:effectLst/>
                          <a:latin typeface="+mn-lt"/>
                        </a:rPr>
                        <a:t>frozen pico gallo</a:t>
                      </a:r>
                    </a:p>
                  </a:txBody>
                  <a:tcPr marL="9525" marR="9525" marT="9525" marB="0" anchor="b">
                    <a:lnL>
                      <a:noFill/>
                    </a:lnL>
                    <a:lnR>
                      <a:noFill/>
                    </a:lnR>
                    <a:lnT>
                      <a:noFill/>
                    </a:lnT>
                    <a:lnB>
                      <a:noFill/>
                    </a:lnB>
                    <a:solidFill>
                      <a:srgbClr val="FCE4D6"/>
                    </a:solidFill>
                  </a:tcPr>
                </a:tc>
                <a:tc>
                  <a:txBody>
                    <a:bodyPr/>
                    <a:lstStyle/>
                    <a:p>
                      <a:pPr algn="l" fontAlgn="b">
                        <a:lnSpc>
                          <a:spcPct val="100000"/>
                        </a:lnSpc>
                      </a:pPr>
                      <a:r>
                        <a:rPr lang="en-US" sz="1800" b="0" i="0" u="none" strike="noStrike">
                          <a:solidFill>
                            <a:srgbClr val="000000"/>
                          </a:solidFill>
                          <a:effectLst/>
                          <a:latin typeface="+mn-lt"/>
                        </a:rPr>
                        <a:t>200</a:t>
                      </a:r>
                    </a:p>
                  </a:txBody>
                  <a:tcPr marL="9525" marR="9525" marT="9525" marB="0" anchor="b">
                    <a:lnL>
                      <a:noFill/>
                    </a:lnL>
                    <a:lnR>
                      <a:noFill/>
                    </a:lnR>
                    <a:lnT>
                      <a:noFill/>
                    </a:lnT>
                    <a:lnB>
                      <a:noFill/>
                    </a:lnB>
                    <a:solidFill>
                      <a:srgbClr val="FCE4D6"/>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FCE4D6"/>
                    </a:solidFill>
                  </a:tcPr>
                </a:tc>
                <a:extLst>
                  <a:ext uri="{0D108BD9-81ED-4DB2-BD59-A6C34878D82A}">
                    <a16:rowId xmlns:a16="http://schemas.microsoft.com/office/drawing/2014/main" xmlns="" val="10006"/>
                  </a:ext>
                </a:extLst>
              </a:tr>
              <a:tr h="238125">
                <a:tc>
                  <a:txBody>
                    <a:bodyPr/>
                    <a:lstStyle/>
                    <a:p>
                      <a:pPr algn="l" fontAlgn="b">
                        <a:lnSpc>
                          <a:spcPct val="100000"/>
                        </a:lnSpc>
                      </a:pPr>
                      <a:r>
                        <a:rPr lang="en-US" sz="1800" b="0" i="0" u="none" strike="noStrike">
                          <a:solidFill>
                            <a:srgbClr val="000000"/>
                          </a:solidFill>
                          <a:effectLst/>
                          <a:latin typeface="+mn-lt"/>
                        </a:rPr>
                        <a:t>8</a:t>
                      </a:r>
                    </a:p>
                  </a:txBody>
                  <a:tcPr marL="9525" marR="9525" marT="9525" marB="0" anchor="b">
                    <a:lnL>
                      <a:noFill/>
                    </a:lnL>
                    <a:lnR>
                      <a:noFill/>
                    </a:lnR>
                    <a:lnT>
                      <a:noFill/>
                    </a:lnT>
                    <a:lnB>
                      <a:noFill/>
                    </a:lnB>
                    <a:solidFill>
                      <a:srgbClr val="F8CBAD"/>
                    </a:solidFill>
                  </a:tcPr>
                </a:tc>
                <a:tc>
                  <a:txBody>
                    <a:bodyPr/>
                    <a:lstStyle/>
                    <a:p>
                      <a:pPr algn="l" fontAlgn="b">
                        <a:lnSpc>
                          <a:spcPct val="100000"/>
                        </a:lnSpc>
                      </a:pPr>
                      <a:r>
                        <a:rPr lang="en-US" sz="1800" b="0" i="0" u="none" strike="noStrike">
                          <a:solidFill>
                            <a:srgbClr val="000000"/>
                          </a:solidFill>
                          <a:effectLst/>
                          <a:latin typeface="+mn-lt"/>
                        </a:rPr>
                        <a:t>pico gallo</a:t>
                      </a:r>
                    </a:p>
                  </a:txBody>
                  <a:tcPr marL="9525" marR="9525" marT="9525" marB="0" anchor="b">
                    <a:lnL>
                      <a:noFill/>
                    </a:lnL>
                    <a:lnR>
                      <a:noFill/>
                    </a:lnR>
                    <a:lnT>
                      <a:noFill/>
                    </a:lnT>
                    <a:lnB>
                      <a:noFill/>
                    </a:lnB>
                    <a:solidFill>
                      <a:srgbClr val="F8CBAD"/>
                    </a:solidFill>
                  </a:tcPr>
                </a:tc>
                <a:tc>
                  <a:txBody>
                    <a:bodyPr/>
                    <a:lstStyle/>
                    <a:p>
                      <a:pPr algn="l" fontAlgn="b">
                        <a:lnSpc>
                          <a:spcPct val="100000"/>
                        </a:lnSpc>
                      </a:pPr>
                      <a:r>
                        <a:rPr lang="en-US" sz="1800" b="0" i="0" u="none" strike="noStrike">
                          <a:solidFill>
                            <a:srgbClr val="000000"/>
                          </a:solidFill>
                          <a:effectLst/>
                          <a:latin typeface="+mn-lt"/>
                        </a:rPr>
                        <a:t>20</a:t>
                      </a:r>
                    </a:p>
                  </a:txBody>
                  <a:tcPr marL="9525" marR="9525" marT="9525" marB="0" anchor="b">
                    <a:lnL>
                      <a:noFill/>
                    </a:lnL>
                    <a:lnR>
                      <a:noFill/>
                    </a:lnR>
                    <a:lnT>
                      <a:noFill/>
                    </a:lnT>
                    <a:lnB>
                      <a:noFill/>
                    </a:lnB>
                    <a:solidFill>
                      <a:srgbClr val="F8CBAD"/>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xmlns="" val="10008"/>
                  </a:ext>
                </a:extLst>
              </a:tr>
              <a:tr h="238125">
                <a:tc>
                  <a:txBody>
                    <a:bodyPr/>
                    <a:lstStyle/>
                    <a:p>
                      <a:pPr algn="l" fontAlgn="b">
                        <a:lnSpc>
                          <a:spcPct val="100000"/>
                        </a:lnSpc>
                      </a:pPr>
                      <a:r>
                        <a:rPr lang="en-US" sz="1800" b="0" i="0" u="none" strike="noStrike">
                          <a:solidFill>
                            <a:srgbClr val="000000"/>
                          </a:solidFill>
                          <a:effectLst/>
                          <a:latin typeface="+mn-lt"/>
                        </a:rPr>
                        <a:t>9</a:t>
                      </a:r>
                    </a:p>
                  </a:txBody>
                  <a:tcPr marL="9525" marR="9525" marT="9525" marB="0" anchor="b">
                    <a:lnL>
                      <a:noFill/>
                    </a:lnL>
                    <a:lnR>
                      <a:noFill/>
                    </a:lnR>
                    <a:lnT>
                      <a:noFill/>
                    </a:lnT>
                    <a:lnB>
                      <a:noFill/>
                    </a:lnB>
                    <a:solidFill>
                      <a:srgbClr val="F8CBAD"/>
                    </a:solidFill>
                  </a:tcPr>
                </a:tc>
                <a:tc>
                  <a:txBody>
                    <a:bodyPr/>
                    <a:lstStyle/>
                    <a:p>
                      <a:pPr algn="l" fontAlgn="b">
                        <a:lnSpc>
                          <a:spcPct val="100000"/>
                        </a:lnSpc>
                      </a:pPr>
                      <a:r>
                        <a:rPr lang="en-US" sz="1800" b="0" i="0" u="none" strike="noStrike">
                          <a:solidFill>
                            <a:srgbClr val="000000"/>
                          </a:solidFill>
                          <a:effectLst/>
                          <a:latin typeface="+mn-lt"/>
                        </a:rPr>
                        <a:t>pico gallo</a:t>
                      </a:r>
                    </a:p>
                  </a:txBody>
                  <a:tcPr marL="9525" marR="9525" marT="9525" marB="0" anchor="b">
                    <a:lnL>
                      <a:noFill/>
                    </a:lnL>
                    <a:lnR>
                      <a:noFill/>
                    </a:lnR>
                    <a:lnT>
                      <a:noFill/>
                    </a:lnT>
                    <a:lnB>
                      <a:noFill/>
                    </a:lnB>
                    <a:solidFill>
                      <a:srgbClr val="F8CBAD"/>
                    </a:solidFill>
                  </a:tcPr>
                </a:tc>
                <a:tc>
                  <a:txBody>
                    <a:bodyPr/>
                    <a:lstStyle/>
                    <a:p>
                      <a:pPr algn="l" fontAlgn="b">
                        <a:lnSpc>
                          <a:spcPct val="100000"/>
                        </a:lnSpc>
                      </a:pPr>
                      <a:r>
                        <a:rPr lang="en-US" sz="1800" b="0" i="0" u="none" strike="noStrike">
                          <a:solidFill>
                            <a:srgbClr val="000000"/>
                          </a:solidFill>
                          <a:effectLst/>
                          <a:latin typeface="+mn-lt"/>
                        </a:rPr>
                        <a:t>200</a:t>
                      </a:r>
                    </a:p>
                  </a:txBody>
                  <a:tcPr marL="9525" marR="9525" marT="9525" marB="0" anchor="b">
                    <a:lnL>
                      <a:noFill/>
                    </a:lnL>
                    <a:lnR>
                      <a:noFill/>
                    </a:lnR>
                    <a:lnT>
                      <a:noFill/>
                    </a:lnT>
                    <a:lnB>
                      <a:noFill/>
                    </a:lnB>
                    <a:solidFill>
                      <a:srgbClr val="F8CBAD"/>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F8CBAD"/>
                    </a:solidFill>
                  </a:tcPr>
                </a:tc>
                <a:extLst>
                  <a:ext uri="{0D108BD9-81ED-4DB2-BD59-A6C34878D82A}">
                    <a16:rowId xmlns:a16="http://schemas.microsoft.com/office/drawing/2014/main" xmlns="" val="10009"/>
                  </a:ext>
                </a:extLst>
              </a:tr>
              <a:tr h="238125">
                <a:tc>
                  <a:txBody>
                    <a:bodyPr/>
                    <a:lstStyle/>
                    <a:p>
                      <a:pPr algn="l" fontAlgn="b">
                        <a:lnSpc>
                          <a:spcPct val="100000"/>
                        </a:lnSpc>
                      </a:pPr>
                      <a:r>
                        <a:rPr lang="en-US" sz="1800" b="0" i="0" u="none" strike="noStrike">
                          <a:solidFill>
                            <a:srgbClr val="000000"/>
                          </a:solidFill>
                          <a:effectLst/>
                          <a:latin typeface="+mn-lt"/>
                        </a:rPr>
                        <a:t>GS1a</a:t>
                      </a:r>
                    </a:p>
                  </a:txBody>
                  <a:tcPr marL="9525" marR="9525" marT="9525" marB="0" anchor="b">
                    <a:lnL>
                      <a:noFill/>
                    </a:lnL>
                    <a:lnR>
                      <a:noFill/>
                    </a:lnR>
                    <a:lnT>
                      <a:noFill/>
                    </a:lnT>
                    <a:lnB>
                      <a:noFill/>
                    </a:lnB>
                    <a:solidFill>
                      <a:srgbClr val="C6E0B4"/>
                    </a:solidFill>
                  </a:tcPr>
                </a:tc>
                <a:tc>
                  <a:txBody>
                    <a:bodyPr/>
                    <a:lstStyle/>
                    <a:p>
                      <a:pPr algn="l" fontAlgn="b">
                        <a:lnSpc>
                          <a:spcPct val="100000"/>
                        </a:lnSpc>
                      </a:pPr>
                      <a:r>
                        <a:rPr lang="en-US" sz="1800" b="0" i="0" u="none" strike="noStrike">
                          <a:solidFill>
                            <a:srgbClr val="000000"/>
                          </a:solidFill>
                          <a:effectLst/>
                          <a:latin typeface="+mn-lt"/>
                        </a:rPr>
                        <a:t>Green sauce</a:t>
                      </a:r>
                    </a:p>
                  </a:txBody>
                  <a:tcPr marL="9525" marR="9525" marT="9525" marB="0" anchor="b">
                    <a:lnL>
                      <a:noFill/>
                    </a:lnL>
                    <a:lnR>
                      <a:noFill/>
                    </a:lnR>
                    <a:lnT>
                      <a:noFill/>
                    </a:lnT>
                    <a:lnB>
                      <a:noFill/>
                    </a:lnB>
                    <a:solidFill>
                      <a:srgbClr val="C6E0B4"/>
                    </a:solidFill>
                  </a:tcPr>
                </a:tc>
                <a:tc>
                  <a:txBody>
                    <a:bodyPr/>
                    <a:lstStyle/>
                    <a:p>
                      <a:pPr algn="l" fontAlgn="b">
                        <a:lnSpc>
                          <a:spcPct val="100000"/>
                        </a:lnSpc>
                      </a:pPr>
                      <a:r>
                        <a:rPr lang="en-US" sz="1800" b="0" i="0" u="none" strike="noStrike">
                          <a:solidFill>
                            <a:srgbClr val="000000"/>
                          </a:solidFill>
                          <a:effectLst/>
                          <a:latin typeface="+mn-lt"/>
                        </a:rPr>
                        <a:t>10</a:t>
                      </a:r>
                    </a:p>
                  </a:txBody>
                  <a:tcPr marL="9525" marR="9525" marT="9525" marB="0" anchor="b">
                    <a:lnL>
                      <a:noFill/>
                    </a:lnL>
                    <a:lnR>
                      <a:noFill/>
                    </a:lnR>
                    <a:lnT>
                      <a:noFill/>
                    </a:lnT>
                    <a:lnB>
                      <a:noFill/>
                    </a:lnB>
                    <a:solidFill>
                      <a:srgbClr val="C6E0B4"/>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C6E0B4"/>
                    </a:solidFill>
                  </a:tcPr>
                </a:tc>
                <a:extLst>
                  <a:ext uri="{0D108BD9-81ED-4DB2-BD59-A6C34878D82A}">
                    <a16:rowId xmlns:a16="http://schemas.microsoft.com/office/drawing/2014/main" xmlns="" val="10010"/>
                  </a:ext>
                </a:extLst>
              </a:tr>
              <a:tr h="238125">
                <a:tc>
                  <a:txBody>
                    <a:bodyPr/>
                    <a:lstStyle/>
                    <a:p>
                      <a:pPr algn="l" fontAlgn="b">
                        <a:lnSpc>
                          <a:spcPct val="100000"/>
                        </a:lnSpc>
                      </a:pPr>
                      <a:r>
                        <a:rPr lang="en-US" sz="1800" b="0" i="0" u="none" strike="noStrike">
                          <a:solidFill>
                            <a:srgbClr val="000000"/>
                          </a:solidFill>
                          <a:effectLst/>
                          <a:latin typeface="+mn-lt"/>
                        </a:rPr>
                        <a:t>GS1</a:t>
                      </a:r>
                    </a:p>
                  </a:txBody>
                  <a:tcPr marL="9525" marR="9525" marT="9525" marB="0" anchor="b">
                    <a:lnL>
                      <a:noFill/>
                    </a:lnL>
                    <a:lnR>
                      <a:noFill/>
                    </a:lnR>
                    <a:lnT>
                      <a:noFill/>
                    </a:lnT>
                    <a:lnB>
                      <a:noFill/>
                    </a:lnB>
                    <a:solidFill>
                      <a:srgbClr val="C6E0B4"/>
                    </a:solidFill>
                  </a:tcPr>
                </a:tc>
                <a:tc>
                  <a:txBody>
                    <a:bodyPr/>
                    <a:lstStyle/>
                    <a:p>
                      <a:pPr algn="l" fontAlgn="b">
                        <a:lnSpc>
                          <a:spcPct val="100000"/>
                        </a:lnSpc>
                      </a:pPr>
                      <a:r>
                        <a:rPr lang="en-US" sz="1800" b="0" i="0" u="none" strike="noStrike">
                          <a:solidFill>
                            <a:srgbClr val="000000"/>
                          </a:solidFill>
                          <a:effectLst/>
                          <a:latin typeface="+mn-lt"/>
                        </a:rPr>
                        <a:t>Green sauce</a:t>
                      </a:r>
                    </a:p>
                  </a:txBody>
                  <a:tcPr marL="9525" marR="9525" marT="9525" marB="0" anchor="b">
                    <a:lnL>
                      <a:noFill/>
                    </a:lnL>
                    <a:lnR>
                      <a:noFill/>
                    </a:lnR>
                    <a:lnT>
                      <a:noFill/>
                    </a:lnT>
                    <a:lnB>
                      <a:noFill/>
                    </a:lnB>
                    <a:solidFill>
                      <a:srgbClr val="C6E0B4"/>
                    </a:solidFill>
                  </a:tcPr>
                </a:tc>
                <a:tc>
                  <a:txBody>
                    <a:bodyPr/>
                    <a:lstStyle/>
                    <a:p>
                      <a:pPr algn="l" fontAlgn="b">
                        <a:lnSpc>
                          <a:spcPct val="100000"/>
                        </a:lnSpc>
                      </a:pPr>
                      <a:r>
                        <a:rPr lang="en-US" sz="1800" b="0" i="0" u="none" strike="noStrike">
                          <a:solidFill>
                            <a:srgbClr val="000000"/>
                          </a:solidFill>
                          <a:effectLst/>
                          <a:latin typeface="+mn-lt"/>
                        </a:rPr>
                        <a:t>200</a:t>
                      </a:r>
                    </a:p>
                  </a:txBody>
                  <a:tcPr marL="9525" marR="9525" marT="9525" marB="0" anchor="b">
                    <a:lnL>
                      <a:noFill/>
                    </a:lnL>
                    <a:lnR>
                      <a:noFill/>
                    </a:lnR>
                    <a:lnT>
                      <a:noFill/>
                    </a:lnT>
                    <a:lnB>
                      <a:noFill/>
                    </a:lnB>
                    <a:solidFill>
                      <a:srgbClr val="C6E0B4"/>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C6E0B4"/>
                    </a:solidFill>
                  </a:tcPr>
                </a:tc>
                <a:extLst>
                  <a:ext uri="{0D108BD9-81ED-4DB2-BD59-A6C34878D82A}">
                    <a16:rowId xmlns:a16="http://schemas.microsoft.com/office/drawing/2014/main" xmlns="" val="10012"/>
                  </a:ext>
                </a:extLst>
              </a:tr>
              <a:tr h="238125">
                <a:tc>
                  <a:txBody>
                    <a:bodyPr/>
                    <a:lstStyle/>
                    <a:p>
                      <a:pPr algn="l" fontAlgn="b">
                        <a:lnSpc>
                          <a:spcPct val="100000"/>
                        </a:lnSpc>
                      </a:pPr>
                      <a:r>
                        <a:rPr lang="en-US" sz="1800" b="0" i="0" u="none" strike="noStrike">
                          <a:solidFill>
                            <a:srgbClr val="000000"/>
                          </a:solidFill>
                          <a:effectLst/>
                          <a:latin typeface="+mn-lt"/>
                        </a:rPr>
                        <a:t>R1</a:t>
                      </a:r>
                    </a:p>
                  </a:txBody>
                  <a:tcPr marL="9525" marR="9525" marT="9525" marB="0" anchor="b">
                    <a:lnL>
                      <a:noFill/>
                    </a:lnL>
                    <a:lnR>
                      <a:noFill/>
                    </a:lnR>
                    <a:lnT>
                      <a:noFill/>
                    </a:lnT>
                    <a:lnB>
                      <a:noFill/>
                    </a:lnB>
                    <a:solidFill>
                      <a:srgbClr val="FFC9E4"/>
                    </a:solidFill>
                  </a:tcPr>
                </a:tc>
                <a:tc>
                  <a:txBody>
                    <a:bodyPr/>
                    <a:lstStyle/>
                    <a:p>
                      <a:pPr algn="l" fontAlgn="b">
                        <a:lnSpc>
                          <a:spcPct val="100000"/>
                        </a:lnSpc>
                      </a:pPr>
                      <a:r>
                        <a:rPr lang="en-US" sz="1800" b="0" i="0" u="none" strike="noStrike">
                          <a:solidFill>
                            <a:srgbClr val="000000"/>
                          </a:solidFill>
                          <a:effectLst/>
                          <a:latin typeface="+mn-lt"/>
                        </a:rPr>
                        <a:t>raspberries</a:t>
                      </a:r>
                    </a:p>
                  </a:txBody>
                  <a:tcPr marL="9525" marR="9525" marT="9525" marB="0" anchor="b">
                    <a:lnL>
                      <a:noFill/>
                    </a:lnL>
                    <a:lnR>
                      <a:noFill/>
                    </a:lnR>
                    <a:lnT>
                      <a:noFill/>
                    </a:lnT>
                    <a:lnB>
                      <a:noFill/>
                    </a:lnB>
                    <a:solidFill>
                      <a:srgbClr val="FFC9E4"/>
                    </a:solidFill>
                  </a:tcPr>
                </a:tc>
                <a:tc>
                  <a:txBody>
                    <a:bodyPr/>
                    <a:lstStyle/>
                    <a:p>
                      <a:pPr algn="l" fontAlgn="b">
                        <a:lnSpc>
                          <a:spcPct val="100000"/>
                        </a:lnSpc>
                      </a:pPr>
                      <a:r>
                        <a:rPr lang="en-US" sz="1800" b="0" i="0" u="none" strike="noStrike">
                          <a:solidFill>
                            <a:srgbClr val="000000"/>
                          </a:solidFill>
                          <a:effectLst/>
                          <a:latin typeface="+mn-lt"/>
                        </a:rPr>
                        <a:t>5</a:t>
                      </a:r>
                    </a:p>
                  </a:txBody>
                  <a:tcPr marL="9525" marR="9525" marT="9525" marB="0" anchor="b">
                    <a:lnL>
                      <a:noFill/>
                    </a:lnL>
                    <a:lnR>
                      <a:noFill/>
                    </a:lnR>
                    <a:lnT>
                      <a:noFill/>
                    </a:lnT>
                    <a:lnB>
                      <a:noFill/>
                    </a:lnB>
                    <a:solidFill>
                      <a:srgbClr val="FFC9E4"/>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FFC9E4"/>
                    </a:solidFill>
                  </a:tcPr>
                </a:tc>
                <a:extLst>
                  <a:ext uri="{0D108BD9-81ED-4DB2-BD59-A6C34878D82A}">
                    <a16:rowId xmlns:a16="http://schemas.microsoft.com/office/drawing/2014/main" xmlns="" val="10014"/>
                  </a:ext>
                </a:extLst>
              </a:tr>
              <a:tr h="238125">
                <a:tc>
                  <a:txBody>
                    <a:bodyPr/>
                    <a:lstStyle/>
                    <a:p>
                      <a:pPr algn="l" fontAlgn="b">
                        <a:lnSpc>
                          <a:spcPct val="100000"/>
                        </a:lnSpc>
                      </a:pPr>
                      <a:r>
                        <a:rPr lang="en-US" sz="1800" b="0" i="0" u="none" strike="noStrike">
                          <a:solidFill>
                            <a:srgbClr val="000000"/>
                          </a:solidFill>
                          <a:effectLst/>
                          <a:latin typeface="+mn-lt"/>
                        </a:rPr>
                        <a:t>1</a:t>
                      </a:r>
                    </a:p>
                  </a:txBody>
                  <a:tcPr marL="9525" marR="9525" marT="9525" marB="0" anchor="b">
                    <a:lnL>
                      <a:noFill/>
                    </a:lnL>
                    <a:lnR>
                      <a:noFill/>
                    </a:lnR>
                    <a:lnT>
                      <a:noFill/>
                    </a:lnT>
                    <a:lnB>
                      <a:noFill/>
                    </a:lnB>
                    <a:solidFill>
                      <a:srgbClr val="FFD966"/>
                    </a:solidFill>
                  </a:tcPr>
                </a:tc>
                <a:tc>
                  <a:txBody>
                    <a:bodyPr/>
                    <a:lstStyle/>
                    <a:p>
                      <a:pPr algn="l" fontAlgn="b">
                        <a:lnSpc>
                          <a:spcPct val="100000"/>
                        </a:lnSpc>
                      </a:pPr>
                      <a:r>
                        <a:rPr lang="en-US" sz="1800" b="0" i="0" u="none" strike="noStrike">
                          <a:solidFill>
                            <a:srgbClr val="000000"/>
                          </a:solidFill>
                          <a:effectLst/>
                          <a:latin typeface="+mn-lt"/>
                        </a:rPr>
                        <a:t>carrots</a:t>
                      </a:r>
                    </a:p>
                  </a:txBody>
                  <a:tcPr marL="9525" marR="9525" marT="9525" marB="0" anchor="b">
                    <a:lnL>
                      <a:noFill/>
                    </a:lnL>
                    <a:lnR>
                      <a:noFill/>
                    </a:lnR>
                    <a:lnT>
                      <a:noFill/>
                    </a:lnT>
                    <a:lnB>
                      <a:noFill/>
                    </a:lnB>
                    <a:solidFill>
                      <a:srgbClr val="FFD966"/>
                    </a:solidFill>
                  </a:tcPr>
                </a:tc>
                <a:tc>
                  <a:txBody>
                    <a:bodyPr/>
                    <a:lstStyle/>
                    <a:p>
                      <a:pPr algn="l" fontAlgn="b">
                        <a:lnSpc>
                          <a:spcPct val="100000"/>
                        </a:lnSpc>
                      </a:pPr>
                      <a:r>
                        <a:rPr lang="en-US" sz="1800" b="0" i="0" u="none" strike="noStrike">
                          <a:solidFill>
                            <a:srgbClr val="000000"/>
                          </a:solidFill>
                          <a:effectLst/>
                          <a:latin typeface="+mn-lt"/>
                        </a:rPr>
                        <a:t>10</a:t>
                      </a:r>
                    </a:p>
                  </a:txBody>
                  <a:tcPr marL="9525" marR="9525" marT="9525" marB="0" anchor="b">
                    <a:lnL>
                      <a:noFill/>
                    </a:lnL>
                    <a:lnR>
                      <a:noFill/>
                    </a:lnR>
                    <a:lnT>
                      <a:noFill/>
                    </a:lnT>
                    <a:lnB>
                      <a:noFill/>
                    </a:lnB>
                    <a:solidFill>
                      <a:srgbClr val="FFD966"/>
                    </a:solidFill>
                  </a:tcPr>
                </a:tc>
                <a:tc>
                  <a:txBody>
                    <a:bodyPr/>
                    <a:lstStyle/>
                    <a:p>
                      <a:pPr algn="l" fontAlgn="b">
                        <a:lnSpc>
                          <a:spcPct val="100000"/>
                        </a:lnSpc>
                      </a:pPr>
                      <a:r>
                        <a:rPr lang="en-US" sz="1800" b="0" i="0" u="none" strike="noStrike" dirty="0">
                          <a:solidFill>
                            <a:srgbClr val="000000"/>
                          </a:solidFill>
                          <a:effectLst/>
                          <a:latin typeface="+mn-lt"/>
                        </a:rPr>
                        <a:t>622 </a:t>
                      </a:r>
                      <a:r>
                        <a:rPr lang="en-US" sz="1800" b="0" i="0" u="none" strike="noStrike" dirty="0" err="1">
                          <a:solidFill>
                            <a:srgbClr val="000000"/>
                          </a:solidFill>
                          <a:effectLst/>
                          <a:latin typeface="+mn-lt"/>
                        </a:rPr>
                        <a:t>bp</a:t>
                      </a:r>
                      <a:r>
                        <a:rPr lang="en-US" sz="1800" b="0" i="0" u="none" strike="noStrike" dirty="0">
                          <a:solidFill>
                            <a:srgbClr val="000000"/>
                          </a:solidFill>
                          <a:effectLst/>
                          <a:latin typeface="+mn-lt"/>
                        </a:rPr>
                        <a:t> missing ~90%   </a:t>
                      </a:r>
                    </a:p>
                  </a:txBody>
                  <a:tcPr marL="9525" marR="9525" marT="9525" marB="0" anchor="b">
                    <a:lnL>
                      <a:noFill/>
                    </a:lnL>
                    <a:lnR>
                      <a:noFill/>
                    </a:lnR>
                    <a:lnT>
                      <a:noFill/>
                    </a:lnT>
                    <a:lnB>
                      <a:noFill/>
                    </a:lnB>
                    <a:solidFill>
                      <a:srgbClr val="FFD966"/>
                    </a:solidFill>
                  </a:tcPr>
                </a:tc>
                <a:extLst>
                  <a:ext uri="{0D108BD9-81ED-4DB2-BD59-A6C34878D82A}">
                    <a16:rowId xmlns:a16="http://schemas.microsoft.com/office/drawing/2014/main" xmlns="" val="10016"/>
                  </a:ext>
                </a:extLst>
              </a:tr>
              <a:tr h="238125">
                <a:tc>
                  <a:txBody>
                    <a:bodyPr/>
                    <a:lstStyle/>
                    <a:p>
                      <a:pPr algn="l" fontAlgn="b">
                        <a:lnSpc>
                          <a:spcPct val="100000"/>
                        </a:lnSpc>
                      </a:pPr>
                      <a:r>
                        <a:rPr lang="en-US" sz="1800" b="0" i="0" u="none" strike="noStrike" dirty="0">
                          <a:solidFill>
                            <a:srgbClr val="000000"/>
                          </a:solidFill>
                          <a:effectLst/>
                          <a:latin typeface="+mn-lt"/>
                        </a:rPr>
                        <a:t>3</a:t>
                      </a:r>
                    </a:p>
                  </a:txBody>
                  <a:tcPr marL="9525" marR="9525" marT="9525" marB="0" anchor="b">
                    <a:lnL>
                      <a:noFill/>
                    </a:lnL>
                    <a:lnR>
                      <a:noFill/>
                    </a:lnR>
                    <a:lnT>
                      <a:noFill/>
                    </a:lnT>
                    <a:lnB>
                      <a:noFill/>
                    </a:lnB>
                    <a:solidFill>
                      <a:srgbClr val="FFD966"/>
                    </a:solidFill>
                  </a:tcPr>
                </a:tc>
                <a:tc>
                  <a:txBody>
                    <a:bodyPr/>
                    <a:lstStyle/>
                    <a:p>
                      <a:pPr algn="l" fontAlgn="b">
                        <a:lnSpc>
                          <a:spcPct val="100000"/>
                        </a:lnSpc>
                      </a:pPr>
                      <a:r>
                        <a:rPr lang="en-US" sz="1800" b="0" i="0" u="none" strike="noStrike" dirty="0">
                          <a:solidFill>
                            <a:srgbClr val="000000"/>
                          </a:solidFill>
                          <a:effectLst/>
                          <a:latin typeface="+mn-lt"/>
                        </a:rPr>
                        <a:t>carrots</a:t>
                      </a:r>
                    </a:p>
                  </a:txBody>
                  <a:tcPr marL="9525" marR="9525" marT="9525" marB="0" anchor="b">
                    <a:lnL>
                      <a:noFill/>
                    </a:lnL>
                    <a:lnR>
                      <a:noFill/>
                    </a:lnR>
                    <a:lnT>
                      <a:noFill/>
                    </a:lnT>
                    <a:lnB>
                      <a:noFill/>
                    </a:lnB>
                    <a:solidFill>
                      <a:srgbClr val="FFD966"/>
                    </a:solidFill>
                  </a:tcPr>
                </a:tc>
                <a:tc>
                  <a:txBody>
                    <a:bodyPr/>
                    <a:lstStyle/>
                    <a:p>
                      <a:pPr algn="l" fontAlgn="b">
                        <a:lnSpc>
                          <a:spcPct val="100000"/>
                        </a:lnSpc>
                      </a:pPr>
                      <a:r>
                        <a:rPr lang="en-US" sz="1800" b="0" i="0" u="none" strike="noStrike">
                          <a:solidFill>
                            <a:srgbClr val="000000"/>
                          </a:solidFill>
                          <a:effectLst/>
                          <a:latin typeface="+mn-lt"/>
                        </a:rPr>
                        <a:t>200</a:t>
                      </a:r>
                    </a:p>
                  </a:txBody>
                  <a:tcPr marL="9525" marR="9525" marT="9525" marB="0" anchor="b">
                    <a:lnL>
                      <a:noFill/>
                    </a:lnL>
                    <a:lnR>
                      <a:noFill/>
                    </a:lnR>
                    <a:lnT>
                      <a:noFill/>
                    </a:lnT>
                    <a:lnB>
                      <a:noFill/>
                    </a:lnB>
                    <a:solidFill>
                      <a:srgbClr val="FFD966"/>
                    </a:solidFill>
                  </a:tcPr>
                </a:tc>
                <a:tc>
                  <a:txBody>
                    <a:bodyPr/>
                    <a:lstStyle/>
                    <a:p>
                      <a:pPr algn="l" fontAlgn="b">
                        <a:lnSpc>
                          <a:spcPct val="100000"/>
                        </a:lnSpc>
                      </a:pPr>
                      <a:r>
                        <a:rPr lang="en-US" sz="1800" b="0" i="0" u="none" strike="noStrike" dirty="0">
                          <a:solidFill>
                            <a:srgbClr val="000000"/>
                          </a:solidFill>
                          <a:effectLst/>
                          <a:latin typeface="+mn-lt"/>
                        </a:rPr>
                        <a:t>near complete mitochondria ~99%</a:t>
                      </a:r>
                    </a:p>
                  </a:txBody>
                  <a:tcPr marL="9525" marR="9525" marT="9525" marB="0" anchor="b">
                    <a:lnL>
                      <a:noFill/>
                    </a:lnL>
                    <a:lnR>
                      <a:noFill/>
                    </a:lnR>
                    <a:lnT>
                      <a:noFill/>
                    </a:lnT>
                    <a:lnB>
                      <a:noFill/>
                    </a:lnB>
                    <a:solidFill>
                      <a:srgbClr val="FFD966"/>
                    </a:solidFill>
                  </a:tcPr>
                </a:tc>
                <a:extLst>
                  <a:ext uri="{0D108BD9-81ED-4DB2-BD59-A6C34878D82A}">
                    <a16:rowId xmlns:a16="http://schemas.microsoft.com/office/drawing/2014/main" xmlns="" val="10018"/>
                  </a:ext>
                </a:extLst>
              </a:tr>
            </a:tbl>
          </a:graphicData>
        </a:graphic>
      </p:graphicFrame>
      <p:sp>
        <p:nvSpPr>
          <p:cNvPr id="4" name="TextBox 3"/>
          <p:cNvSpPr txBox="1"/>
          <p:nvPr/>
        </p:nvSpPr>
        <p:spPr>
          <a:xfrm>
            <a:off x="152400" y="152400"/>
            <a:ext cx="8686800" cy="954107"/>
          </a:xfrm>
          <a:prstGeom prst="rect">
            <a:avLst/>
          </a:prstGeom>
          <a:noFill/>
        </p:spPr>
        <p:txBody>
          <a:bodyPr wrap="square" rtlCol="0">
            <a:spAutoFit/>
          </a:bodyPr>
          <a:lstStyle/>
          <a:p>
            <a:pPr algn="ctr"/>
            <a:r>
              <a:rPr lang="en-US" sz="2800" dirty="0">
                <a:solidFill>
                  <a:srgbClr val="3333FF"/>
                </a:solidFill>
              </a:rPr>
              <a:t>Summary of </a:t>
            </a:r>
            <a:r>
              <a:rPr lang="en-US" sz="2800" dirty="0" err="1">
                <a:solidFill>
                  <a:srgbClr val="3333FF"/>
                </a:solidFill>
              </a:rPr>
              <a:t>Ampliseq</a:t>
            </a:r>
            <a:r>
              <a:rPr lang="en-US" sz="2800" dirty="0">
                <a:solidFill>
                  <a:srgbClr val="3333FF"/>
                </a:solidFill>
              </a:rPr>
              <a:t> data from various food </a:t>
            </a:r>
            <a:r>
              <a:rPr lang="en-US" sz="2800" dirty="0" smtClean="0">
                <a:solidFill>
                  <a:srgbClr val="3333FF"/>
                </a:solidFill>
              </a:rPr>
              <a:t>matrices </a:t>
            </a:r>
            <a:r>
              <a:rPr lang="en-US" sz="2800" dirty="0">
                <a:solidFill>
                  <a:srgbClr val="3333FF"/>
                </a:solidFill>
              </a:rPr>
              <a:t>seeded with </a:t>
            </a:r>
            <a:r>
              <a:rPr lang="en-US" sz="2800" i="1" dirty="0">
                <a:solidFill>
                  <a:srgbClr val="3333FF"/>
                </a:solidFill>
              </a:rPr>
              <a:t>C. </a:t>
            </a:r>
            <a:r>
              <a:rPr lang="en-US" sz="2800" i="1" dirty="0" err="1">
                <a:solidFill>
                  <a:srgbClr val="3333FF"/>
                </a:solidFill>
              </a:rPr>
              <a:t>cayetanenesis</a:t>
            </a:r>
            <a:r>
              <a:rPr lang="en-US" sz="2800" i="1" dirty="0">
                <a:solidFill>
                  <a:srgbClr val="3333FF"/>
                </a:solidFill>
              </a:rPr>
              <a:t> </a:t>
            </a:r>
            <a:r>
              <a:rPr lang="en-US" sz="2800" dirty="0">
                <a:solidFill>
                  <a:srgbClr val="3333FF"/>
                </a:solidFill>
              </a:rPr>
              <a:t>oocysts</a:t>
            </a:r>
          </a:p>
        </p:txBody>
      </p:sp>
    </p:spTree>
    <p:extLst>
      <p:ext uri="{BB962C8B-B14F-4D97-AF65-F5344CB8AC3E}">
        <p14:creationId xmlns:p14="http://schemas.microsoft.com/office/powerpoint/2010/main" val="16132424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0" y="76200"/>
            <a:ext cx="9072080" cy="6717294"/>
            <a:chOff x="0" y="76200"/>
            <a:chExt cx="9072080" cy="6717294"/>
          </a:xfrm>
        </p:grpSpPr>
        <p:grpSp>
          <p:nvGrpSpPr>
            <p:cNvPr id="2" name="Group 1"/>
            <p:cNvGrpSpPr/>
            <p:nvPr/>
          </p:nvGrpSpPr>
          <p:grpSpPr>
            <a:xfrm>
              <a:off x="19673" y="76200"/>
              <a:ext cx="9011183" cy="4007864"/>
              <a:chOff x="19673" y="76200"/>
              <a:chExt cx="9011183" cy="4007864"/>
            </a:xfrm>
          </p:grpSpPr>
          <p:grpSp>
            <p:nvGrpSpPr>
              <p:cNvPr id="33" name="Group 32">
                <a:extLst>
                  <a:ext uri="{FF2B5EF4-FFF2-40B4-BE49-F238E27FC236}">
                    <a16:creationId xmlns:a16="http://schemas.microsoft.com/office/drawing/2014/main" xmlns="" id="{DD63A53E-E3EC-43EE-9197-2B7D74A43F7D}"/>
                  </a:ext>
                </a:extLst>
              </p:cNvPr>
              <p:cNvGrpSpPr/>
              <p:nvPr/>
            </p:nvGrpSpPr>
            <p:grpSpPr>
              <a:xfrm>
                <a:off x="161636" y="76200"/>
                <a:ext cx="8869220" cy="2011593"/>
                <a:chOff x="161636" y="828964"/>
                <a:chExt cx="8869220" cy="2011593"/>
              </a:xfrm>
            </p:grpSpPr>
            <p:pic>
              <p:nvPicPr>
                <p:cNvPr id="3" name="Picture 2">
                  <a:extLst>
                    <a:ext uri="{FF2B5EF4-FFF2-40B4-BE49-F238E27FC236}">
                      <a16:creationId xmlns:a16="http://schemas.microsoft.com/office/drawing/2014/main" xmlns="" id="{66704CD4-8CC7-41FB-A068-D4B91B681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636" y="1066800"/>
                  <a:ext cx="905164" cy="905164"/>
                </a:xfrm>
                <a:prstGeom prst="rect">
                  <a:avLst/>
                </a:prstGeom>
              </p:spPr>
            </p:pic>
            <p:sp>
              <p:nvSpPr>
                <p:cNvPr id="4" name="Arrow: Right 3">
                  <a:extLst>
                    <a:ext uri="{FF2B5EF4-FFF2-40B4-BE49-F238E27FC236}">
                      <a16:creationId xmlns:a16="http://schemas.microsoft.com/office/drawing/2014/main" xmlns="" id="{695CB303-0607-4888-AF19-68145CFFD137}"/>
                    </a:ext>
                  </a:extLst>
                </p:cNvPr>
                <p:cNvSpPr/>
                <p:nvPr/>
              </p:nvSpPr>
              <p:spPr>
                <a:xfrm>
                  <a:off x="905164" y="838200"/>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5" name="TextBox 4">
                  <a:extLst>
                    <a:ext uri="{FF2B5EF4-FFF2-40B4-BE49-F238E27FC236}">
                      <a16:creationId xmlns:a16="http://schemas.microsoft.com/office/drawing/2014/main" xmlns="" id="{AA790850-94B4-4CF2-81D3-000071B6DA36}"/>
                    </a:ext>
                  </a:extLst>
                </p:cNvPr>
                <p:cNvSpPr txBox="1"/>
                <p:nvPr/>
              </p:nvSpPr>
              <p:spPr>
                <a:xfrm>
                  <a:off x="949666" y="1122256"/>
                  <a:ext cx="1262653" cy="646331"/>
                </a:xfrm>
                <a:prstGeom prst="rect">
                  <a:avLst/>
                </a:prstGeom>
                <a:noFill/>
              </p:spPr>
              <p:txBody>
                <a:bodyPr wrap="none" rtlCol="0">
                  <a:spAutoFit/>
                </a:bodyPr>
                <a:lstStyle/>
                <a:p>
                  <a:pPr algn="ctr"/>
                  <a:r>
                    <a:rPr lang="en-US" dirty="0"/>
                    <a:t>Oocyst </a:t>
                  </a:r>
                </a:p>
                <a:p>
                  <a:pPr algn="ctr"/>
                  <a:r>
                    <a:rPr lang="en-US" dirty="0"/>
                    <a:t>purification</a:t>
                  </a:r>
                </a:p>
              </p:txBody>
            </p:sp>
            <p:sp>
              <p:nvSpPr>
                <p:cNvPr id="6" name="Arrow: Right 5">
                  <a:extLst>
                    <a:ext uri="{FF2B5EF4-FFF2-40B4-BE49-F238E27FC236}">
                      <a16:creationId xmlns:a16="http://schemas.microsoft.com/office/drawing/2014/main" xmlns="" id="{DCDA680C-00A0-4FAC-A1EE-58EEC53C0E6C}"/>
                    </a:ext>
                  </a:extLst>
                </p:cNvPr>
                <p:cNvSpPr/>
                <p:nvPr/>
              </p:nvSpPr>
              <p:spPr>
                <a:xfrm>
                  <a:off x="2526146" y="828964"/>
                  <a:ext cx="1389889"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7" name="TextBox 6">
                  <a:extLst>
                    <a:ext uri="{FF2B5EF4-FFF2-40B4-BE49-F238E27FC236}">
                      <a16:creationId xmlns:a16="http://schemas.microsoft.com/office/drawing/2014/main" xmlns="" id="{49034318-F502-46B7-AA1C-575C3899D6AA}"/>
                    </a:ext>
                  </a:extLst>
                </p:cNvPr>
                <p:cNvSpPr txBox="1"/>
                <p:nvPr/>
              </p:nvSpPr>
              <p:spPr>
                <a:xfrm>
                  <a:off x="2546928" y="1122255"/>
                  <a:ext cx="1130951" cy="646331"/>
                </a:xfrm>
                <a:prstGeom prst="rect">
                  <a:avLst/>
                </a:prstGeom>
                <a:noFill/>
              </p:spPr>
              <p:txBody>
                <a:bodyPr wrap="none" rtlCol="0">
                  <a:spAutoFit/>
                </a:bodyPr>
                <a:lstStyle/>
                <a:p>
                  <a:pPr algn="ctr"/>
                  <a:r>
                    <a:rPr lang="en-US" dirty="0"/>
                    <a:t>DNA </a:t>
                  </a:r>
                </a:p>
                <a:p>
                  <a:pPr algn="ctr"/>
                  <a:r>
                    <a:rPr lang="en-US" dirty="0"/>
                    <a:t>extraction</a:t>
                  </a:r>
                </a:p>
              </p:txBody>
            </p:sp>
            <p:sp>
              <p:nvSpPr>
                <p:cNvPr id="9" name="Arrow: Right 8">
                  <a:extLst>
                    <a:ext uri="{FF2B5EF4-FFF2-40B4-BE49-F238E27FC236}">
                      <a16:creationId xmlns:a16="http://schemas.microsoft.com/office/drawing/2014/main" xmlns="" id="{7A56C372-BD3B-4C14-ACAD-87FE3799B905}"/>
                    </a:ext>
                  </a:extLst>
                </p:cNvPr>
                <p:cNvSpPr/>
                <p:nvPr/>
              </p:nvSpPr>
              <p:spPr>
                <a:xfrm>
                  <a:off x="3962400" y="838200"/>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10" name="Arrow: Right 9">
                  <a:extLst>
                    <a:ext uri="{FF2B5EF4-FFF2-40B4-BE49-F238E27FC236}">
                      <a16:creationId xmlns:a16="http://schemas.microsoft.com/office/drawing/2014/main" xmlns="" id="{8364DECF-AEC5-42D6-B143-DB6BDF783C63}"/>
                    </a:ext>
                  </a:extLst>
                </p:cNvPr>
                <p:cNvSpPr/>
                <p:nvPr/>
              </p:nvSpPr>
              <p:spPr>
                <a:xfrm>
                  <a:off x="5576455" y="856673"/>
                  <a:ext cx="1096817"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11" name="Arrow: Right 10">
                  <a:extLst>
                    <a:ext uri="{FF2B5EF4-FFF2-40B4-BE49-F238E27FC236}">
                      <a16:creationId xmlns:a16="http://schemas.microsoft.com/office/drawing/2014/main" xmlns="" id="{07CB99D5-7946-4B12-B920-59B8635C5FE1}"/>
                    </a:ext>
                  </a:extLst>
                </p:cNvPr>
                <p:cNvSpPr/>
                <p:nvPr/>
              </p:nvSpPr>
              <p:spPr>
                <a:xfrm>
                  <a:off x="6687127" y="828964"/>
                  <a:ext cx="1796474"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8" name="TextBox 7">
                  <a:extLst>
                    <a:ext uri="{FF2B5EF4-FFF2-40B4-BE49-F238E27FC236}">
                      <a16:creationId xmlns:a16="http://schemas.microsoft.com/office/drawing/2014/main" xmlns="" id="{7BB003A1-BFD9-4272-B112-53C03BB7B5B1}"/>
                    </a:ext>
                  </a:extLst>
                </p:cNvPr>
                <p:cNvSpPr txBox="1"/>
                <p:nvPr/>
              </p:nvSpPr>
              <p:spPr>
                <a:xfrm>
                  <a:off x="4010497" y="1149964"/>
                  <a:ext cx="1272913" cy="646331"/>
                </a:xfrm>
                <a:prstGeom prst="rect">
                  <a:avLst/>
                </a:prstGeom>
                <a:noFill/>
              </p:spPr>
              <p:txBody>
                <a:bodyPr wrap="none" rtlCol="0">
                  <a:spAutoFit/>
                </a:bodyPr>
                <a:lstStyle/>
                <a:p>
                  <a:pPr algn="ctr"/>
                  <a:r>
                    <a:rPr lang="en-US" dirty="0"/>
                    <a:t>NGS </a:t>
                  </a:r>
                </a:p>
                <a:p>
                  <a:pPr algn="ctr"/>
                  <a:r>
                    <a:rPr lang="en-US" dirty="0"/>
                    <a:t>library prep</a:t>
                  </a:r>
                </a:p>
              </p:txBody>
            </p:sp>
            <p:sp>
              <p:nvSpPr>
                <p:cNvPr id="12" name="TextBox 11">
                  <a:extLst>
                    <a:ext uri="{FF2B5EF4-FFF2-40B4-BE49-F238E27FC236}">
                      <a16:creationId xmlns:a16="http://schemas.microsoft.com/office/drawing/2014/main" xmlns="" id="{040959DA-2D08-47CE-BD17-330BFCF88018}"/>
                    </a:ext>
                  </a:extLst>
                </p:cNvPr>
                <p:cNvSpPr txBox="1"/>
                <p:nvPr/>
              </p:nvSpPr>
              <p:spPr>
                <a:xfrm>
                  <a:off x="5772876" y="1288463"/>
                  <a:ext cx="638315" cy="369332"/>
                </a:xfrm>
                <a:prstGeom prst="rect">
                  <a:avLst/>
                </a:prstGeom>
                <a:noFill/>
              </p:spPr>
              <p:txBody>
                <a:bodyPr wrap="none" rtlCol="0">
                  <a:spAutoFit/>
                </a:bodyPr>
                <a:lstStyle/>
                <a:p>
                  <a:pPr algn="ctr"/>
                  <a:r>
                    <a:rPr lang="en-US" dirty="0"/>
                    <a:t>NGS </a:t>
                  </a:r>
                </a:p>
              </p:txBody>
            </p:sp>
            <p:sp>
              <p:nvSpPr>
                <p:cNvPr id="13" name="TextBox 12">
                  <a:extLst>
                    <a:ext uri="{FF2B5EF4-FFF2-40B4-BE49-F238E27FC236}">
                      <a16:creationId xmlns:a16="http://schemas.microsoft.com/office/drawing/2014/main" xmlns="" id="{72E22570-0502-417B-865D-05F403D3A7DC}"/>
                    </a:ext>
                  </a:extLst>
                </p:cNvPr>
                <p:cNvSpPr txBox="1"/>
                <p:nvPr/>
              </p:nvSpPr>
              <p:spPr>
                <a:xfrm>
                  <a:off x="6664036" y="1122256"/>
                  <a:ext cx="1588575" cy="646331"/>
                </a:xfrm>
                <a:prstGeom prst="rect">
                  <a:avLst/>
                </a:prstGeom>
                <a:noFill/>
              </p:spPr>
              <p:txBody>
                <a:bodyPr wrap="none" rtlCol="0">
                  <a:spAutoFit/>
                </a:bodyPr>
                <a:lstStyle/>
                <a:p>
                  <a:pPr algn="ctr"/>
                  <a:r>
                    <a:rPr lang="en-US" dirty="0"/>
                    <a:t>Bioinformatics </a:t>
                  </a:r>
                </a:p>
                <a:p>
                  <a:pPr algn="ctr"/>
                  <a:r>
                    <a:rPr lang="en-US" dirty="0"/>
                    <a:t>analysis</a:t>
                  </a:r>
                </a:p>
              </p:txBody>
            </p:sp>
            <p:sp>
              <p:nvSpPr>
                <p:cNvPr id="14" name="TextBox 13">
                  <a:extLst>
                    <a:ext uri="{FF2B5EF4-FFF2-40B4-BE49-F238E27FC236}">
                      <a16:creationId xmlns:a16="http://schemas.microsoft.com/office/drawing/2014/main" xmlns="" id="{D9D95A86-863E-4880-9DEF-345C02CBACE5}"/>
                    </a:ext>
                  </a:extLst>
                </p:cNvPr>
                <p:cNvSpPr txBox="1"/>
                <p:nvPr/>
              </p:nvSpPr>
              <p:spPr>
                <a:xfrm>
                  <a:off x="6334605" y="1917227"/>
                  <a:ext cx="2696251" cy="923330"/>
                </a:xfrm>
                <a:prstGeom prst="rect">
                  <a:avLst/>
                </a:prstGeom>
                <a:noFill/>
              </p:spPr>
              <p:txBody>
                <a:bodyPr wrap="none" rtlCol="0">
                  <a:spAutoFit/>
                </a:bodyPr>
                <a:lstStyle/>
                <a:p>
                  <a:r>
                    <a:rPr lang="en-US" dirty="0">
                      <a:solidFill>
                        <a:srgbClr val="0000FF"/>
                      </a:solidFill>
                    </a:rPr>
                    <a:t>Whole genome assemblies</a:t>
                  </a:r>
                </a:p>
                <a:p>
                  <a:r>
                    <a:rPr lang="en-US" dirty="0" err="1">
                      <a:solidFill>
                        <a:srgbClr val="0000FF"/>
                      </a:solidFill>
                    </a:rPr>
                    <a:t>Apicoplast</a:t>
                  </a:r>
                  <a:r>
                    <a:rPr lang="en-US" dirty="0">
                      <a:solidFill>
                        <a:srgbClr val="0000FF"/>
                      </a:solidFill>
                    </a:rPr>
                    <a:t> genome</a:t>
                  </a:r>
                </a:p>
                <a:p>
                  <a:r>
                    <a:rPr lang="en-US" dirty="0">
                      <a:solidFill>
                        <a:srgbClr val="0000FF"/>
                      </a:solidFill>
                    </a:rPr>
                    <a:t>Mitochondria genome</a:t>
                  </a:r>
                </a:p>
              </p:txBody>
            </p:sp>
            <p:sp>
              <p:nvSpPr>
                <p:cNvPr id="15" name="TextBox 14">
                  <a:extLst>
                    <a:ext uri="{FF2B5EF4-FFF2-40B4-BE49-F238E27FC236}">
                      <a16:creationId xmlns:a16="http://schemas.microsoft.com/office/drawing/2014/main" xmlns="" id="{1FA16C34-A903-4D1A-B37F-2A2FEC12B6FD}"/>
                    </a:ext>
                  </a:extLst>
                </p:cNvPr>
                <p:cNvSpPr txBox="1"/>
                <p:nvPr/>
              </p:nvSpPr>
              <p:spPr>
                <a:xfrm>
                  <a:off x="2378709" y="1987665"/>
                  <a:ext cx="3746154" cy="584775"/>
                </a:xfrm>
                <a:prstGeom prst="rect">
                  <a:avLst/>
                </a:prstGeom>
                <a:noFill/>
              </p:spPr>
              <p:txBody>
                <a:bodyPr wrap="none" rtlCol="0">
                  <a:spAutoFit/>
                </a:bodyPr>
                <a:lstStyle/>
                <a:p>
                  <a:r>
                    <a:rPr lang="en-US" sz="3200" dirty="0">
                      <a:solidFill>
                        <a:srgbClr val="FF0000"/>
                      </a:solidFill>
                    </a:rPr>
                    <a:t>&gt; 10</a:t>
                  </a:r>
                  <a:r>
                    <a:rPr lang="en-US" sz="3200" baseline="30000" dirty="0">
                      <a:solidFill>
                        <a:srgbClr val="FF0000"/>
                      </a:solidFill>
                    </a:rPr>
                    <a:t>5 </a:t>
                  </a:r>
                  <a:r>
                    <a:rPr lang="en-US" sz="3200" dirty="0">
                      <a:solidFill>
                        <a:srgbClr val="FF0000"/>
                      </a:solidFill>
                    </a:rPr>
                    <a:t>purified oocysts</a:t>
                  </a:r>
                </a:p>
              </p:txBody>
            </p:sp>
          </p:grpSp>
          <p:grpSp>
            <p:nvGrpSpPr>
              <p:cNvPr id="35" name="Group 34">
                <a:extLst>
                  <a:ext uri="{FF2B5EF4-FFF2-40B4-BE49-F238E27FC236}">
                    <a16:creationId xmlns:a16="http://schemas.microsoft.com/office/drawing/2014/main" xmlns="" id="{E6B040DD-086B-4512-987B-8F7A4893E648}"/>
                  </a:ext>
                </a:extLst>
              </p:cNvPr>
              <p:cNvGrpSpPr/>
              <p:nvPr/>
            </p:nvGrpSpPr>
            <p:grpSpPr>
              <a:xfrm>
                <a:off x="19673" y="2492364"/>
                <a:ext cx="5699135" cy="1591700"/>
                <a:chOff x="407" y="5026778"/>
                <a:chExt cx="5699135" cy="1591700"/>
              </a:xfrm>
            </p:grpSpPr>
            <p:pic>
              <p:nvPicPr>
                <p:cNvPr id="18" name="Picture 17">
                  <a:extLst>
                    <a:ext uri="{FF2B5EF4-FFF2-40B4-BE49-F238E27FC236}">
                      <a16:creationId xmlns:a16="http://schemas.microsoft.com/office/drawing/2014/main" xmlns="" id="{C3C56E64-97AE-46B8-A5A9-732E562A88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7" y="5026778"/>
                  <a:ext cx="1428127" cy="1139820"/>
                </a:xfrm>
                <a:prstGeom prst="rect">
                  <a:avLst/>
                </a:prstGeom>
              </p:spPr>
            </p:pic>
            <p:sp>
              <p:nvSpPr>
                <p:cNvPr id="19" name="TextBox 18">
                  <a:extLst>
                    <a:ext uri="{FF2B5EF4-FFF2-40B4-BE49-F238E27FC236}">
                      <a16:creationId xmlns:a16="http://schemas.microsoft.com/office/drawing/2014/main" xmlns="" id="{8306AB8C-B65C-4C22-9A2A-7ACD2705C0C6}"/>
                    </a:ext>
                  </a:extLst>
                </p:cNvPr>
                <p:cNvSpPr txBox="1"/>
                <p:nvPr/>
              </p:nvSpPr>
              <p:spPr>
                <a:xfrm>
                  <a:off x="3585245" y="6033703"/>
                  <a:ext cx="2114297" cy="584775"/>
                </a:xfrm>
                <a:prstGeom prst="rect">
                  <a:avLst/>
                </a:prstGeom>
                <a:noFill/>
              </p:spPr>
              <p:txBody>
                <a:bodyPr wrap="none" rtlCol="0">
                  <a:spAutoFit/>
                </a:bodyPr>
                <a:lstStyle/>
                <a:p>
                  <a:r>
                    <a:rPr lang="en-US" sz="3200" dirty="0">
                      <a:solidFill>
                        <a:srgbClr val="FF0000"/>
                      </a:solidFill>
                    </a:rPr>
                    <a:t>200</a:t>
                  </a:r>
                  <a:r>
                    <a:rPr lang="en-US" sz="3200" baseline="30000" dirty="0">
                      <a:solidFill>
                        <a:srgbClr val="FF0000"/>
                      </a:solidFill>
                    </a:rPr>
                    <a:t> </a:t>
                  </a:r>
                  <a:r>
                    <a:rPr lang="en-US" sz="3200" dirty="0">
                      <a:solidFill>
                        <a:srgbClr val="FF0000"/>
                      </a:solidFill>
                    </a:rPr>
                    <a:t>oocysts</a:t>
                  </a:r>
                </a:p>
              </p:txBody>
            </p:sp>
          </p:grpSp>
          <p:grpSp>
            <p:nvGrpSpPr>
              <p:cNvPr id="34" name="Group 33">
                <a:extLst>
                  <a:ext uri="{FF2B5EF4-FFF2-40B4-BE49-F238E27FC236}">
                    <a16:creationId xmlns:a16="http://schemas.microsoft.com/office/drawing/2014/main" xmlns="" id="{75E8D0CE-529B-4BA4-9508-C87FFCB34F4D}"/>
                  </a:ext>
                </a:extLst>
              </p:cNvPr>
              <p:cNvGrpSpPr/>
              <p:nvPr/>
            </p:nvGrpSpPr>
            <p:grpSpPr>
              <a:xfrm>
                <a:off x="1447800" y="2399736"/>
                <a:ext cx="7566891" cy="1654576"/>
                <a:chOff x="1447800" y="3965973"/>
                <a:chExt cx="7566891" cy="1654576"/>
              </a:xfrm>
            </p:grpSpPr>
            <p:sp>
              <p:nvSpPr>
                <p:cNvPr id="20" name="Arrow: Right 19">
                  <a:extLst>
                    <a:ext uri="{FF2B5EF4-FFF2-40B4-BE49-F238E27FC236}">
                      <a16:creationId xmlns:a16="http://schemas.microsoft.com/office/drawing/2014/main" xmlns="" id="{7209BE46-A12F-4BA2-A445-B24F51279266}"/>
                    </a:ext>
                  </a:extLst>
                </p:cNvPr>
                <p:cNvSpPr/>
                <p:nvPr/>
              </p:nvSpPr>
              <p:spPr>
                <a:xfrm>
                  <a:off x="1447800" y="3988437"/>
                  <a:ext cx="14478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1" name="TextBox 20">
                  <a:extLst>
                    <a:ext uri="{FF2B5EF4-FFF2-40B4-BE49-F238E27FC236}">
                      <a16:creationId xmlns:a16="http://schemas.microsoft.com/office/drawing/2014/main" xmlns="" id="{DE1048D6-6338-43D7-97B7-8C4E2FA06B7C}"/>
                    </a:ext>
                  </a:extLst>
                </p:cNvPr>
                <p:cNvSpPr txBox="1"/>
                <p:nvPr/>
              </p:nvSpPr>
              <p:spPr>
                <a:xfrm>
                  <a:off x="1641282" y="4272493"/>
                  <a:ext cx="875688" cy="646331"/>
                </a:xfrm>
                <a:prstGeom prst="rect">
                  <a:avLst/>
                </a:prstGeom>
                <a:noFill/>
              </p:spPr>
              <p:txBody>
                <a:bodyPr wrap="none" rtlCol="0">
                  <a:spAutoFit/>
                </a:bodyPr>
                <a:lstStyle/>
                <a:p>
                  <a:pPr algn="ctr"/>
                  <a:r>
                    <a:rPr lang="en-US" dirty="0"/>
                    <a:t>Oocyst </a:t>
                  </a:r>
                </a:p>
                <a:p>
                  <a:pPr algn="ctr"/>
                  <a:r>
                    <a:rPr lang="en-US" dirty="0"/>
                    <a:t>wash</a:t>
                  </a:r>
                </a:p>
              </p:txBody>
            </p:sp>
            <p:sp>
              <p:nvSpPr>
                <p:cNvPr id="22" name="Arrow: Right 21">
                  <a:extLst>
                    <a:ext uri="{FF2B5EF4-FFF2-40B4-BE49-F238E27FC236}">
                      <a16:creationId xmlns:a16="http://schemas.microsoft.com/office/drawing/2014/main" xmlns="" id="{DDCBA796-BC84-46D5-901E-0CAD353B5F1C}"/>
                    </a:ext>
                  </a:extLst>
                </p:cNvPr>
                <p:cNvSpPr/>
                <p:nvPr/>
              </p:nvSpPr>
              <p:spPr>
                <a:xfrm>
                  <a:off x="2895601" y="3979201"/>
                  <a:ext cx="1341792"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3" name="TextBox 22">
                  <a:extLst>
                    <a:ext uri="{FF2B5EF4-FFF2-40B4-BE49-F238E27FC236}">
                      <a16:creationId xmlns:a16="http://schemas.microsoft.com/office/drawing/2014/main" xmlns="" id="{1BC5B8CD-0A95-4682-BFE4-210A34AEE039}"/>
                    </a:ext>
                  </a:extLst>
                </p:cNvPr>
                <p:cNvSpPr txBox="1"/>
                <p:nvPr/>
              </p:nvSpPr>
              <p:spPr>
                <a:xfrm>
                  <a:off x="2916382" y="4272492"/>
                  <a:ext cx="1130951" cy="646331"/>
                </a:xfrm>
                <a:prstGeom prst="rect">
                  <a:avLst/>
                </a:prstGeom>
                <a:noFill/>
              </p:spPr>
              <p:txBody>
                <a:bodyPr wrap="none" rtlCol="0">
                  <a:spAutoFit/>
                </a:bodyPr>
                <a:lstStyle/>
                <a:p>
                  <a:pPr algn="ctr"/>
                  <a:r>
                    <a:rPr lang="en-US" dirty="0"/>
                    <a:t>DNA </a:t>
                  </a:r>
                </a:p>
                <a:p>
                  <a:pPr algn="ctr"/>
                  <a:r>
                    <a:rPr lang="en-US" dirty="0"/>
                    <a:t>extraction</a:t>
                  </a:r>
                </a:p>
              </p:txBody>
            </p:sp>
            <p:sp>
              <p:nvSpPr>
                <p:cNvPr id="24" name="Arrow: Right 23">
                  <a:extLst>
                    <a:ext uri="{FF2B5EF4-FFF2-40B4-BE49-F238E27FC236}">
                      <a16:creationId xmlns:a16="http://schemas.microsoft.com/office/drawing/2014/main" xmlns="" id="{1623B421-F438-4128-A22F-CA43CE7F7141}"/>
                    </a:ext>
                  </a:extLst>
                </p:cNvPr>
                <p:cNvSpPr/>
                <p:nvPr/>
              </p:nvSpPr>
              <p:spPr>
                <a:xfrm>
                  <a:off x="5045442" y="3988437"/>
                  <a:ext cx="1503218"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5" name="Arrow: Right 24">
                  <a:extLst>
                    <a:ext uri="{FF2B5EF4-FFF2-40B4-BE49-F238E27FC236}">
                      <a16:creationId xmlns:a16="http://schemas.microsoft.com/office/drawing/2014/main" xmlns="" id="{6EFCAB7D-02AF-4CC4-B383-8456367160C1}"/>
                    </a:ext>
                  </a:extLst>
                </p:cNvPr>
                <p:cNvSpPr/>
                <p:nvPr/>
              </p:nvSpPr>
              <p:spPr>
                <a:xfrm>
                  <a:off x="6556664" y="4006910"/>
                  <a:ext cx="834736"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6" name="Arrow: Right 25">
                  <a:extLst>
                    <a:ext uri="{FF2B5EF4-FFF2-40B4-BE49-F238E27FC236}">
                      <a16:creationId xmlns:a16="http://schemas.microsoft.com/office/drawing/2014/main" xmlns="" id="{699886A8-D0D1-4F21-A721-A143C6C9A435}"/>
                    </a:ext>
                  </a:extLst>
                </p:cNvPr>
                <p:cNvSpPr/>
                <p:nvPr/>
              </p:nvSpPr>
              <p:spPr>
                <a:xfrm>
                  <a:off x="7414491" y="3988437"/>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27" name="TextBox 26">
                  <a:extLst>
                    <a:ext uri="{FF2B5EF4-FFF2-40B4-BE49-F238E27FC236}">
                      <a16:creationId xmlns:a16="http://schemas.microsoft.com/office/drawing/2014/main" xmlns="" id="{4EB9F2CD-62F6-4A0C-BACF-1CBA1AC3D772}"/>
                    </a:ext>
                  </a:extLst>
                </p:cNvPr>
                <p:cNvSpPr txBox="1"/>
                <p:nvPr/>
              </p:nvSpPr>
              <p:spPr>
                <a:xfrm>
                  <a:off x="5051687" y="4300201"/>
                  <a:ext cx="1272913" cy="646331"/>
                </a:xfrm>
                <a:prstGeom prst="rect">
                  <a:avLst/>
                </a:prstGeom>
                <a:noFill/>
              </p:spPr>
              <p:txBody>
                <a:bodyPr wrap="none" rtlCol="0">
                  <a:spAutoFit/>
                </a:bodyPr>
                <a:lstStyle/>
                <a:p>
                  <a:pPr algn="ctr"/>
                  <a:r>
                    <a:rPr lang="en-US" dirty="0"/>
                    <a:t>NGS </a:t>
                  </a:r>
                </a:p>
                <a:p>
                  <a:pPr algn="ctr"/>
                  <a:r>
                    <a:rPr lang="en-US" dirty="0"/>
                    <a:t>library prep</a:t>
                  </a:r>
                </a:p>
              </p:txBody>
            </p:sp>
            <p:sp>
              <p:nvSpPr>
                <p:cNvPr id="28" name="TextBox 27">
                  <a:extLst>
                    <a:ext uri="{FF2B5EF4-FFF2-40B4-BE49-F238E27FC236}">
                      <a16:creationId xmlns:a16="http://schemas.microsoft.com/office/drawing/2014/main" xmlns="" id="{EFE71BE7-875D-48FE-95B0-E0D95A8C6357}"/>
                    </a:ext>
                  </a:extLst>
                </p:cNvPr>
                <p:cNvSpPr txBox="1"/>
                <p:nvPr/>
              </p:nvSpPr>
              <p:spPr>
                <a:xfrm>
                  <a:off x="6598227" y="4438700"/>
                  <a:ext cx="638315" cy="369332"/>
                </a:xfrm>
                <a:prstGeom prst="rect">
                  <a:avLst/>
                </a:prstGeom>
                <a:noFill/>
              </p:spPr>
              <p:txBody>
                <a:bodyPr wrap="none" rtlCol="0">
                  <a:spAutoFit/>
                </a:bodyPr>
                <a:lstStyle/>
                <a:p>
                  <a:pPr algn="ctr"/>
                  <a:r>
                    <a:rPr lang="en-US" dirty="0"/>
                    <a:t>NGS </a:t>
                  </a:r>
                </a:p>
              </p:txBody>
            </p:sp>
            <p:sp>
              <p:nvSpPr>
                <p:cNvPr id="29" name="TextBox 28">
                  <a:extLst>
                    <a:ext uri="{FF2B5EF4-FFF2-40B4-BE49-F238E27FC236}">
                      <a16:creationId xmlns:a16="http://schemas.microsoft.com/office/drawing/2014/main" xmlns="" id="{2DD02A7F-7F31-432A-8AD8-A81EFB4685B6}"/>
                    </a:ext>
                  </a:extLst>
                </p:cNvPr>
                <p:cNvSpPr txBox="1"/>
                <p:nvPr/>
              </p:nvSpPr>
              <p:spPr>
                <a:xfrm>
                  <a:off x="7391400" y="4281729"/>
                  <a:ext cx="1588575" cy="646331"/>
                </a:xfrm>
                <a:prstGeom prst="rect">
                  <a:avLst/>
                </a:prstGeom>
                <a:noFill/>
              </p:spPr>
              <p:txBody>
                <a:bodyPr wrap="none" rtlCol="0">
                  <a:spAutoFit/>
                </a:bodyPr>
                <a:lstStyle/>
                <a:p>
                  <a:pPr algn="ctr"/>
                  <a:r>
                    <a:rPr lang="en-US" dirty="0"/>
                    <a:t>Bioinformatics </a:t>
                  </a:r>
                </a:p>
                <a:p>
                  <a:pPr algn="ctr"/>
                  <a:r>
                    <a:rPr lang="en-US" dirty="0"/>
                    <a:t>analysis</a:t>
                  </a:r>
                </a:p>
              </p:txBody>
            </p:sp>
            <p:sp>
              <p:nvSpPr>
                <p:cNvPr id="30" name="Arrow: Right 29">
                  <a:extLst>
                    <a:ext uri="{FF2B5EF4-FFF2-40B4-BE49-F238E27FC236}">
                      <a16:creationId xmlns:a16="http://schemas.microsoft.com/office/drawing/2014/main" xmlns="" id="{704BD1E1-C833-4053-8995-44FFD76D6273}"/>
                    </a:ext>
                  </a:extLst>
                </p:cNvPr>
                <p:cNvSpPr/>
                <p:nvPr/>
              </p:nvSpPr>
              <p:spPr>
                <a:xfrm>
                  <a:off x="4237393" y="3965973"/>
                  <a:ext cx="791203" cy="1232916"/>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extBox 30">
                  <a:extLst>
                    <a:ext uri="{FF2B5EF4-FFF2-40B4-BE49-F238E27FC236}">
                      <a16:creationId xmlns:a16="http://schemas.microsoft.com/office/drawing/2014/main" xmlns="" id="{4B437938-5562-467F-A2DB-11D46A6165A2}"/>
                    </a:ext>
                  </a:extLst>
                </p:cNvPr>
                <p:cNvSpPr txBox="1"/>
                <p:nvPr/>
              </p:nvSpPr>
              <p:spPr>
                <a:xfrm>
                  <a:off x="4179230" y="4343400"/>
                  <a:ext cx="756938" cy="523220"/>
                </a:xfrm>
                <a:prstGeom prst="rect">
                  <a:avLst/>
                </a:prstGeom>
                <a:noFill/>
              </p:spPr>
              <p:txBody>
                <a:bodyPr wrap="none" rtlCol="0">
                  <a:spAutoFit/>
                </a:bodyPr>
                <a:lstStyle/>
                <a:p>
                  <a:pPr algn="ctr"/>
                  <a:r>
                    <a:rPr lang="en-US" sz="2800" dirty="0">
                      <a:solidFill>
                        <a:schemeClr val="bg1"/>
                      </a:solidFill>
                    </a:rPr>
                    <a:t>PCR</a:t>
                  </a:r>
                </a:p>
              </p:txBody>
            </p:sp>
            <p:sp>
              <p:nvSpPr>
                <p:cNvPr id="32" name="TextBox 31">
                  <a:extLst>
                    <a:ext uri="{FF2B5EF4-FFF2-40B4-BE49-F238E27FC236}">
                      <a16:creationId xmlns:a16="http://schemas.microsoft.com/office/drawing/2014/main" xmlns="" id="{907CCD14-863A-4173-9622-6EF815EB05F2}"/>
                    </a:ext>
                  </a:extLst>
                </p:cNvPr>
                <p:cNvSpPr txBox="1"/>
                <p:nvPr/>
              </p:nvSpPr>
              <p:spPr>
                <a:xfrm>
                  <a:off x="6701146" y="5251217"/>
                  <a:ext cx="2278829" cy="369332"/>
                </a:xfrm>
                <a:prstGeom prst="rect">
                  <a:avLst/>
                </a:prstGeom>
                <a:noFill/>
              </p:spPr>
              <p:txBody>
                <a:bodyPr wrap="none" rtlCol="0">
                  <a:spAutoFit/>
                </a:bodyPr>
                <a:lstStyle/>
                <a:p>
                  <a:r>
                    <a:rPr lang="en-US" dirty="0">
                      <a:solidFill>
                        <a:srgbClr val="0000FF"/>
                      </a:solidFill>
                    </a:rPr>
                    <a:t>Mitochondria genome</a:t>
                  </a:r>
                </a:p>
              </p:txBody>
            </p:sp>
          </p:grpSp>
          <p:pic>
            <p:nvPicPr>
              <p:cNvPr id="57" name="Picture 56">
                <a:extLst>
                  <a:ext uri="{FF2B5EF4-FFF2-40B4-BE49-F238E27FC236}">
                    <a16:creationId xmlns:a16="http://schemas.microsoft.com/office/drawing/2014/main" xmlns="" id="{66704CD4-8CC7-41FB-A068-D4B91B681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8470" y="1828800"/>
                <a:ext cx="905164" cy="905164"/>
              </a:xfrm>
              <a:prstGeom prst="rect">
                <a:avLst/>
              </a:prstGeom>
            </p:spPr>
          </p:pic>
        </p:grpSp>
        <p:grpSp>
          <p:nvGrpSpPr>
            <p:cNvPr id="16" name="Group 15"/>
            <p:cNvGrpSpPr/>
            <p:nvPr/>
          </p:nvGrpSpPr>
          <p:grpSpPr>
            <a:xfrm>
              <a:off x="0" y="4191000"/>
              <a:ext cx="9072080" cy="2602494"/>
              <a:chOff x="0" y="4343400"/>
              <a:chExt cx="9072080" cy="2602494"/>
            </a:xfrm>
          </p:grpSpPr>
          <p:sp>
            <p:nvSpPr>
              <p:cNvPr id="40" name="TextBox 39">
                <a:extLst>
                  <a:ext uri="{FF2B5EF4-FFF2-40B4-BE49-F238E27FC236}">
                    <a16:creationId xmlns:a16="http://schemas.microsoft.com/office/drawing/2014/main" xmlns="" id="{8306AB8C-B65C-4C22-9A2A-7ACD2705C0C6}"/>
                  </a:ext>
                </a:extLst>
              </p:cNvPr>
              <p:cNvSpPr txBox="1"/>
              <p:nvPr/>
            </p:nvSpPr>
            <p:spPr>
              <a:xfrm>
                <a:off x="3112403" y="6022564"/>
                <a:ext cx="3652218" cy="923330"/>
              </a:xfrm>
              <a:prstGeom prst="rect">
                <a:avLst/>
              </a:prstGeom>
              <a:noFill/>
            </p:spPr>
            <p:txBody>
              <a:bodyPr wrap="none" rtlCol="0">
                <a:spAutoFit/>
              </a:bodyPr>
              <a:lstStyle/>
              <a:p>
                <a:r>
                  <a:rPr lang="en-US" sz="5400" dirty="0">
                    <a:solidFill>
                      <a:srgbClr val="FF0000"/>
                    </a:solidFill>
                  </a:rPr>
                  <a:t>5-10</a:t>
                </a:r>
                <a:r>
                  <a:rPr lang="en-US" sz="5400" baseline="30000" dirty="0">
                    <a:solidFill>
                      <a:srgbClr val="FF0000"/>
                    </a:solidFill>
                  </a:rPr>
                  <a:t> </a:t>
                </a:r>
                <a:r>
                  <a:rPr lang="en-US" sz="5400" dirty="0">
                    <a:solidFill>
                      <a:srgbClr val="FF0000"/>
                    </a:solidFill>
                  </a:rPr>
                  <a:t>oocysts</a:t>
                </a:r>
              </a:p>
            </p:txBody>
          </p:sp>
          <p:sp>
            <p:nvSpPr>
              <p:cNvPr id="42" name="Arrow: Right 19">
                <a:extLst>
                  <a:ext uri="{FF2B5EF4-FFF2-40B4-BE49-F238E27FC236}">
                    <a16:creationId xmlns:a16="http://schemas.microsoft.com/office/drawing/2014/main" xmlns="" id="{7209BE46-A12F-4BA2-A445-B24F51279266}"/>
                  </a:ext>
                </a:extLst>
              </p:cNvPr>
              <p:cNvSpPr/>
              <p:nvPr/>
            </p:nvSpPr>
            <p:spPr>
              <a:xfrm>
                <a:off x="1447800" y="4952092"/>
                <a:ext cx="14478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43" name="TextBox 42">
                <a:extLst>
                  <a:ext uri="{FF2B5EF4-FFF2-40B4-BE49-F238E27FC236}">
                    <a16:creationId xmlns:a16="http://schemas.microsoft.com/office/drawing/2014/main" xmlns="" id="{DE1048D6-6338-43D7-97B7-8C4E2FA06B7C}"/>
                  </a:ext>
                </a:extLst>
              </p:cNvPr>
              <p:cNvSpPr txBox="1"/>
              <p:nvPr/>
            </p:nvSpPr>
            <p:spPr>
              <a:xfrm>
                <a:off x="1698671" y="5236148"/>
                <a:ext cx="875688" cy="646331"/>
              </a:xfrm>
              <a:prstGeom prst="rect">
                <a:avLst/>
              </a:prstGeom>
              <a:noFill/>
            </p:spPr>
            <p:txBody>
              <a:bodyPr wrap="none" rtlCol="0">
                <a:spAutoFit/>
              </a:bodyPr>
              <a:lstStyle/>
              <a:p>
                <a:pPr algn="ctr"/>
                <a:r>
                  <a:rPr lang="en-US" dirty="0"/>
                  <a:t>Oocyst </a:t>
                </a:r>
              </a:p>
              <a:p>
                <a:pPr algn="ctr"/>
                <a:r>
                  <a:rPr lang="en-US" dirty="0"/>
                  <a:t>wash</a:t>
                </a:r>
              </a:p>
            </p:txBody>
          </p:sp>
          <p:sp>
            <p:nvSpPr>
              <p:cNvPr id="44" name="Arrow: Right 21">
                <a:extLst>
                  <a:ext uri="{FF2B5EF4-FFF2-40B4-BE49-F238E27FC236}">
                    <a16:creationId xmlns:a16="http://schemas.microsoft.com/office/drawing/2014/main" xmlns="" id="{DDCBA796-BC84-46D5-901E-0CAD353B5F1C}"/>
                  </a:ext>
                </a:extLst>
              </p:cNvPr>
              <p:cNvSpPr/>
              <p:nvPr/>
            </p:nvSpPr>
            <p:spPr>
              <a:xfrm>
                <a:off x="2895600" y="4942856"/>
                <a:ext cx="1341792"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45" name="TextBox 44">
                <a:extLst>
                  <a:ext uri="{FF2B5EF4-FFF2-40B4-BE49-F238E27FC236}">
                    <a16:creationId xmlns:a16="http://schemas.microsoft.com/office/drawing/2014/main" xmlns="" id="{1BC5B8CD-0A95-4682-BFE4-210A34AEE039}"/>
                  </a:ext>
                </a:extLst>
              </p:cNvPr>
              <p:cNvSpPr txBox="1"/>
              <p:nvPr/>
            </p:nvSpPr>
            <p:spPr>
              <a:xfrm>
                <a:off x="2973771" y="5236147"/>
                <a:ext cx="1130951" cy="646331"/>
              </a:xfrm>
              <a:prstGeom prst="rect">
                <a:avLst/>
              </a:prstGeom>
              <a:noFill/>
            </p:spPr>
            <p:txBody>
              <a:bodyPr wrap="none" rtlCol="0">
                <a:spAutoFit/>
              </a:bodyPr>
              <a:lstStyle/>
              <a:p>
                <a:pPr algn="ctr"/>
                <a:r>
                  <a:rPr lang="en-US" dirty="0"/>
                  <a:t>DNA </a:t>
                </a:r>
              </a:p>
              <a:p>
                <a:pPr algn="ctr"/>
                <a:r>
                  <a:rPr lang="en-US" dirty="0"/>
                  <a:t>extraction</a:t>
                </a:r>
              </a:p>
            </p:txBody>
          </p:sp>
          <p:sp>
            <p:nvSpPr>
              <p:cNvPr id="46" name="Arrow: Right 23">
                <a:extLst>
                  <a:ext uri="{FF2B5EF4-FFF2-40B4-BE49-F238E27FC236}">
                    <a16:creationId xmlns:a16="http://schemas.microsoft.com/office/drawing/2014/main" xmlns="" id="{1623B421-F438-4128-A22F-CA43CE7F7141}"/>
                  </a:ext>
                </a:extLst>
              </p:cNvPr>
              <p:cNvSpPr/>
              <p:nvPr/>
            </p:nvSpPr>
            <p:spPr>
              <a:xfrm>
                <a:off x="4251786" y="4952092"/>
                <a:ext cx="2354263" cy="1232916"/>
              </a:xfrm>
              <a:prstGeom prst="rightArrow">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Arrow: Right 24">
                <a:extLst>
                  <a:ext uri="{FF2B5EF4-FFF2-40B4-BE49-F238E27FC236}">
                    <a16:creationId xmlns:a16="http://schemas.microsoft.com/office/drawing/2014/main" xmlns="" id="{6EFCAB7D-02AF-4CC4-B383-8456367160C1}"/>
                  </a:ext>
                </a:extLst>
              </p:cNvPr>
              <p:cNvSpPr/>
              <p:nvPr/>
            </p:nvSpPr>
            <p:spPr>
              <a:xfrm>
                <a:off x="6614053" y="4970565"/>
                <a:ext cx="834736"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48" name="Arrow: Right 25">
                <a:extLst>
                  <a:ext uri="{FF2B5EF4-FFF2-40B4-BE49-F238E27FC236}">
                    <a16:creationId xmlns:a16="http://schemas.microsoft.com/office/drawing/2014/main" xmlns="" id="{699886A8-D0D1-4F21-A721-A143C6C9A435}"/>
                  </a:ext>
                </a:extLst>
              </p:cNvPr>
              <p:cNvSpPr/>
              <p:nvPr/>
            </p:nvSpPr>
            <p:spPr>
              <a:xfrm>
                <a:off x="7471880" y="4952092"/>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49" name="TextBox 48">
                <a:extLst>
                  <a:ext uri="{FF2B5EF4-FFF2-40B4-BE49-F238E27FC236}">
                    <a16:creationId xmlns:a16="http://schemas.microsoft.com/office/drawing/2014/main" xmlns="" id="{4EB9F2CD-62F6-4A0C-BACF-1CBA1AC3D772}"/>
                  </a:ext>
                </a:extLst>
              </p:cNvPr>
              <p:cNvSpPr txBox="1"/>
              <p:nvPr/>
            </p:nvSpPr>
            <p:spPr>
              <a:xfrm>
                <a:off x="4191000" y="5263855"/>
                <a:ext cx="2293834" cy="646331"/>
              </a:xfrm>
              <a:prstGeom prst="rect">
                <a:avLst/>
              </a:prstGeom>
              <a:noFill/>
            </p:spPr>
            <p:txBody>
              <a:bodyPr wrap="none" rtlCol="0">
                <a:spAutoFit/>
              </a:bodyPr>
              <a:lstStyle/>
              <a:p>
                <a:pPr algn="ctr"/>
                <a:r>
                  <a:rPr lang="en-US" dirty="0">
                    <a:solidFill>
                      <a:schemeClr val="bg1"/>
                    </a:solidFill>
                  </a:rPr>
                  <a:t>Illumina targeted NGS </a:t>
                </a:r>
              </a:p>
              <a:p>
                <a:pPr algn="ctr"/>
                <a:r>
                  <a:rPr lang="en-US" dirty="0">
                    <a:solidFill>
                      <a:schemeClr val="bg1"/>
                    </a:solidFill>
                  </a:rPr>
                  <a:t>library prep</a:t>
                </a:r>
              </a:p>
            </p:txBody>
          </p:sp>
          <p:sp>
            <p:nvSpPr>
              <p:cNvPr id="50" name="TextBox 49">
                <a:extLst>
                  <a:ext uri="{FF2B5EF4-FFF2-40B4-BE49-F238E27FC236}">
                    <a16:creationId xmlns:a16="http://schemas.microsoft.com/office/drawing/2014/main" xmlns="" id="{EFE71BE7-875D-48FE-95B0-E0D95A8C6357}"/>
                  </a:ext>
                </a:extLst>
              </p:cNvPr>
              <p:cNvSpPr txBox="1"/>
              <p:nvPr/>
            </p:nvSpPr>
            <p:spPr>
              <a:xfrm>
                <a:off x="6655616" y="5402355"/>
                <a:ext cx="638315" cy="369332"/>
              </a:xfrm>
              <a:prstGeom prst="rect">
                <a:avLst/>
              </a:prstGeom>
              <a:noFill/>
            </p:spPr>
            <p:txBody>
              <a:bodyPr wrap="none" rtlCol="0">
                <a:spAutoFit/>
              </a:bodyPr>
              <a:lstStyle/>
              <a:p>
                <a:pPr algn="ctr"/>
                <a:r>
                  <a:rPr lang="en-US" dirty="0"/>
                  <a:t>NGS </a:t>
                </a:r>
              </a:p>
            </p:txBody>
          </p:sp>
          <p:sp>
            <p:nvSpPr>
              <p:cNvPr id="51" name="TextBox 50">
                <a:extLst>
                  <a:ext uri="{FF2B5EF4-FFF2-40B4-BE49-F238E27FC236}">
                    <a16:creationId xmlns:a16="http://schemas.microsoft.com/office/drawing/2014/main" xmlns="" id="{2DD02A7F-7F31-432A-8AD8-A81EFB4685B6}"/>
                  </a:ext>
                </a:extLst>
              </p:cNvPr>
              <p:cNvSpPr txBox="1"/>
              <p:nvPr/>
            </p:nvSpPr>
            <p:spPr>
              <a:xfrm>
                <a:off x="7448789" y="5245384"/>
                <a:ext cx="1588575" cy="646331"/>
              </a:xfrm>
              <a:prstGeom prst="rect">
                <a:avLst/>
              </a:prstGeom>
              <a:noFill/>
            </p:spPr>
            <p:txBody>
              <a:bodyPr wrap="none" rtlCol="0">
                <a:spAutoFit/>
              </a:bodyPr>
              <a:lstStyle/>
              <a:p>
                <a:pPr algn="ctr"/>
                <a:r>
                  <a:rPr lang="en-US" dirty="0"/>
                  <a:t>Bioinformatics </a:t>
                </a:r>
              </a:p>
              <a:p>
                <a:pPr algn="ctr"/>
                <a:r>
                  <a:rPr lang="en-US" dirty="0"/>
                  <a:t>analysis</a:t>
                </a:r>
              </a:p>
            </p:txBody>
          </p:sp>
          <p:sp>
            <p:nvSpPr>
              <p:cNvPr id="54" name="TextBox 53">
                <a:extLst>
                  <a:ext uri="{FF2B5EF4-FFF2-40B4-BE49-F238E27FC236}">
                    <a16:creationId xmlns:a16="http://schemas.microsoft.com/office/drawing/2014/main" xmlns="" id="{907CCD14-863A-4173-9622-6EF815EB05F2}"/>
                  </a:ext>
                </a:extLst>
              </p:cNvPr>
              <p:cNvSpPr txBox="1"/>
              <p:nvPr/>
            </p:nvSpPr>
            <p:spPr>
              <a:xfrm>
                <a:off x="6758535" y="6214872"/>
                <a:ext cx="2278829" cy="369332"/>
              </a:xfrm>
              <a:prstGeom prst="rect">
                <a:avLst/>
              </a:prstGeom>
              <a:noFill/>
            </p:spPr>
            <p:txBody>
              <a:bodyPr wrap="none" rtlCol="0">
                <a:spAutoFit/>
              </a:bodyPr>
              <a:lstStyle/>
              <a:p>
                <a:r>
                  <a:rPr lang="en-US" dirty="0">
                    <a:solidFill>
                      <a:srgbClr val="0000FF"/>
                    </a:solidFill>
                  </a:rPr>
                  <a:t>Mitochondria genome</a:t>
                </a:r>
              </a:p>
            </p:txBody>
          </p:sp>
          <p:pic>
            <p:nvPicPr>
              <p:cNvPr id="56" name="Picture 55">
                <a:extLst>
                  <a:ext uri="{FF2B5EF4-FFF2-40B4-BE49-F238E27FC236}">
                    <a16:creationId xmlns:a16="http://schemas.microsoft.com/office/drawing/2014/main" xmlns="" id="{66704CD4-8CC7-41FB-A068-D4B91B681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34082" y="4343400"/>
                <a:ext cx="905164" cy="905164"/>
              </a:xfrm>
              <a:prstGeom prst="rect">
                <a:avLst/>
              </a:prstGeom>
            </p:spPr>
          </p:pic>
          <p:pic>
            <p:nvPicPr>
              <p:cNvPr id="58" name="Picture 57">
                <a:extLst>
                  <a:ext uri="{FF2B5EF4-FFF2-40B4-BE49-F238E27FC236}">
                    <a16:creationId xmlns:a16="http://schemas.microsoft.com/office/drawing/2014/main" xmlns="" id="{C3C56E64-97AE-46B8-A5A9-732E562A88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4413544"/>
                <a:ext cx="1428127" cy="1139820"/>
              </a:xfrm>
              <a:prstGeom prst="rect">
                <a:avLst/>
              </a:prstGeom>
            </p:spPr>
          </p:pic>
          <p:pic>
            <p:nvPicPr>
              <p:cNvPr id="59" name="Picture 2" descr="Related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135" y="5638800"/>
                <a:ext cx="916065" cy="609600"/>
              </a:xfrm>
              <a:prstGeom prst="rect">
                <a:avLst/>
              </a:prstGeom>
              <a:noFill/>
              <a:extLst>
                <a:ext uri="{909E8E84-426E-40DD-AFC4-6F175D3DCCD1}">
                  <a14:hiddenFill xmlns:a14="http://schemas.microsoft.com/office/drawing/2010/main">
                    <a:solidFill>
                      <a:srgbClr val="FFFFFF"/>
                    </a:solidFill>
                  </a14:hiddenFill>
                </a:ext>
              </a:extLst>
            </p:spPr>
          </p:pic>
        </p:grpSp>
      </p:grpSp>
    </p:spTree>
    <p:extLst>
      <p:ext uri="{BB962C8B-B14F-4D97-AF65-F5344CB8AC3E}">
        <p14:creationId xmlns:p14="http://schemas.microsoft.com/office/powerpoint/2010/main" val="1875780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228600" y="165555"/>
            <a:ext cx="8793091" cy="6028666"/>
            <a:chOff x="228600" y="165555"/>
            <a:chExt cx="8793091" cy="6028666"/>
          </a:xfrm>
        </p:grpSpPr>
        <p:sp>
          <p:nvSpPr>
            <p:cNvPr id="20" name="object 20"/>
            <p:cNvSpPr txBox="1"/>
            <p:nvPr/>
          </p:nvSpPr>
          <p:spPr>
            <a:xfrm>
              <a:off x="1774940" y="165555"/>
              <a:ext cx="6683260" cy="492443"/>
            </a:xfrm>
            <a:prstGeom prst="rect">
              <a:avLst/>
            </a:prstGeom>
            <a:noFill/>
          </p:spPr>
          <p:txBody>
            <a:bodyPr vert="horz" wrap="square" lIns="0" tIns="0" rIns="0" bIns="0" rtlCol="0">
              <a:spAutoFit/>
            </a:bodyPr>
            <a:lstStyle/>
            <a:p>
              <a:pPr marL="699180"/>
              <a:r>
                <a:rPr lang="en-US" sz="3200" b="1" dirty="0">
                  <a:solidFill>
                    <a:schemeClr val="tx2">
                      <a:lumMod val="60000"/>
                      <a:lumOff val="40000"/>
                    </a:schemeClr>
                  </a:solidFill>
                  <a:latin typeface="Cambria" panose="02040503050406030204" pitchFamily="18" charset="0"/>
                  <a:cs typeface="Arial"/>
                </a:rPr>
                <a:t>Genomic Epidemiology </a:t>
              </a:r>
              <a:r>
                <a:rPr lang="en-US" sz="3200" b="1" dirty="0">
                  <a:solidFill>
                    <a:srgbClr val="3333FF"/>
                  </a:solidFill>
                  <a:latin typeface="Rage Italic" panose="03070502040507070304" pitchFamily="66" charset="0"/>
                  <a:cs typeface="Arial"/>
                </a:rPr>
                <a:t>is here</a:t>
              </a:r>
              <a:endParaRPr sz="3200" dirty="0">
                <a:solidFill>
                  <a:srgbClr val="3333FF"/>
                </a:solidFill>
                <a:latin typeface="Rage Italic" panose="03070502040507070304" pitchFamily="66" charset="0"/>
                <a:cs typeface="Arial"/>
              </a:endParaRPr>
            </a:p>
          </p:txBody>
        </p:sp>
        <p:sp>
          <p:nvSpPr>
            <p:cNvPr id="48" name="TextBox 47">
              <a:extLst>
                <a:ext uri="{FF2B5EF4-FFF2-40B4-BE49-F238E27FC236}">
                  <a16:creationId xmlns:a16="http://schemas.microsoft.com/office/drawing/2014/main" xmlns="" id="{7E91E6FE-6DEF-4222-B91C-DA92086816F8}"/>
                </a:ext>
              </a:extLst>
            </p:cNvPr>
            <p:cNvSpPr txBox="1"/>
            <p:nvPr/>
          </p:nvSpPr>
          <p:spPr>
            <a:xfrm>
              <a:off x="2438400" y="4225009"/>
              <a:ext cx="1776693" cy="616403"/>
            </a:xfrm>
            <a:prstGeom prst="rect">
              <a:avLst/>
            </a:prstGeom>
            <a:noFill/>
          </p:spPr>
          <p:txBody>
            <a:bodyPr wrap="square" rtlCol="0">
              <a:spAutoFit/>
            </a:bodyPr>
            <a:lstStyle/>
            <a:p>
              <a:endParaRPr lang="en-US"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041427"/>
              <a:ext cx="2355810" cy="911573"/>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0887" y="1828800"/>
              <a:ext cx="897451" cy="498638"/>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103334">
              <a:off x="1286514" y="2902548"/>
              <a:ext cx="593969" cy="738651"/>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368" y="3516111"/>
              <a:ext cx="673089" cy="467474"/>
            </a:xfrm>
            <a:prstGeom prst="rect">
              <a:avLst/>
            </a:prstGeom>
          </p:spPr>
        </p:pic>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90095" y="1567468"/>
              <a:ext cx="1009633" cy="547852"/>
            </a:xfrm>
            <a:prstGeom prst="rect">
              <a:avLst/>
            </a:prstGeom>
          </p:spPr>
        </p:pic>
        <p:grpSp>
          <p:nvGrpSpPr>
            <p:cNvPr id="2" name="Group 1"/>
            <p:cNvGrpSpPr/>
            <p:nvPr/>
          </p:nvGrpSpPr>
          <p:grpSpPr>
            <a:xfrm>
              <a:off x="4394944" y="1547999"/>
              <a:ext cx="939056" cy="605132"/>
              <a:chOff x="4394944" y="1547999"/>
              <a:chExt cx="939056" cy="605132"/>
            </a:xfrm>
          </p:grpSpPr>
          <p:sp>
            <p:nvSpPr>
              <p:cNvPr id="37" name="Right Arrow 36"/>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1</a:t>
                </a:r>
              </a:p>
            </p:txBody>
          </p:sp>
        </p:grpSp>
        <p:cxnSp>
          <p:nvCxnSpPr>
            <p:cNvPr id="24" name="Straight Arrow Connector 23"/>
            <p:cNvCxnSpPr/>
            <p:nvPr/>
          </p:nvCxnSpPr>
          <p:spPr>
            <a:xfrm flipV="1">
              <a:off x="2278711" y="4225009"/>
              <a:ext cx="974392" cy="243031"/>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6350669" y="3276600"/>
              <a:ext cx="743203" cy="0"/>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162800" y="2907268"/>
              <a:ext cx="1784769" cy="738664"/>
            </a:xfrm>
            <a:prstGeom prst="rect">
              <a:avLst/>
            </a:prstGeom>
            <a:noFill/>
          </p:spPr>
          <p:txBody>
            <a:bodyPr wrap="square" rtlCol="0">
              <a:spAutoFit/>
            </a:bodyPr>
            <a:lstStyle/>
            <a:p>
              <a:pPr algn="ctr"/>
              <a:r>
                <a:rPr lang="en-US" sz="1400" b="1" dirty="0"/>
                <a:t>regulatory actions: import alerts, recalls etc.</a:t>
              </a:r>
            </a:p>
          </p:txBody>
        </p:sp>
        <p:pic>
          <p:nvPicPr>
            <p:cNvPr id="32" name="Picture 4" descr="Image result for fecal sample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8600" y="992113"/>
              <a:ext cx="414164" cy="542959"/>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32D97C0D-7CFC-4803-81B6-E46F7F06F39E}"/>
                </a:ext>
              </a:extLst>
            </p:cNvPr>
            <p:cNvSpPr txBox="1"/>
            <p:nvPr/>
          </p:nvSpPr>
          <p:spPr>
            <a:xfrm>
              <a:off x="880017" y="5240114"/>
              <a:ext cx="7686552" cy="954107"/>
            </a:xfrm>
            <a:prstGeom prst="rect">
              <a:avLst/>
            </a:prstGeom>
            <a:noFill/>
          </p:spPr>
          <p:txBody>
            <a:bodyPr wrap="square" rtlCol="0">
              <a:spAutoFit/>
            </a:bodyPr>
            <a:lstStyle/>
            <a:p>
              <a:pPr algn="ctr"/>
              <a:r>
                <a:rPr lang="en-US" sz="2400" spc="-5" dirty="0">
                  <a:cs typeface="Calibri"/>
                </a:rPr>
                <a:t>Geno</a:t>
              </a:r>
              <a:r>
                <a:rPr lang="en-US" sz="2400" spc="-7" dirty="0">
                  <a:cs typeface="Calibri"/>
                </a:rPr>
                <a:t>m</a:t>
              </a:r>
              <a:r>
                <a:rPr lang="en-US" sz="2400" spc="-2" dirty="0">
                  <a:cs typeface="Calibri"/>
                </a:rPr>
                <a:t>ics </a:t>
              </a:r>
              <a:r>
                <a:rPr lang="en-US" sz="2400" spc="-7" dirty="0">
                  <a:cs typeface="Calibri"/>
                </a:rPr>
                <a:t>w</a:t>
              </a:r>
              <a:r>
                <a:rPr lang="en-US" sz="2400" dirty="0">
                  <a:cs typeface="Calibri"/>
                </a:rPr>
                <a:t>ill</a:t>
              </a:r>
              <a:r>
                <a:rPr lang="en-US" sz="2400" spc="-2" dirty="0">
                  <a:cs typeface="Calibri"/>
                </a:rPr>
                <a:t> </a:t>
              </a:r>
              <a:r>
                <a:rPr lang="en-US" sz="2400" spc="-7" dirty="0">
                  <a:cs typeface="Calibri"/>
                </a:rPr>
                <a:t>p</a:t>
              </a:r>
              <a:r>
                <a:rPr lang="en-US" sz="2400" spc="-9" dirty="0">
                  <a:cs typeface="Calibri"/>
                </a:rPr>
                <a:t>ro</a:t>
              </a:r>
              <a:r>
                <a:rPr lang="en-US" sz="2400" spc="-2" dirty="0">
                  <a:cs typeface="Calibri"/>
                </a:rPr>
                <a:t>vide</a:t>
              </a:r>
              <a:r>
                <a:rPr lang="en-US" sz="2400" spc="-5" dirty="0">
                  <a:cs typeface="Calibri"/>
                </a:rPr>
                <a:t> the</a:t>
              </a:r>
              <a:r>
                <a:rPr lang="en-US" sz="2400" spc="-2" dirty="0">
                  <a:cs typeface="Calibri"/>
                </a:rPr>
                <a:t> </a:t>
              </a:r>
              <a:r>
                <a:rPr lang="en-US" sz="2400" spc="-5" dirty="0">
                  <a:cs typeface="Calibri"/>
                </a:rPr>
                <a:t>n</a:t>
              </a:r>
              <a:r>
                <a:rPr lang="en-US" sz="2400" spc="-14" dirty="0">
                  <a:cs typeface="Calibri"/>
                </a:rPr>
                <a:t>e</a:t>
              </a:r>
              <a:r>
                <a:rPr lang="en-US" sz="2400" spc="-2" dirty="0">
                  <a:cs typeface="Calibri"/>
                </a:rPr>
                <a:t>xt </a:t>
              </a:r>
              <a:r>
                <a:rPr lang="en-US" sz="2400" spc="-14" dirty="0">
                  <a:cs typeface="Calibri"/>
                </a:rPr>
                <a:t>g</a:t>
              </a:r>
              <a:r>
                <a:rPr lang="en-US" sz="2400" spc="-5" dirty="0">
                  <a:cs typeface="Calibri"/>
                </a:rPr>
                <a:t>ene</a:t>
              </a:r>
              <a:r>
                <a:rPr lang="en-US" sz="2400" spc="-16" dirty="0">
                  <a:cs typeface="Calibri"/>
                </a:rPr>
                <a:t>r</a:t>
              </a:r>
              <a:r>
                <a:rPr lang="en-US" sz="2400" spc="-11" dirty="0">
                  <a:cs typeface="Calibri"/>
                </a:rPr>
                <a:t>a</a:t>
              </a:r>
              <a:r>
                <a:rPr lang="en-US" sz="2400" spc="-2" dirty="0">
                  <a:cs typeface="Calibri"/>
                </a:rPr>
                <a:t>tion </a:t>
              </a:r>
              <a:r>
                <a:rPr lang="en-US" sz="2400" spc="-9" dirty="0">
                  <a:cs typeface="Calibri"/>
                </a:rPr>
                <a:t>o</a:t>
              </a:r>
              <a:r>
                <a:rPr lang="en-US" sz="2400" spc="-2" dirty="0">
                  <a:cs typeface="Calibri"/>
                </a:rPr>
                <a:t>f </a:t>
              </a:r>
            </a:p>
            <a:p>
              <a:pPr algn="ctr"/>
              <a:r>
                <a:rPr lang="en-US" sz="2400" spc="-5" dirty="0">
                  <a:cs typeface="Calibri"/>
                </a:rPr>
                <a:t>m</a:t>
              </a:r>
              <a:r>
                <a:rPr lang="en-US" sz="2400" spc="-7" dirty="0">
                  <a:cs typeface="Calibri"/>
                </a:rPr>
                <a:t>o</a:t>
              </a:r>
              <a:r>
                <a:rPr lang="en-US" sz="2400" spc="-2" dirty="0">
                  <a:cs typeface="Calibri"/>
                </a:rPr>
                <a:t>lecular </a:t>
              </a:r>
              <a:r>
                <a:rPr lang="en-US" sz="2400" spc="-5" dirty="0">
                  <a:cs typeface="Calibri"/>
                </a:rPr>
                <a:t>epidemi</a:t>
              </a:r>
              <a:r>
                <a:rPr lang="en-US" sz="2400" spc="-7" dirty="0">
                  <a:cs typeface="Calibri"/>
                </a:rPr>
                <a:t>o</a:t>
              </a:r>
              <a:r>
                <a:rPr lang="en-US" sz="2400" spc="-2" dirty="0">
                  <a:cs typeface="Calibri"/>
                </a:rPr>
                <a:t>l</a:t>
              </a:r>
              <a:r>
                <a:rPr lang="en-US" sz="2400" spc="-5" dirty="0">
                  <a:cs typeface="Calibri"/>
                </a:rPr>
                <a:t>ogy </a:t>
              </a:r>
              <a:r>
                <a:rPr lang="en-US" sz="2400" spc="-7" dirty="0">
                  <a:cs typeface="Calibri"/>
                </a:rPr>
                <a:t>t</a:t>
              </a:r>
              <a:r>
                <a:rPr lang="en-US" sz="2400" spc="-5" dirty="0">
                  <a:cs typeface="Calibri"/>
                </a:rPr>
                <a:t>o</a:t>
              </a:r>
              <a:r>
                <a:rPr lang="en-US" sz="2400" spc="-7" dirty="0">
                  <a:cs typeface="Calibri"/>
                </a:rPr>
                <a:t>o</a:t>
              </a:r>
              <a:r>
                <a:rPr lang="en-US" sz="2400" spc="-2" dirty="0">
                  <a:cs typeface="Calibri"/>
                </a:rPr>
                <a:t>ls </a:t>
              </a:r>
              <a:r>
                <a:rPr lang="en-US" sz="3200" spc="-2" dirty="0">
                  <a:solidFill>
                    <a:srgbClr val="3333FF"/>
                  </a:solidFill>
                  <a:latin typeface="Rage Italic" panose="03070502040507070304" pitchFamily="66" charset="0"/>
                  <a:cs typeface="Calibri"/>
                </a:rPr>
                <a:t>for </a:t>
              </a:r>
              <a:r>
                <a:rPr lang="en-US" sz="3200" i="1" spc="-2" dirty="0">
                  <a:solidFill>
                    <a:srgbClr val="3333FF"/>
                  </a:solidFill>
                  <a:latin typeface="Rage Italic" panose="03070502040507070304" pitchFamily="66" charset="0"/>
                  <a:cs typeface="Calibri"/>
                </a:rPr>
                <a:t>C. </a:t>
              </a:r>
              <a:r>
                <a:rPr lang="en-US" sz="3200" i="1" spc="-2" dirty="0" err="1">
                  <a:solidFill>
                    <a:srgbClr val="3333FF"/>
                  </a:solidFill>
                  <a:latin typeface="Rage Italic" panose="03070502040507070304" pitchFamily="66" charset="0"/>
                  <a:cs typeface="Calibri"/>
                </a:rPr>
                <a:t>cayetanensis</a:t>
              </a:r>
              <a:endParaRPr lang="en-US" sz="3200" i="1" dirty="0">
                <a:solidFill>
                  <a:srgbClr val="3333FF"/>
                </a:solidFill>
                <a:latin typeface="Rage Italic" panose="03070502040507070304" pitchFamily="66" charset="0"/>
              </a:endParaRPr>
            </a:p>
          </p:txBody>
        </p:sp>
        <p:pic>
          <p:nvPicPr>
            <p:cNvPr id="33" name="Picture 4" descr="Image result for cilantr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34020" y="981009"/>
              <a:ext cx="711096" cy="554063"/>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p:cNvCxnSpPr/>
            <p:nvPr/>
          </p:nvCxnSpPr>
          <p:spPr>
            <a:xfrm>
              <a:off x="1109597" y="1511245"/>
              <a:ext cx="0" cy="249318"/>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479204" y="3686048"/>
              <a:ext cx="0" cy="249318"/>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pic>
          <p:nvPicPr>
            <p:cNvPr id="8194" name="Picture 2" descr="Image result for evolutionary tree"/>
            <p:cNvPicPr>
              <a:picLocks noChangeAspect="1" noChangeArrowheads="1"/>
            </p:cNvPicPr>
            <p:nvPr/>
          </p:nvPicPr>
          <p:blipFill rotWithShape="1">
            <a:blip r:embed="rId10">
              <a:extLst>
                <a:ext uri="{28A0092B-C50C-407E-A947-70E740481C1C}">
                  <a14:useLocalDpi xmlns:a14="http://schemas.microsoft.com/office/drawing/2010/main" val="0"/>
                </a:ext>
              </a:extLst>
            </a:blip>
            <a:srcRect r="56818"/>
            <a:stretch/>
          </p:blipFill>
          <p:spPr bwMode="auto">
            <a:xfrm>
              <a:off x="3282258" y="1465927"/>
              <a:ext cx="1122035" cy="3407752"/>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p:cNvGrpSpPr/>
            <p:nvPr/>
          </p:nvGrpSpPr>
          <p:grpSpPr>
            <a:xfrm>
              <a:off x="4413818" y="2567386"/>
              <a:ext cx="939056" cy="605132"/>
              <a:chOff x="4394944" y="1547999"/>
              <a:chExt cx="939056" cy="605132"/>
            </a:xfrm>
          </p:grpSpPr>
          <p:sp>
            <p:nvSpPr>
              <p:cNvPr id="56" name="Right Arrow 55"/>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2</a:t>
                </a:r>
              </a:p>
            </p:txBody>
          </p:sp>
        </p:grpSp>
        <p:grpSp>
          <p:nvGrpSpPr>
            <p:cNvPr id="58" name="Group 57"/>
            <p:cNvGrpSpPr/>
            <p:nvPr/>
          </p:nvGrpSpPr>
          <p:grpSpPr>
            <a:xfrm>
              <a:off x="4413818" y="3434713"/>
              <a:ext cx="939056" cy="605132"/>
              <a:chOff x="4394944" y="1547999"/>
              <a:chExt cx="939056" cy="605132"/>
            </a:xfrm>
          </p:grpSpPr>
          <p:sp>
            <p:nvSpPr>
              <p:cNvPr id="59" name="Right Arrow 58"/>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3</a:t>
                </a:r>
              </a:p>
            </p:txBody>
          </p:sp>
        </p:grpSp>
        <p:grpSp>
          <p:nvGrpSpPr>
            <p:cNvPr id="61" name="Group 60"/>
            <p:cNvGrpSpPr/>
            <p:nvPr/>
          </p:nvGrpSpPr>
          <p:grpSpPr>
            <a:xfrm>
              <a:off x="4419600" y="4158305"/>
              <a:ext cx="939056" cy="605132"/>
              <a:chOff x="4270943" y="4085852"/>
              <a:chExt cx="939056" cy="605132"/>
            </a:xfrm>
          </p:grpSpPr>
          <p:sp>
            <p:nvSpPr>
              <p:cNvPr id="62" name="Right Arrow 61"/>
              <p:cNvSpPr/>
              <p:nvPr/>
            </p:nvSpPr>
            <p:spPr>
              <a:xfrm>
                <a:off x="4270943" y="4085852"/>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4270943" y="4253407"/>
                <a:ext cx="834457" cy="261610"/>
              </a:xfrm>
              <a:prstGeom prst="rect">
                <a:avLst/>
              </a:prstGeom>
              <a:noFill/>
            </p:spPr>
            <p:txBody>
              <a:bodyPr wrap="square" rtlCol="0">
                <a:spAutoFit/>
              </a:bodyPr>
              <a:lstStyle/>
              <a:p>
                <a:r>
                  <a:rPr lang="en-US" sz="1100" b="1" dirty="0">
                    <a:solidFill>
                      <a:schemeClr val="bg1"/>
                    </a:solidFill>
                  </a:rPr>
                  <a:t>Cluster 4</a:t>
                </a:r>
              </a:p>
            </p:txBody>
          </p:sp>
        </p:grpSp>
        <p:pic>
          <p:nvPicPr>
            <p:cNvPr id="64" name="Picture 6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368" y="4227134"/>
              <a:ext cx="673089" cy="467474"/>
            </a:xfrm>
            <a:prstGeom prst="rect">
              <a:avLst/>
            </a:prstGeom>
          </p:spPr>
        </p:pic>
        <p:pic>
          <p:nvPicPr>
            <p:cNvPr id="8198" name="Picture 6" descr="See the sourc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85413" y="2526545"/>
              <a:ext cx="618998" cy="61899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See the sourc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516911" y="892247"/>
              <a:ext cx="618998" cy="618998"/>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Arrow Connector 37"/>
            <p:cNvCxnSpPr/>
            <p:nvPr/>
          </p:nvCxnSpPr>
          <p:spPr>
            <a:xfrm>
              <a:off x="1826410" y="1535072"/>
              <a:ext cx="0" cy="249318"/>
            </a:xfrm>
            <a:prstGeom prst="straightConnector1">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p:cNvSpPr txBox="1"/>
            <p:nvPr/>
          </p:nvSpPr>
          <p:spPr>
            <a:xfrm>
              <a:off x="1486423" y="4809399"/>
              <a:ext cx="7535268" cy="523220"/>
            </a:xfrm>
            <a:prstGeom prst="rect">
              <a:avLst/>
            </a:prstGeom>
            <a:noFill/>
          </p:spPr>
          <p:txBody>
            <a:bodyPr wrap="none" rtlCol="0">
              <a:spAutoFit/>
            </a:bodyPr>
            <a:lstStyle/>
            <a:p>
              <a:r>
                <a:rPr lang="en-US" sz="2800" dirty="0" err="1">
                  <a:solidFill>
                    <a:srgbClr val="3333FF"/>
                  </a:solidFill>
                  <a:latin typeface="Rage Italic" panose="03070502040507070304" pitchFamily="66" charset="0"/>
                </a:rPr>
                <a:t>Mit</a:t>
              </a:r>
              <a:r>
                <a:rPr lang="en-US" sz="2800" dirty="0">
                  <a:solidFill>
                    <a:srgbClr val="3333FF"/>
                  </a:solidFill>
                  <a:latin typeface="Rage Italic" panose="03070502040507070304" pitchFamily="66" charset="0"/>
                </a:rPr>
                <a:t>. genomes from clinical food and water isolates</a:t>
              </a:r>
            </a:p>
          </p:txBody>
        </p:sp>
        <p:sp>
          <p:nvSpPr>
            <p:cNvPr id="45" name="TextBox 44"/>
            <p:cNvSpPr txBox="1"/>
            <p:nvPr/>
          </p:nvSpPr>
          <p:spPr>
            <a:xfrm>
              <a:off x="2709588" y="955784"/>
              <a:ext cx="6213432" cy="584775"/>
            </a:xfrm>
            <a:prstGeom prst="rect">
              <a:avLst/>
            </a:prstGeom>
            <a:noFill/>
          </p:spPr>
          <p:txBody>
            <a:bodyPr wrap="none" rtlCol="0">
              <a:spAutoFit/>
            </a:bodyPr>
            <a:lstStyle/>
            <a:p>
              <a:r>
                <a:rPr lang="en-US" sz="3200" dirty="0" err="1">
                  <a:solidFill>
                    <a:srgbClr val="3333FF"/>
                  </a:solidFill>
                  <a:latin typeface="Rage Italic" panose="03070502040507070304" pitchFamily="66" charset="0"/>
                </a:rPr>
                <a:t>CycloTrakr</a:t>
              </a:r>
              <a:r>
                <a:rPr lang="en-US" sz="3200" dirty="0">
                  <a:solidFill>
                    <a:srgbClr val="3333FF"/>
                  </a:solidFill>
                  <a:latin typeface="Rage Italic" panose="03070502040507070304" pitchFamily="66" charset="0"/>
                </a:rPr>
                <a:t> (tracking </a:t>
              </a:r>
              <a:r>
                <a:rPr lang="en-US" sz="3200" i="1" dirty="0">
                  <a:solidFill>
                    <a:srgbClr val="3333FF"/>
                  </a:solidFill>
                  <a:latin typeface="Rage Italic" panose="03070502040507070304" pitchFamily="66" charset="0"/>
                </a:rPr>
                <a:t>C. </a:t>
              </a:r>
              <a:r>
                <a:rPr lang="en-US" sz="3200" i="1" dirty="0" err="1">
                  <a:solidFill>
                    <a:srgbClr val="3333FF"/>
                  </a:solidFill>
                  <a:latin typeface="Rage Italic" panose="03070502040507070304" pitchFamily="66" charset="0"/>
                </a:rPr>
                <a:t>cayetanensis</a:t>
              </a:r>
              <a:r>
                <a:rPr lang="en-US" sz="3200" dirty="0">
                  <a:solidFill>
                    <a:srgbClr val="3333FF"/>
                  </a:solidFill>
                  <a:latin typeface="Rage Italic" panose="03070502040507070304" pitchFamily="66" charset="0"/>
                </a:rPr>
                <a:t>)</a:t>
              </a:r>
            </a:p>
          </p:txBody>
        </p:sp>
        <p:cxnSp>
          <p:nvCxnSpPr>
            <p:cNvPr id="13" name="Curved Connector 12"/>
            <p:cNvCxnSpPr>
              <a:cxnSpLocks/>
            </p:cNvCxnSpPr>
            <p:nvPr/>
          </p:nvCxnSpPr>
          <p:spPr>
            <a:xfrm rot="16200000" flipH="1">
              <a:off x="26403" y="1945876"/>
              <a:ext cx="1676165" cy="975828"/>
            </a:xfrm>
            <a:prstGeom prst="curvedConnector3">
              <a:avLst>
                <a:gd name="adj1" fmla="val 50000"/>
              </a:avLst>
            </a:prstGeom>
            <a:ln w="28575">
              <a:solidFill>
                <a:srgbClr val="3333FF"/>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p:cNvSpPr txBox="1"/>
            <p:nvPr/>
          </p:nvSpPr>
          <p:spPr>
            <a:xfrm>
              <a:off x="1891548" y="2752252"/>
              <a:ext cx="2251391" cy="1384995"/>
            </a:xfrm>
            <a:prstGeom prst="rect">
              <a:avLst/>
            </a:prstGeom>
            <a:noFill/>
          </p:spPr>
          <p:txBody>
            <a:bodyPr wrap="square" rtlCol="0">
              <a:spAutoFit/>
            </a:bodyPr>
            <a:lstStyle/>
            <a:p>
              <a:r>
                <a:rPr lang="en-US" sz="2800" dirty="0">
                  <a:solidFill>
                    <a:srgbClr val="3333FF"/>
                  </a:solidFill>
                  <a:latin typeface="Rage Italic" panose="03070502040507070304" pitchFamily="66" charset="0"/>
                </a:rPr>
                <a:t>Targeted sequencing of </a:t>
              </a:r>
              <a:r>
                <a:rPr lang="en-US" sz="2800" dirty="0" err="1">
                  <a:solidFill>
                    <a:srgbClr val="3333FF"/>
                  </a:solidFill>
                  <a:latin typeface="Rage Italic" panose="03070502040507070304" pitchFamily="66" charset="0"/>
                </a:rPr>
                <a:t>Mit</a:t>
              </a:r>
              <a:r>
                <a:rPr lang="en-US" sz="2800" dirty="0">
                  <a:solidFill>
                    <a:srgbClr val="3333FF"/>
                  </a:solidFill>
                  <a:latin typeface="Rage Italic" panose="03070502040507070304" pitchFamily="66" charset="0"/>
                </a:rPr>
                <a:t>. genome </a:t>
              </a:r>
            </a:p>
          </p:txBody>
        </p:sp>
      </p:grpSp>
    </p:spTree>
    <p:extLst>
      <p:ext uri="{BB962C8B-B14F-4D97-AF65-F5344CB8AC3E}">
        <p14:creationId xmlns:p14="http://schemas.microsoft.com/office/powerpoint/2010/main" val="6440185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820366"/>
            <a:ext cx="8763000" cy="4862870"/>
          </a:xfrm>
          <a:prstGeom prst="rect">
            <a:avLst/>
          </a:prstGeom>
          <a:noFill/>
        </p:spPr>
        <p:txBody>
          <a:bodyPr wrap="square" rtlCol="0">
            <a:spAutoFit/>
          </a:bodyPr>
          <a:lstStyle/>
          <a:p>
            <a:r>
              <a:rPr lang="en-US" sz="2000" b="1" dirty="0">
                <a:solidFill>
                  <a:srgbClr val="3333FF"/>
                </a:solidFill>
              </a:rPr>
              <a:t>-- Take home messages..</a:t>
            </a:r>
          </a:p>
          <a:p>
            <a:endParaRPr lang="en-US" dirty="0">
              <a:solidFill>
                <a:srgbClr val="3333FF"/>
              </a:solidFill>
            </a:endParaRPr>
          </a:p>
          <a:p>
            <a:endParaRPr lang="en-US" dirty="0">
              <a:solidFill>
                <a:srgbClr val="3333FF"/>
              </a:solidFill>
            </a:endParaRPr>
          </a:p>
          <a:p>
            <a:r>
              <a:rPr lang="en-US" dirty="0">
                <a:solidFill>
                  <a:srgbClr val="3333FF"/>
                </a:solidFill>
              </a:rPr>
              <a:t>-- </a:t>
            </a:r>
            <a:r>
              <a:rPr lang="en-US" i="1" dirty="0" err="1">
                <a:solidFill>
                  <a:srgbClr val="3333FF"/>
                </a:solidFill>
              </a:rPr>
              <a:t>Cyclospora</a:t>
            </a:r>
            <a:r>
              <a:rPr lang="en-US" i="1" dirty="0">
                <a:solidFill>
                  <a:srgbClr val="3333FF"/>
                </a:solidFill>
              </a:rPr>
              <a:t> </a:t>
            </a:r>
            <a:r>
              <a:rPr lang="en-US" i="1" dirty="0" err="1">
                <a:solidFill>
                  <a:srgbClr val="3333FF"/>
                </a:solidFill>
              </a:rPr>
              <a:t>cayetanensis</a:t>
            </a:r>
            <a:r>
              <a:rPr lang="en-US" i="1" dirty="0">
                <a:solidFill>
                  <a:srgbClr val="3333FF"/>
                </a:solidFill>
              </a:rPr>
              <a:t> </a:t>
            </a:r>
            <a:r>
              <a:rPr lang="en-US" dirty="0">
                <a:solidFill>
                  <a:srgbClr val="3333FF"/>
                </a:solidFill>
              </a:rPr>
              <a:t>genomics has its own challenges</a:t>
            </a:r>
          </a:p>
          <a:p>
            <a:endParaRPr lang="en-US" dirty="0">
              <a:solidFill>
                <a:srgbClr val="3333FF"/>
              </a:solidFill>
            </a:endParaRPr>
          </a:p>
          <a:p>
            <a:r>
              <a:rPr lang="en-US" dirty="0">
                <a:solidFill>
                  <a:srgbClr val="3333FF"/>
                </a:solidFill>
              </a:rPr>
              <a:t>-- Mitochondria genome information has discriminatory power that can be used for   genotyping</a:t>
            </a:r>
          </a:p>
          <a:p>
            <a:endParaRPr lang="en-US" dirty="0">
              <a:solidFill>
                <a:srgbClr val="3333FF"/>
              </a:solidFill>
            </a:endParaRPr>
          </a:p>
          <a:p>
            <a:r>
              <a:rPr lang="en-US" dirty="0">
                <a:solidFill>
                  <a:srgbClr val="3333FF"/>
                </a:solidFill>
              </a:rPr>
              <a:t>-- Illumina </a:t>
            </a:r>
            <a:r>
              <a:rPr lang="en-US" dirty="0" err="1">
                <a:solidFill>
                  <a:srgbClr val="3333FF"/>
                </a:solidFill>
              </a:rPr>
              <a:t>Ampliseq</a:t>
            </a:r>
            <a:r>
              <a:rPr lang="en-US" dirty="0">
                <a:solidFill>
                  <a:srgbClr val="3333FF"/>
                </a:solidFill>
              </a:rPr>
              <a:t> targeted sequencing approach is sensitive enough to sequence </a:t>
            </a:r>
          </a:p>
          <a:p>
            <a:r>
              <a:rPr lang="en-US" dirty="0">
                <a:solidFill>
                  <a:srgbClr val="3333FF"/>
                </a:solidFill>
              </a:rPr>
              <a:t>    near-complete mitochondria genomes from food samples contaminated with  five oocysts</a:t>
            </a:r>
          </a:p>
          <a:p>
            <a:endParaRPr lang="en-US" b="1" dirty="0">
              <a:solidFill>
                <a:srgbClr val="3333FF"/>
              </a:solidFill>
            </a:endParaRPr>
          </a:p>
          <a:p>
            <a:endParaRPr lang="en-US" b="1" dirty="0">
              <a:solidFill>
                <a:srgbClr val="3333FF"/>
              </a:solidFill>
            </a:endParaRPr>
          </a:p>
          <a:p>
            <a:r>
              <a:rPr lang="en-US" b="1" dirty="0">
                <a:solidFill>
                  <a:srgbClr val="3333FF"/>
                </a:solidFill>
              </a:rPr>
              <a:t>-- </a:t>
            </a:r>
            <a:r>
              <a:rPr lang="en-US" sz="2000" b="1" dirty="0">
                <a:solidFill>
                  <a:srgbClr val="3333FF"/>
                </a:solidFill>
              </a:rPr>
              <a:t>Next steps..</a:t>
            </a:r>
          </a:p>
          <a:p>
            <a:endParaRPr lang="en-US" b="1" dirty="0">
              <a:solidFill>
                <a:srgbClr val="3333FF"/>
              </a:solidFill>
            </a:endParaRPr>
          </a:p>
          <a:p>
            <a:r>
              <a:rPr lang="en-US" b="1" dirty="0">
                <a:solidFill>
                  <a:srgbClr val="3333FF"/>
                </a:solidFill>
              </a:rPr>
              <a:t>-- </a:t>
            </a:r>
            <a:r>
              <a:rPr lang="en-US" dirty="0">
                <a:solidFill>
                  <a:srgbClr val="3333FF"/>
                </a:solidFill>
              </a:rPr>
              <a:t>Extend the targeted sequencing approach to </a:t>
            </a:r>
            <a:r>
              <a:rPr lang="en-US" dirty="0" err="1">
                <a:solidFill>
                  <a:srgbClr val="3333FF"/>
                </a:solidFill>
              </a:rPr>
              <a:t>apicoplast</a:t>
            </a:r>
            <a:r>
              <a:rPr lang="en-US" dirty="0">
                <a:solidFill>
                  <a:srgbClr val="3333FF"/>
                </a:solidFill>
              </a:rPr>
              <a:t> and nuclear genome targets to        increase  genotyping resolution</a:t>
            </a:r>
          </a:p>
          <a:p>
            <a:endParaRPr lang="en-US" dirty="0">
              <a:solidFill>
                <a:srgbClr val="3333FF"/>
              </a:solidFill>
            </a:endParaRPr>
          </a:p>
        </p:txBody>
      </p:sp>
    </p:spTree>
    <p:extLst>
      <p:ext uri="{BB962C8B-B14F-4D97-AF65-F5344CB8AC3E}">
        <p14:creationId xmlns:p14="http://schemas.microsoft.com/office/powerpoint/2010/main" val="1947336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11677"/>
            <a:ext cx="4648200" cy="6370975"/>
          </a:xfrm>
          <a:prstGeom prst="rect">
            <a:avLst/>
          </a:prstGeom>
          <a:noFill/>
        </p:spPr>
        <p:txBody>
          <a:bodyPr wrap="square" rtlCol="0">
            <a:spAutoFit/>
          </a:bodyPr>
          <a:lstStyle/>
          <a:p>
            <a:r>
              <a:rPr lang="en-US" sz="3600" b="1" dirty="0">
                <a:solidFill>
                  <a:schemeClr val="tx2">
                    <a:lumMod val="60000"/>
                    <a:lumOff val="40000"/>
                  </a:schemeClr>
                </a:solidFill>
                <a:latin typeface="Cambria" panose="02040503050406030204" pitchFamily="18" charset="0"/>
              </a:rPr>
              <a:t>FDA</a:t>
            </a:r>
          </a:p>
          <a:p>
            <a:r>
              <a:rPr lang="en-US" sz="3200" b="1" dirty="0">
                <a:solidFill>
                  <a:schemeClr val="tx2">
                    <a:lumMod val="60000"/>
                    <a:lumOff val="40000"/>
                  </a:schemeClr>
                </a:solidFill>
                <a:latin typeface="Cambria" panose="02040503050406030204" pitchFamily="18" charset="0"/>
              </a:rPr>
              <a:t>Parasitology team</a:t>
            </a:r>
            <a:endParaRPr lang="en-US" sz="2000" dirty="0"/>
          </a:p>
          <a:p>
            <a:r>
              <a:rPr lang="en-US" sz="2000" dirty="0"/>
              <a:t>Gopal Gopinath</a:t>
            </a:r>
          </a:p>
          <a:p>
            <a:r>
              <a:rPr lang="en-US" sz="2000" dirty="0"/>
              <a:t>Helen Murphy</a:t>
            </a:r>
          </a:p>
          <a:p>
            <a:r>
              <a:rPr lang="en-US" sz="2000" dirty="0"/>
              <a:t>Sonia Almeria</a:t>
            </a:r>
          </a:p>
          <a:p>
            <a:r>
              <a:rPr lang="en-US" sz="2000" dirty="0"/>
              <a:t>Mauricio Durigan</a:t>
            </a:r>
          </a:p>
          <a:p>
            <a:r>
              <a:rPr lang="en-US" sz="2000" dirty="0"/>
              <a:t>Laura Ewing</a:t>
            </a:r>
          </a:p>
          <a:p>
            <a:r>
              <a:rPr lang="en-US" sz="2000" dirty="0"/>
              <a:t>Alexandre da Silva (team lead)</a:t>
            </a:r>
          </a:p>
          <a:p>
            <a:endParaRPr lang="en-US" sz="2000" b="1" dirty="0">
              <a:solidFill>
                <a:schemeClr val="tx2">
                  <a:lumMod val="60000"/>
                  <a:lumOff val="40000"/>
                </a:schemeClr>
              </a:solidFill>
              <a:latin typeface="Cambria" panose="02040503050406030204" pitchFamily="18" charset="0"/>
            </a:endParaRPr>
          </a:p>
          <a:p>
            <a:r>
              <a:rPr lang="en-US" sz="2000" b="1" dirty="0">
                <a:solidFill>
                  <a:schemeClr val="tx2">
                    <a:lumMod val="60000"/>
                    <a:lumOff val="40000"/>
                  </a:schemeClr>
                </a:solidFill>
                <a:latin typeface="Cambria" panose="02040503050406030204" pitchFamily="18" charset="0"/>
              </a:rPr>
              <a:t>Student interns</a:t>
            </a:r>
            <a:endParaRPr lang="en-US" sz="2000" dirty="0"/>
          </a:p>
          <a:p>
            <a:r>
              <a:rPr lang="en-US" dirty="0"/>
              <a:t>Jieon Lee</a:t>
            </a:r>
          </a:p>
          <a:p>
            <a:r>
              <a:rPr lang="en-US" dirty="0"/>
              <a:t>Yurim Shin</a:t>
            </a:r>
          </a:p>
          <a:p>
            <a:r>
              <a:rPr lang="en-US" dirty="0"/>
              <a:t>Jeongu Lee</a:t>
            </a:r>
          </a:p>
          <a:p>
            <a:r>
              <a:rPr lang="en-US" dirty="0" err="1"/>
              <a:t>Seounju</a:t>
            </a:r>
            <a:r>
              <a:rPr lang="en-US" dirty="0"/>
              <a:t> Choi</a:t>
            </a:r>
          </a:p>
          <a:p>
            <a:r>
              <a:rPr lang="en-US" dirty="0"/>
              <a:t>Chaeyoon Lee</a:t>
            </a:r>
          </a:p>
          <a:p>
            <a:r>
              <a:rPr lang="en-US" dirty="0"/>
              <a:t>Dajung Choi</a:t>
            </a:r>
          </a:p>
          <a:p>
            <a:r>
              <a:rPr lang="en-US" dirty="0" err="1"/>
              <a:t>AnnHee</a:t>
            </a:r>
            <a:r>
              <a:rPr lang="en-US" dirty="0"/>
              <a:t> Im</a:t>
            </a:r>
          </a:p>
          <a:p>
            <a:r>
              <a:rPr lang="en-US" dirty="0" err="1"/>
              <a:t>RaeYoung</a:t>
            </a:r>
            <a:r>
              <a:rPr lang="en-US" dirty="0"/>
              <a:t> Kim</a:t>
            </a:r>
          </a:p>
          <a:p>
            <a:r>
              <a:rPr lang="en-US" dirty="0" err="1"/>
              <a:t>AhYoung</a:t>
            </a:r>
            <a:r>
              <a:rPr lang="en-US" dirty="0"/>
              <a:t> Jang</a:t>
            </a:r>
          </a:p>
          <a:p>
            <a:r>
              <a:rPr lang="en-US" dirty="0"/>
              <a:t>Eunje Kim</a:t>
            </a:r>
          </a:p>
        </p:txBody>
      </p:sp>
      <p:pic>
        <p:nvPicPr>
          <p:cNvPr id="3074" name="Picture 2" descr="http://www.polisci.wisc.edu/Uploads/Images/UPTA/thank_you_comment_graphic_0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1371600"/>
            <a:ext cx="4762500" cy="319087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051519" y="4800600"/>
            <a:ext cx="4520981" cy="584775"/>
          </a:xfrm>
          <a:prstGeom prst="rect">
            <a:avLst/>
          </a:prstGeom>
          <a:noFill/>
        </p:spPr>
        <p:txBody>
          <a:bodyPr wrap="none" rtlCol="0">
            <a:spAutoFit/>
          </a:bodyPr>
          <a:lstStyle/>
          <a:p>
            <a:r>
              <a:rPr lang="en-US" sz="3200" dirty="0">
                <a:solidFill>
                  <a:srgbClr val="3333FF"/>
                </a:solidFill>
              </a:rPr>
              <a:t>h</a:t>
            </a:r>
            <a:r>
              <a:rPr lang="en-US" sz="3200" dirty="0" smtClean="0">
                <a:solidFill>
                  <a:srgbClr val="3333FF"/>
                </a:solidFill>
              </a:rPr>
              <a:t>ediye.cinar@fda.hhs.gov</a:t>
            </a:r>
            <a:endParaRPr lang="en-US" sz="3200" dirty="0">
              <a:solidFill>
                <a:srgbClr val="3333FF"/>
              </a:solidFill>
            </a:endParaRPr>
          </a:p>
        </p:txBody>
      </p:sp>
    </p:spTree>
    <p:extLst>
      <p:ext uri="{BB962C8B-B14F-4D97-AF65-F5344CB8AC3E}">
        <p14:creationId xmlns:p14="http://schemas.microsoft.com/office/powerpoint/2010/main" val="23821191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outbreak_ma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295400"/>
            <a:ext cx="6191250" cy="347662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38200" y="945921"/>
            <a:ext cx="8605806" cy="400110"/>
          </a:xfrm>
          <a:prstGeom prst="rect">
            <a:avLst/>
          </a:prstGeom>
          <a:noFill/>
        </p:spPr>
        <p:txBody>
          <a:bodyPr wrap="square" rtlCol="0">
            <a:spAutoFit/>
          </a:bodyPr>
          <a:lstStyle/>
          <a:p>
            <a:r>
              <a:rPr lang="en-US" sz="2000" dirty="0">
                <a:ea typeface="Tahoma" panose="020B0604030504040204" pitchFamily="34" charset="0"/>
                <a:cs typeface="Tahoma" panose="020B0604030504040204" pitchFamily="34" charset="0"/>
              </a:rPr>
              <a:t>S</a:t>
            </a:r>
            <a:r>
              <a:rPr lang="en-US" sz="2000" u="none" strike="noStrike" dirty="0">
                <a:effectLst/>
                <a:ea typeface="Tahoma" panose="020B0604030504040204" pitchFamily="34" charset="0"/>
                <a:cs typeface="Tahoma" panose="020B0604030504040204" pitchFamily="34" charset="0"/>
              </a:rPr>
              <a:t>ince the mid-1990s </a:t>
            </a:r>
            <a:r>
              <a:rPr lang="en-US" sz="2000" dirty="0">
                <a:ea typeface="Tahoma" panose="020B0604030504040204" pitchFamily="34" charset="0"/>
                <a:cs typeface="Tahoma" panose="020B0604030504040204" pitchFamily="34" charset="0"/>
              </a:rPr>
              <a:t>cyclosporiasis has</a:t>
            </a:r>
            <a:r>
              <a:rPr lang="en-US" sz="2000" u="none" strike="noStrike" dirty="0">
                <a:effectLst/>
                <a:ea typeface="Tahoma" panose="020B0604030504040204" pitchFamily="34" charset="0"/>
                <a:cs typeface="Tahoma" panose="020B0604030504040204" pitchFamily="34" charset="0"/>
              </a:rPr>
              <a:t> been linked to fresh produce</a:t>
            </a:r>
            <a:endParaRPr lang="en-US" sz="2000" dirty="0"/>
          </a:p>
        </p:txBody>
      </p:sp>
      <p:graphicFrame>
        <p:nvGraphicFramePr>
          <p:cNvPr id="10" name="Table 9"/>
          <p:cNvGraphicFramePr>
            <a:graphicFrameLocks noGrp="1"/>
          </p:cNvGraphicFramePr>
          <p:nvPr>
            <p:extLst>
              <p:ext uri="{D42A27DB-BD31-4B8C-83A1-F6EECF244321}">
                <p14:modId xmlns:p14="http://schemas.microsoft.com/office/powerpoint/2010/main" val="2740816400"/>
              </p:ext>
            </p:extLst>
          </p:nvPr>
        </p:nvGraphicFramePr>
        <p:xfrm>
          <a:off x="1447803" y="4800600"/>
          <a:ext cx="6324597" cy="1524000"/>
        </p:xfrm>
        <a:graphic>
          <a:graphicData uri="http://schemas.openxmlformats.org/drawingml/2006/table">
            <a:tbl>
              <a:tblPr firstRow="1" bandRow="1">
                <a:tableStyleId>{2D5ABB26-0587-4C30-8999-92F81FD0307C}</a:tableStyleId>
              </a:tblPr>
              <a:tblGrid>
                <a:gridCol w="1395519">
                  <a:extLst>
                    <a:ext uri="{9D8B030D-6E8A-4147-A177-3AD203B41FA5}">
                      <a16:colId xmlns:a16="http://schemas.microsoft.com/office/drawing/2014/main" xmlns="" val="20000"/>
                    </a:ext>
                  </a:extLst>
                </a:gridCol>
                <a:gridCol w="636012">
                  <a:extLst>
                    <a:ext uri="{9D8B030D-6E8A-4147-A177-3AD203B41FA5}">
                      <a16:colId xmlns:a16="http://schemas.microsoft.com/office/drawing/2014/main" xmlns="" val="20001"/>
                    </a:ext>
                  </a:extLst>
                </a:gridCol>
                <a:gridCol w="715511">
                  <a:extLst>
                    <a:ext uri="{9D8B030D-6E8A-4147-A177-3AD203B41FA5}">
                      <a16:colId xmlns:a16="http://schemas.microsoft.com/office/drawing/2014/main" xmlns="" val="20002"/>
                    </a:ext>
                  </a:extLst>
                </a:gridCol>
                <a:gridCol w="715511">
                  <a:extLst>
                    <a:ext uri="{9D8B030D-6E8A-4147-A177-3AD203B41FA5}">
                      <a16:colId xmlns:a16="http://schemas.microsoft.com/office/drawing/2014/main" xmlns="" val="20003"/>
                    </a:ext>
                  </a:extLst>
                </a:gridCol>
                <a:gridCol w="715511">
                  <a:extLst>
                    <a:ext uri="{9D8B030D-6E8A-4147-A177-3AD203B41FA5}">
                      <a16:colId xmlns:a16="http://schemas.microsoft.com/office/drawing/2014/main" xmlns="" val="20004"/>
                    </a:ext>
                  </a:extLst>
                </a:gridCol>
                <a:gridCol w="715511">
                  <a:extLst>
                    <a:ext uri="{9D8B030D-6E8A-4147-A177-3AD203B41FA5}">
                      <a16:colId xmlns:a16="http://schemas.microsoft.com/office/drawing/2014/main" xmlns="" val="988807138"/>
                    </a:ext>
                  </a:extLst>
                </a:gridCol>
                <a:gridCol w="715511">
                  <a:extLst>
                    <a:ext uri="{9D8B030D-6E8A-4147-A177-3AD203B41FA5}">
                      <a16:colId xmlns:a16="http://schemas.microsoft.com/office/drawing/2014/main" xmlns="" val="1617272168"/>
                    </a:ext>
                  </a:extLst>
                </a:gridCol>
                <a:gridCol w="715511"/>
              </a:tblGrid>
              <a:tr h="304800">
                <a:tc>
                  <a:txBody>
                    <a:bodyPr/>
                    <a:lstStyle/>
                    <a:p>
                      <a:pPr algn="ctr"/>
                      <a:endParaRPr lang="en-US" sz="1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2013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2014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2015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2016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2017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2018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solidFill>
                            <a:srgbClr val="FF0000"/>
                          </a:solidFill>
                        </a:rPr>
                        <a:t>2019*</a:t>
                      </a:r>
                      <a:endParaRPr lang="en-US"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0"/>
                  </a:ext>
                </a:extLst>
              </a:tr>
              <a:tr h="304800">
                <a:tc>
                  <a:txBody>
                    <a:bodyPr/>
                    <a:lstStyle/>
                    <a:p>
                      <a:r>
                        <a:rPr lang="en-US" sz="1400" dirty="0"/>
                        <a:t>Case count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631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304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546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384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1065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2299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solidFill>
                            <a:srgbClr val="FF0000"/>
                          </a:solidFill>
                        </a:rPr>
                        <a:t>1696</a:t>
                      </a:r>
                      <a:endParaRPr lang="en-US"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304800">
                <a:tc>
                  <a:txBody>
                    <a:bodyPr/>
                    <a:lstStyle/>
                    <a:p>
                      <a:r>
                        <a:rPr lang="en-US" sz="1400" dirty="0"/>
                        <a:t>States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solidFill>
                            <a:srgbClr val="FF0000"/>
                          </a:solidFill>
                        </a:rPr>
                        <a:t>35</a:t>
                      </a:r>
                      <a:endParaRPr lang="en-US"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304800">
                <a:tc>
                  <a:txBody>
                    <a:bodyPr/>
                    <a:lstStyle/>
                    <a:p>
                      <a:r>
                        <a:rPr lang="en-US" sz="1400" dirty="0"/>
                        <a:t>Deaths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solidFill>
                            <a:srgbClr val="FF0000"/>
                          </a:solidFill>
                        </a:rPr>
                        <a:t>0</a:t>
                      </a:r>
                      <a:endParaRPr lang="en-US"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304800">
                <a:tc>
                  <a:txBody>
                    <a:bodyPr/>
                    <a:lstStyle/>
                    <a:p>
                      <a:r>
                        <a:rPr lang="en-US" sz="1400" dirty="0"/>
                        <a:t>Hospitalizations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a:t>160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400" dirty="0" smtClean="0">
                          <a:solidFill>
                            <a:srgbClr val="FF0000"/>
                          </a:solidFill>
                        </a:rPr>
                        <a:t>92</a:t>
                      </a:r>
                      <a:endParaRPr lang="en-US" sz="14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13" name="TextBox 12"/>
          <p:cNvSpPr txBox="1"/>
          <p:nvPr/>
        </p:nvSpPr>
        <p:spPr>
          <a:xfrm>
            <a:off x="3107515" y="1295400"/>
            <a:ext cx="3064685" cy="369332"/>
          </a:xfrm>
          <a:prstGeom prst="rect">
            <a:avLst/>
          </a:prstGeom>
          <a:noFill/>
        </p:spPr>
        <p:txBody>
          <a:bodyPr wrap="none" rtlCol="0">
            <a:spAutoFit/>
          </a:bodyPr>
          <a:lstStyle/>
          <a:p>
            <a:r>
              <a:rPr lang="en-US" b="1" dirty="0" smtClean="0">
                <a:solidFill>
                  <a:srgbClr val="FF0000"/>
                </a:solidFill>
              </a:rPr>
              <a:t>2019 </a:t>
            </a:r>
            <a:r>
              <a:rPr lang="en-US" b="1" dirty="0">
                <a:solidFill>
                  <a:srgbClr val="FF0000"/>
                </a:solidFill>
              </a:rPr>
              <a:t>outbreak map from CDC </a:t>
            </a:r>
          </a:p>
        </p:txBody>
      </p:sp>
      <p:sp>
        <p:nvSpPr>
          <p:cNvPr id="8" name="TextBox 7">
            <a:extLst>
              <a:ext uri="{FF2B5EF4-FFF2-40B4-BE49-F238E27FC236}">
                <a16:creationId xmlns:a16="http://schemas.microsoft.com/office/drawing/2014/main" xmlns="" id="{52D8E319-EBBB-EB44-9D85-5101825B34C7}"/>
              </a:ext>
            </a:extLst>
          </p:cNvPr>
          <p:cNvSpPr txBox="1"/>
          <p:nvPr/>
        </p:nvSpPr>
        <p:spPr>
          <a:xfrm>
            <a:off x="-94915" y="68696"/>
            <a:ext cx="9028603" cy="954107"/>
          </a:xfrm>
          <a:prstGeom prst="rect">
            <a:avLst/>
          </a:prstGeom>
          <a:noFill/>
        </p:spPr>
        <p:txBody>
          <a:bodyPr wrap="square" rtlCol="0">
            <a:spAutoFit/>
          </a:bodyPr>
          <a:lstStyle/>
          <a:p>
            <a:pPr algn="ctr"/>
            <a:r>
              <a:rPr lang="en-US" sz="2800" b="1" i="1" dirty="0" err="1">
                <a:solidFill>
                  <a:srgbClr val="0033CC"/>
                </a:solidFill>
                <a:latin typeface="Cambria" panose="02040503050406030204" pitchFamily="18" charset="0"/>
                <a:ea typeface="Tahoma" panose="020B0604030504040204" pitchFamily="34" charset="0"/>
                <a:cs typeface="Tahoma" panose="020B0604030504040204" pitchFamily="34" charset="0"/>
              </a:rPr>
              <a:t>Cyclospora</a:t>
            </a:r>
            <a:r>
              <a:rPr lang="en-US" sz="2800" b="1" i="1" dirty="0">
                <a:solidFill>
                  <a:srgbClr val="0033CC"/>
                </a:solidFill>
                <a:latin typeface="Cambria" panose="02040503050406030204" pitchFamily="18" charset="0"/>
                <a:ea typeface="Tahoma" panose="020B0604030504040204" pitchFamily="34" charset="0"/>
                <a:cs typeface="Tahoma" panose="020B0604030504040204" pitchFamily="34" charset="0"/>
              </a:rPr>
              <a:t> </a:t>
            </a:r>
            <a:r>
              <a:rPr lang="en-US" sz="2800" b="1" i="1" dirty="0" err="1">
                <a:solidFill>
                  <a:srgbClr val="0033CC"/>
                </a:solidFill>
                <a:latin typeface="Cambria" panose="02040503050406030204" pitchFamily="18" charset="0"/>
                <a:ea typeface="Tahoma" panose="020B0604030504040204" pitchFamily="34" charset="0"/>
                <a:cs typeface="Tahoma" panose="020B0604030504040204" pitchFamily="34" charset="0"/>
              </a:rPr>
              <a:t>cayetanensis</a:t>
            </a:r>
            <a:r>
              <a:rPr lang="en-US" sz="2800" b="1" i="1" dirty="0">
                <a:solidFill>
                  <a:srgbClr val="0033CC"/>
                </a:solidFill>
                <a:latin typeface="Cambria" panose="02040503050406030204" pitchFamily="18" charset="0"/>
                <a:ea typeface="Tahoma" panose="020B0604030504040204" pitchFamily="34" charset="0"/>
                <a:cs typeface="Tahoma" panose="020B0604030504040204" pitchFamily="34" charset="0"/>
              </a:rPr>
              <a:t> </a:t>
            </a:r>
            <a:r>
              <a:rPr lang="en-US" sz="2800" b="1" u="none" strike="noStrike" dirty="0">
                <a:solidFill>
                  <a:srgbClr val="0033CC"/>
                </a:solidFill>
                <a:effectLst/>
                <a:latin typeface="Cambria" panose="02040503050406030204" pitchFamily="18" charset="0"/>
                <a:ea typeface="Tahoma" panose="020B0604030504040204" pitchFamily="34" charset="0"/>
                <a:cs typeface="Tahoma" panose="020B0604030504040204" pitchFamily="34" charset="0"/>
              </a:rPr>
              <a:t>causes an intestinal illness called </a:t>
            </a:r>
            <a:r>
              <a:rPr lang="en-US" sz="2800" b="1" u="none" strike="noStrike" dirty="0" err="1">
                <a:solidFill>
                  <a:srgbClr val="0033CC"/>
                </a:solidFill>
                <a:effectLst/>
                <a:latin typeface="Cambria" panose="02040503050406030204" pitchFamily="18" charset="0"/>
                <a:ea typeface="Tahoma" panose="020B0604030504040204" pitchFamily="34" charset="0"/>
                <a:cs typeface="Tahoma" panose="020B0604030504040204" pitchFamily="34" charset="0"/>
              </a:rPr>
              <a:t>cyclosporiasis</a:t>
            </a:r>
            <a:endParaRPr lang="en-US" sz="2800" b="1" dirty="0">
              <a:solidFill>
                <a:srgbClr val="0033CC"/>
              </a:solidFill>
              <a:latin typeface="Cambria" panose="02040503050406030204" pitchFamily="18" charset="0"/>
              <a:ea typeface="Tahoma" panose="020B0604030504040204" pitchFamily="34" charset="0"/>
              <a:cs typeface="Tahoma" panose="020B0604030504040204" pitchFamily="34" charset="0"/>
            </a:endParaRPr>
          </a:p>
        </p:txBody>
      </p:sp>
      <p:sp>
        <p:nvSpPr>
          <p:cNvPr id="2" name="TextBox 1"/>
          <p:cNvSpPr txBox="1"/>
          <p:nvPr/>
        </p:nvSpPr>
        <p:spPr>
          <a:xfrm>
            <a:off x="1295400" y="6324600"/>
            <a:ext cx="3489801" cy="369332"/>
          </a:xfrm>
          <a:prstGeom prst="rect">
            <a:avLst/>
          </a:prstGeom>
          <a:noFill/>
        </p:spPr>
        <p:txBody>
          <a:bodyPr wrap="none" rtlCol="0">
            <a:spAutoFit/>
          </a:bodyPr>
          <a:lstStyle/>
          <a:p>
            <a:r>
              <a:rPr lang="en-US" dirty="0">
                <a:solidFill>
                  <a:srgbClr val="FF0000"/>
                </a:solidFill>
              </a:rPr>
              <a:t>* Data are current as of 8/28/2019 </a:t>
            </a:r>
          </a:p>
        </p:txBody>
      </p:sp>
    </p:spTree>
    <p:extLst>
      <p:ext uri="{BB962C8B-B14F-4D97-AF65-F5344CB8AC3E}">
        <p14:creationId xmlns:p14="http://schemas.microsoft.com/office/powerpoint/2010/main" val="39168666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845261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xmlns="" id="{F72972F3-E43E-4CA1-99DD-3470168E6C4C}"/>
              </a:ext>
            </a:extLst>
          </p:cNvPr>
          <p:cNvGraphicFramePr>
            <a:graphicFrameLocks noGrp="1"/>
          </p:cNvGraphicFramePr>
          <p:nvPr>
            <p:extLst>
              <p:ext uri="{D42A27DB-BD31-4B8C-83A1-F6EECF244321}">
                <p14:modId xmlns:p14="http://schemas.microsoft.com/office/powerpoint/2010/main" val="1563372198"/>
              </p:ext>
            </p:extLst>
          </p:nvPr>
        </p:nvGraphicFramePr>
        <p:xfrm>
          <a:off x="229688" y="2560321"/>
          <a:ext cx="8684623" cy="3154679"/>
        </p:xfrm>
        <a:graphic>
          <a:graphicData uri="http://schemas.openxmlformats.org/drawingml/2006/table">
            <a:tbl>
              <a:tblPr firstRow="1" bandRow="1">
                <a:tableStyleId>{5940675A-B579-460E-94D1-54222C63F5DA}</a:tableStyleId>
              </a:tblPr>
              <a:tblGrid>
                <a:gridCol w="3192968">
                  <a:extLst>
                    <a:ext uri="{9D8B030D-6E8A-4147-A177-3AD203B41FA5}">
                      <a16:colId xmlns:a16="http://schemas.microsoft.com/office/drawing/2014/main" xmlns="" val="1511359879"/>
                    </a:ext>
                  </a:extLst>
                </a:gridCol>
                <a:gridCol w="2596055">
                  <a:extLst>
                    <a:ext uri="{9D8B030D-6E8A-4147-A177-3AD203B41FA5}">
                      <a16:colId xmlns:a16="http://schemas.microsoft.com/office/drawing/2014/main" xmlns="" val="1311077233"/>
                    </a:ext>
                  </a:extLst>
                </a:gridCol>
                <a:gridCol w="2895600">
                  <a:extLst>
                    <a:ext uri="{9D8B030D-6E8A-4147-A177-3AD203B41FA5}">
                      <a16:colId xmlns:a16="http://schemas.microsoft.com/office/drawing/2014/main" xmlns="" val="640293488"/>
                    </a:ext>
                  </a:extLst>
                </a:gridCol>
              </a:tblGrid>
              <a:tr h="960119">
                <a:tc>
                  <a:txBody>
                    <a:bodyPr/>
                    <a:lstStyle/>
                    <a:p>
                      <a:endParaRPr lang="en-US" sz="2400" dirty="0"/>
                    </a:p>
                  </a:txBody>
                  <a:tcPr>
                    <a:solidFill>
                      <a:schemeClr val="bg1">
                        <a:lumMod val="65000"/>
                      </a:schemeClr>
                    </a:solidFill>
                  </a:tcPr>
                </a:tc>
                <a:tc>
                  <a:txBody>
                    <a:bodyPr/>
                    <a:lstStyle/>
                    <a:p>
                      <a:pPr algn="ctr"/>
                      <a:r>
                        <a:rPr lang="en-US" sz="2400" b="1" dirty="0"/>
                        <a:t>Mean NGS read coverage (</a:t>
                      </a:r>
                      <a:r>
                        <a:rPr lang="en-US" sz="2400" b="1" dirty="0" err="1"/>
                        <a:t>std</a:t>
                      </a:r>
                      <a:r>
                        <a:rPr lang="en-US" sz="2400" b="1" dirty="0"/>
                        <a:t> dev)</a:t>
                      </a:r>
                    </a:p>
                  </a:txBody>
                  <a:tcPr>
                    <a:solidFill>
                      <a:schemeClr val="bg1">
                        <a:lumMod val="65000"/>
                      </a:schemeClr>
                    </a:solidFill>
                  </a:tcPr>
                </a:tc>
                <a:tc>
                  <a:txBody>
                    <a:bodyPr/>
                    <a:lstStyle/>
                    <a:p>
                      <a:pPr algn="ctr"/>
                      <a:r>
                        <a:rPr lang="en-US" sz="2400" b="1" dirty="0">
                          <a:solidFill>
                            <a:srgbClr val="0033CC"/>
                          </a:solidFill>
                        </a:rPr>
                        <a:t>Estimated copy number in a cell</a:t>
                      </a:r>
                    </a:p>
                  </a:txBody>
                  <a:tcPr>
                    <a:solidFill>
                      <a:schemeClr val="bg1">
                        <a:lumMod val="65000"/>
                      </a:schemeClr>
                    </a:solidFill>
                  </a:tcPr>
                </a:tc>
                <a:extLst>
                  <a:ext uri="{0D108BD9-81ED-4DB2-BD59-A6C34878D82A}">
                    <a16:rowId xmlns:a16="http://schemas.microsoft.com/office/drawing/2014/main" xmlns="" val="1515836185"/>
                  </a:ext>
                </a:extLst>
              </a:tr>
              <a:tr h="548640">
                <a:tc>
                  <a:txBody>
                    <a:bodyPr/>
                    <a:lstStyle/>
                    <a:p>
                      <a:r>
                        <a:rPr lang="en-US" sz="2400" b="1" dirty="0"/>
                        <a:t>Mitochondria genome</a:t>
                      </a:r>
                    </a:p>
                  </a:txBody>
                  <a:tcPr/>
                </a:tc>
                <a:tc>
                  <a:txBody>
                    <a:bodyPr/>
                    <a:lstStyle/>
                    <a:p>
                      <a:pPr algn="ctr"/>
                      <a:r>
                        <a:rPr lang="en-US" sz="2400" dirty="0"/>
                        <a:t>1409 (125)</a:t>
                      </a:r>
                    </a:p>
                  </a:txBody>
                  <a:tcPr/>
                </a:tc>
                <a:tc>
                  <a:txBody>
                    <a:bodyPr/>
                    <a:lstStyle/>
                    <a:p>
                      <a:pPr algn="ctr"/>
                      <a:r>
                        <a:rPr lang="en-US" sz="2400" b="1" dirty="0">
                          <a:solidFill>
                            <a:srgbClr val="0033CC"/>
                          </a:solidFill>
                        </a:rPr>
                        <a:t>133</a:t>
                      </a:r>
                    </a:p>
                  </a:txBody>
                  <a:tcPr>
                    <a:solidFill>
                      <a:srgbClr val="F6E6E5"/>
                    </a:solidFill>
                  </a:tcPr>
                </a:tc>
                <a:extLst>
                  <a:ext uri="{0D108BD9-81ED-4DB2-BD59-A6C34878D82A}">
                    <a16:rowId xmlns:a16="http://schemas.microsoft.com/office/drawing/2014/main" xmlns="" val="3504564205"/>
                  </a:ext>
                </a:extLst>
              </a:tr>
              <a:tr h="548640">
                <a:tc>
                  <a:txBody>
                    <a:bodyPr/>
                    <a:lstStyle/>
                    <a:p>
                      <a:r>
                        <a:rPr lang="en-US" sz="2400" b="1" dirty="0" err="1"/>
                        <a:t>Apicoplast</a:t>
                      </a:r>
                      <a:r>
                        <a:rPr lang="en-US" sz="2400" b="1" dirty="0"/>
                        <a:t> genome</a:t>
                      </a:r>
                    </a:p>
                  </a:txBody>
                  <a:tcPr/>
                </a:tc>
                <a:tc>
                  <a:txBody>
                    <a:bodyPr/>
                    <a:lstStyle/>
                    <a:p>
                      <a:pPr algn="ctr"/>
                      <a:r>
                        <a:rPr lang="en-US" sz="2400" dirty="0"/>
                        <a:t>805 (126)</a:t>
                      </a:r>
                    </a:p>
                  </a:txBody>
                  <a:tcPr/>
                </a:tc>
                <a:tc>
                  <a:txBody>
                    <a:bodyPr/>
                    <a:lstStyle/>
                    <a:p>
                      <a:pPr algn="ctr"/>
                      <a:r>
                        <a:rPr lang="en-US" sz="2400" b="1" dirty="0">
                          <a:solidFill>
                            <a:srgbClr val="0033CC"/>
                          </a:solidFill>
                        </a:rPr>
                        <a:t>76</a:t>
                      </a:r>
                    </a:p>
                  </a:txBody>
                  <a:tcPr>
                    <a:solidFill>
                      <a:srgbClr val="F6E6E5"/>
                    </a:solidFill>
                  </a:tcPr>
                </a:tc>
                <a:extLst>
                  <a:ext uri="{0D108BD9-81ED-4DB2-BD59-A6C34878D82A}">
                    <a16:rowId xmlns:a16="http://schemas.microsoft.com/office/drawing/2014/main" xmlns="" val="2846021136"/>
                  </a:ext>
                </a:extLst>
              </a:tr>
              <a:tr h="5486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t>18S RNA gene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t>376 (29)</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33CC"/>
                          </a:solidFill>
                        </a:rPr>
                        <a:t>35</a:t>
                      </a:r>
                    </a:p>
                  </a:txBody>
                  <a:tcPr>
                    <a:solidFill>
                      <a:srgbClr val="F6E6E5"/>
                    </a:solidFill>
                  </a:tcPr>
                </a:tc>
                <a:extLst>
                  <a:ext uri="{0D108BD9-81ED-4DB2-BD59-A6C34878D82A}">
                    <a16:rowId xmlns:a16="http://schemas.microsoft.com/office/drawing/2014/main" xmlns="" val="1355002496"/>
                  </a:ext>
                </a:extLst>
              </a:tr>
              <a:tr h="548640">
                <a:tc>
                  <a:txBody>
                    <a:bodyPr/>
                    <a:lstStyle/>
                    <a:p>
                      <a:r>
                        <a:rPr lang="en-US" sz="2400" b="1" i="1" dirty="0"/>
                        <a:t>hsp70 </a:t>
                      </a:r>
                      <a:r>
                        <a:rPr lang="en-US" sz="2400" b="1" dirty="0"/>
                        <a:t>gene</a:t>
                      </a:r>
                    </a:p>
                  </a:txBody>
                  <a:tcPr/>
                </a:tc>
                <a:tc>
                  <a:txBody>
                    <a:bodyPr/>
                    <a:lstStyle/>
                    <a:p>
                      <a:pPr algn="ctr"/>
                      <a:r>
                        <a:rPr lang="en-US" sz="2400" dirty="0"/>
                        <a:t>21.2 (6.5)</a:t>
                      </a:r>
                    </a:p>
                  </a:txBody>
                  <a:tcPr/>
                </a:tc>
                <a:tc>
                  <a:txBody>
                    <a:bodyPr/>
                    <a:lstStyle/>
                    <a:p>
                      <a:pPr algn="ctr"/>
                      <a:r>
                        <a:rPr lang="en-US" sz="2400" b="1" dirty="0">
                          <a:solidFill>
                            <a:srgbClr val="0033CC"/>
                          </a:solidFill>
                        </a:rPr>
                        <a:t>2</a:t>
                      </a:r>
                    </a:p>
                  </a:txBody>
                  <a:tcPr>
                    <a:solidFill>
                      <a:srgbClr val="F6E6E5"/>
                    </a:solidFill>
                  </a:tcPr>
                </a:tc>
                <a:extLst>
                  <a:ext uri="{0D108BD9-81ED-4DB2-BD59-A6C34878D82A}">
                    <a16:rowId xmlns:a16="http://schemas.microsoft.com/office/drawing/2014/main" xmlns="" val="3153045355"/>
                  </a:ext>
                </a:extLst>
              </a:tr>
            </a:tbl>
          </a:graphicData>
        </a:graphic>
      </p:graphicFrame>
      <p:sp>
        <p:nvSpPr>
          <p:cNvPr id="6" name="Rectangle 5">
            <a:extLst>
              <a:ext uri="{FF2B5EF4-FFF2-40B4-BE49-F238E27FC236}">
                <a16:creationId xmlns:a16="http://schemas.microsoft.com/office/drawing/2014/main" xmlns="" id="{14EEA905-6B8F-4867-BC20-9E7E9CA9C9EA}"/>
              </a:ext>
            </a:extLst>
          </p:cNvPr>
          <p:cNvSpPr/>
          <p:nvPr/>
        </p:nvSpPr>
        <p:spPr>
          <a:xfrm>
            <a:off x="0" y="457200"/>
            <a:ext cx="8839200" cy="954107"/>
          </a:xfrm>
          <a:prstGeom prst="rect">
            <a:avLst/>
          </a:prstGeom>
        </p:spPr>
        <p:txBody>
          <a:bodyPr wrap="square">
            <a:spAutoFit/>
          </a:bodyPr>
          <a:lstStyle/>
          <a:p>
            <a:pPr algn="ctr"/>
            <a:r>
              <a:rPr lang="en-US" sz="2800" b="1" dirty="0">
                <a:solidFill>
                  <a:schemeClr val="tx2">
                    <a:lumMod val="60000"/>
                    <a:lumOff val="40000"/>
                  </a:schemeClr>
                </a:solidFill>
                <a:latin typeface="Cambria" panose="02040503050406030204" pitchFamily="18" charset="0"/>
              </a:rPr>
              <a:t>Multicopy nature of organelle genomes help in the execution of molecular methods</a:t>
            </a:r>
            <a:endParaRPr lang="en-US" sz="2800" dirty="0">
              <a:solidFill>
                <a:schemeClr val="tx2">
                  <a:lumMod val="60000"/>
                  <a:lumOff val="40000"/>
                </a:schemeClr>
              </a:solidFill>
              <a:latin typeface="Cambria" panose="02040503050406030204" pitchFamily="18" charset="0"/>
            </a:endParaRPr>
          </a:p>
        </p:txBody>
      </p:sp>
    </p:spTree>
    <p:extLst>
      <p:ext uri="{BB962C8B-B14F-4D97-AF65-F5344CB8AC3E}">
        <p14:creationId xmlns:p14="http://schemas.microsoft.com/office/powerpoint/2010/main" val="3068437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15" descr="Oocysts of C. cayetanensis shown going from non-infective to infective and multiplying. Further description is be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799" y="2734270"/>
            <a:ext cx="853331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p:nvPr/>
        </p:nvSpPr>
        <p:spPr>
          <a:xfrm>
            <a:off x="609600" y="5248870"/>
            <a:ext cx="1524001" cy="646331"/>
          </a:xfrm>
          <a:prstGeom prst="rect">
            <a:avLst/>
          </a:prstGeom>
          <a:noFill/>
        </p:spPr>
        <p:txBody>
          <a:bodyPr wrap="square" rtlCol="0">
            <a:spAutoFit/>
          </a:bodyPr>
          <a:lstStyle/>
          <a:p>
            <a:pPr algn="ctr"/>
            <a:r>
              <a:rPr lang="en-US" altLang="en-US" b="1" dirty="0" err="1">
                <a:solidFill>
                  <a:schemeClr val="tx2">
                    <a:lumMod val="60000"/>
                    <a:lumOff val="40000"/>
                  </a:schemeClr>
                </a:solidFill>
              </a:rPr>
              <a:t>Unsporulated</a:t>
            </a:r>
            <a:r>
              <a:rPr lang="en-US" altLang="en-US" b="1" dirty="0">
                <a:solidFill>
                  <a:schemeClr val="tx2">
                    <a:lumMod val="60000"/>
                    <a:lumOff val="40000"/>
                  </a:schemeClr>
                </a:solidFill>
              </a:rPr>
              <a:t> oocyst</a:t>
            </a:r>
            <a:endParaRPr lang="en-US" dirty="0">
              <a:solidFill>
                <a:schemeClr val="tx2">
                  <a:lumMod val="60000"/>
                  <a:lumOff val="40000"/>
                </a:schemeClr>
              </a:solidFill>
            </a:endParaRPr>
          </a:p>
        </p:txBody>
      </p:sp>
      <p:sp>
        <p:nvSpPr>
          <p:cNvPr id="19" name="TextBox 18"/>
          <p:cNvSpPr txBox="1"/>
          <p:nvPr/>
        </p:nvSpPr>
        <p:spPr>
          <a:xfrm>
            <a:off x="2286000" y="5248870"/>
            <a:ext cx="2133600" cy="646331"/>
          </a:xfrm>
          <a:prstGeom prst="rect">
            <a:avLst/>
          </a:prstGeom>
          <a:noFill/>
        </p:spPr>
        <p:txBody>
          <a:bodyPr wrap="square" rtlCol="0">
            <a:spAutoFit/>
          </a:bodyPr>
          <a:lstStyle/>
          <a:p>
            <a:pPr algn="ctr"/>
            <a:r>
              <a:rPr lang="en-US" altLang="en-US" b="1" dirty="0" err="1">
                <a:solidFill>
                  <a:schemeClr val="tx2">
                    <a:lumMod val="60000"/>
                    <a:lumOff val="40000"/>
                  </a:schemeClr>
                </a:solidFill>
              </a:rPr>
              <a:t>Sporulated</a:t>
            </a:r>
            <a:r>
              <a:rPr lang="en-US" altLang="en-US" b="1" dirty="0">
                <a:solidFill>
                  <a:schemeClr val="tx2">
                    <a:lumMod val="60000"/>
                    <a:lumOff val="40000"/>
                  </a:schemeClr>
                </a:solidFill>
              </a:rPr>
              <a:t> </a:t>
            </a:r>
            <a:r>
              <a:rPr lang="en-US" altLang="en-US" b="1" dirty="0" err="1">
                <a:solidFill>
                  <a:schemeClr val="tx2">
                    <a:lumMod val="60000"/>
                    <a:lumOff val="40000"/>
                  </a:schemeClr>
                </a:solidFill>
              </a:rPr>
              <a:t>oocyst</a:t>
            </a:r>
            <a:r>
              <a:rPr lang="en-US" altLang="en-US" b="1" dirty="0">
                <a:solidFill>
                  <a:schemeClr val="tx2">
                    <a:lumMod val="60000"/>
                    <a:lumOff val="40000"/>
                  </a:schemeClr>
                </a:solidFill>
              </a:rPr>
              <a:t> [infective form]</a:t>
            </a:r>
            <a:endParaRPr lang="en-US" dirty="0">
              <a:solidFill>
                <a:schemeClr val="tx2">
                  <a:lumMod val="60000"/>
                  <a:lumOff val="40000"/>
                </a:schemeClr>
              </a:solidFill>
            </a:endParaRPr>
          </a:p>
        </p:txBody>
      </p:sp>
      <p:sp>
        <p:nvSpPr>
          <p:cNvPr id="20" name="TextBox 19"/>
          <p:cNvSpPr txBox="1"/>
          <p:nvPr/>
        </p:nvSpPr>
        <p:spPr>
          <a:xfrm>
            <a:off x="4648200" y="5248870"/>
            <a:ext cx="1669662" cy="923330"/>
          </a:xfrm>
          <a:prstGeom prst="rect">
            <a:avLst/>
          </a:prstGeom>
          <a:noFill/>
        </p:spPr>
        <p:txBody>
          <a:bodyPr wrap="square" rtlCol="0">
            <a:spAutoFit/>
          </a:bodyPr>
          <a:lstStyle/>
          <a:p>
            <a:pPr algn="ctr"/>
            <a:r>
              <a:rPr lang="en-US" altLang="en-US" b="1" dirty="0">
                <a:solidFill>
                  <a:schemeClr val="tx2">
                    <a:lumMod val="60000"/>
                    <a:lumOff val="40000"/>
                  </a:schemeClr>
                </a:solidFill>
              </a:rPr>
              <a:t>Ruptured oocyst with two </a:t>
            </a:r>
            <a:r>
              <a:rPr lang="en-US" altLang="en-US" b="1" dirty="0" err="1">
                <a:solidFill>
                  <a:schemeClr val="tx2">
                    <a:lumMod val="60000"/>
                    <a:lumOff val="40000"/>
                  </a:schemeClr>
                </a:solidFill>
              </a:rPr>
              <a:t>sporocysts</a:t>
            </a:r>
            <a:endParaRPr lang="en-US" dirty="0">
              <a:solidFill>
                <a:schemeClr val="tx2">
                  <a:lumMod val="60000"/>
                  <a:lumOff val="40000"/>
                </a:schemeClr>
              </a:solidFill>
            </a:endParaRPr>
          </a:p>
        </p:txBody>
      </p:sp>
      <p:sp>
        <p:nvSpPr>
          <p:cNvPr id="21" name="TextBox 20"/>
          <p:cNvSpPr txBox="1"/>
          <p:nvPr/>
        </p:nvSpPr>
        <p:spPr>
          <a:xfrm>
            <a:off x="6781800" y="5172670"/>
            <a:ext cx="1755282" cy="646331"/>
          </a:xfrm>
          <a:prstGeom prst="rect">
            <a:avLst/>
          </a:prstGeom>
          <a:noFill/>
        </p:spPr>
        <p:txBody>
          <a:bodyPr wrap="square" rtlCol="0">
            <a:spAutoFit/>
          </a:bodyPr>
          <a:lstStyle/>
          <a:p>
            <a:pPr algn="ctr"/>
            <a:r>
              <a:rPr lang="en-US" altLang="en-US" b="1" dirty="0" err="1">
                <a:solidFill>
                  <a:schemeClr val="tx2">
                    <a:lumMod val="60000"/>
                    <a:lumOff val="40000"/>
                  </a:schemeClr>
                </a:solidFill>
              </a:rPr>
              <a:t>Sporozoites</a:t>
            </a:r>
            <a:r>
              <a:rPr lang="en-US" altLang="en-US" b="1" dirty="0">
                <a:solidFill>
                  <a:schemeClr val="tx2">
                    <a:lumMod val="60000"/>
                    <a:lumOff val="40000"/>
                  </a:schemeClr>
                </a:solidFill>
              </a:rPr>
              <a:t> </a:t>
            </a:r>
          </a:p>
          <a:p>
            <a:pPr algn="ctr"/>
            <a:r>
              <a:rPr lang="en-US" b="1" dirty="0">
                <a:solidFill>
                  <a:schemeClr val="tx2">
                    <a:lumMod val="60000"/>
                    <a:lumOff val="40000"/>
                  </a:schemeClr>
                </a:solidFill>
              </a:rPr>
              <a:t>and a </a:t>
            </a:r>
            <a:r>
              <a:rPr lang="en-US" b="1" dirty="0" err="1">
                <a:solidFill>
                  <a:schemeClr val="tx2">
                    <a:lumMod val="60000"/>
                    <a:lumOff val="40000"/>
                  </a:schemeClr>
                </a:solidFill>
              </a:rPr>
              <a:t>sporocyst</a:t>
            </a:r>
            <a:endParaRPr lang="en-US" dirty="0">
              <a:solidFill>
                <a:schemeClr val="tx2">
                  <a:lumMod val="60000"/>
                  <a:lumOff val="40000"/>
                </a:schemeClr>
              </a:solidFill>
            </a:endParaRPr>
          </a:p>
        </p:txBody>
      </p:sp>
      <p:sp>
        <p:nvSpPr>
          <p:cNvPr id="22" name="TextBox 21"/>
          <p:cNvSpPr txBox="1"/>
          <p:nvPr/>
        </p:nvSpPr>
        <p:spPr>
          <a:xfrm>
            <a:off x="914401" y="1819870"/>
            <a:ext cx="7924799" cy="461665"/>
          </a:xfrm>
          <a:prstGeom prst="rect">
            <a:avLst/>
          </a:prstGeom>
          <a:noFill/>
        </p:spPr>
        <p:txBody>
          <a:bodyPr wrap="square" rtlCol="0">
            <a:spAutoFit/>
          </a:bodyPr>
          <a:lstStyle/>
          <a:p>
            <a:pPr marL="342900" indent="-342900">
              <a:buFont typeface="Wingdings" charset="2"/>
              <a:buChar char="Ø"/>
            </a:pPr>
            <a:r>
              <a:rPr lang="en-US" sz="2400" dirty="0"/>
              <a:t> currently no </a:t>
            </a:r>
            <a:r>
              <a:rPr lang="en-US" sz="2400" i="1" dirty="0"/>
              <a:t>in vivo </a:t>
            </a:r>
            <a:r>
              <a:rPr lang="en-US" sz="2400" dirty="0"/>
              <a:t>or </a:t>
            </a:r>
            <a:r>
              <a:rPr lang="en-US" sz="2400" i="1" dirty="0"/>
              <a:t>in vitro </a:t>
            </a:r>
            <a:r>
              <a:rPr lang="en-US" sz="2400" dirty="0"/>
              <a:t>culture method available</a:t>
            </a:r>
          </a:p>
        </p:txBody>
      </p:sp>
      <p:sp>
        <p:nvSpPr>
          <p:cNvPr id="24" name="TextBox 23"/>
          <p:cNvSpPr txBox="1"/>
          <p:nvPr/>
        </p:nvSpPr>
        <p:spPr>
          <a:xfrm>
            <a:off x="609600" y="1296650"/>
            <a:ext cx="8005910" cy="523220"/>
          </a:xfrm>
          <a:prstGeom prst="rect">
            <a:avLst/>
          </a:prstGeom>
          <a:noFill/>
        </p:spPr>
        <p:txBody>
          <a:bodyPr wrap="none" rtlCol="0">
            <a:spAutoFit/>
          </a:bodyPr>
          <a:lstStyle/>
          <a:p>
            <a:r>
              <a:rPr lang="en-US" sz="2800" b="1" dirty="0" err="1">
                <a:solidFill>
                  <a:srgbClr val="0033CC"/>
                </a:solidFill>
              </a:rPr>
              <a:t>Oocysts</a:t>
            </a:r>
            <a:r>
              <a:rPr lang="en-US" sz="2800" b="1" dirty="0">
                <a:solidFill>
                  <a:srgbClr val="0033CC"/>
                </a:solidFill>
              </a:rPr>
              <a:t> are the only accessible life form for research</a:t>
            </a:r>
          </a:p>
        </p:txBody>
      </p:sp>
      <p:sp>
        <p:nvSpPr>
          <p:cNvPr id="2" name="TextBox 1"/>
          <p:cNvSpPr txBox="1"/>
          <p:nvPr/>
        </p:nvSpPr>
        <p:spPr>
          <a:xfrm>
            <a:off x="6934200" y="6478978"/>
            <a:ext cx="2004838" cy="369332"/>
          </a:xfrm>
          <a:prstGeom prst="rect">
            <a:avLst/>
          </a:prstGeom>
          <a:noFill/>
        </p:spPr>
        <p:txBody>
          <a:bodyPr wrap="none" rtlCol="0">
            <a:spAutoFit/>
          </a:bodyPr>
          <a:lstStyle/>
          <a:p>
            <a:r>
              <a:rPr lang="en-US" dirty="0"/>
              <a:t>Credit: CDC/DPDM</a:t>
            </a:r>
          </a:p>
        </p:txBody>
      </p:sp>
      <p:sp>
        <p:nvSpPr>
          <p:cNvPr id="3" name="TextBox 2"/>
          <p:cNvSpPr txBox="1"/>
          <p:nvPr/>
        </p:nvSpPr>
        <p:spPr>
          <a:xfrm>
            <a:off x="1088712" y="304800"/>
            <a:ext cx="6860917" cy="646331"/>
          </a:xfrm>
          <a:prstGeom prst="rect">
            <a:avLst/>
          </a:prstGeom>
          <a:noFill/>
        </p:spPr>
        <p:txBody>
          <a:bodyPr wrap="none" rtlCol="0">
            <a:spAutoFit/>
          </a:bodyPr>
          <a:lstStyle/>
          <a:p>
            <a:r>
              <a:rPr lang="en-US" sz="3600" b="1" i="1" dirty="0">
                <a:solidFill>
                  <a:schemeClr val="tx2">
                    <a:lumMod val="60000"/>
                    <a:lumOff val="40000"/>
                  </a:schemeClr>
                </a:solidFill>
                <a:latin typeface="Cambria" panose="02040503050406030204" pitchFamily="18" charset="0"/>
              </a:rPr>
              <a:t>C. </a:t>
            </a:r>
            <a:r>
              <a:rPr lang="en-US" sz="3600" b="1" i="1" dirty="0" err="1">
                <a:solidFill>
                  <a:schemeClr val="tx2">
                    <a:lumMod val="60000"/>
                    <a:lumOff val="40000"/>
                  </a:schemeClr>
                </a:solidFill>
                <a:latin typeface="Cambria" panose="02040503050406030204" pitchFamily="18" charset="0"/>
              </a:rPr>
              <a:t>cayetanensis</a:t>
            </a:r>
            <a:r>
              <a:rPr lang="en-US" sz="3600" b="1" i="1" dirty="0">
                <a:solidFill>
                  <a:schemeClr val="tx2">
                    <a:lumMod val="60000"/>
                    <a:lumOff val="40000"/>
                  </a:schemeClr>
                </a:solidFill>
                <a:latin typeface="Cambria" panose="02040503050406030204" pitchFamily="18" charset="0"/>
              </a:rPr>
              <a:t> </a:t>
            </a:r>
            <a:r>
              <a:rPr lang="en-US" sz="3600" b="1" dirty="0">
                <a:solidFill>
                  <a:schemeClr val="tx2">
                    <a:lumMod val="60000"/>
                    <a:lumOff val="40000"/>
                  </a:schemeClr>
                </a:solidFill>
                <a:latin typeface="Cambria" panose="02040503050406030204" pitchFamily="18" charset="0"/>
              </a:rPr>
              <a:t>under the scope</a:t>
            </a:r>
          </a:p>
        </p:txBody>
      </p:sp>
    </p:spTree>
    <p:extLst>
      <p:ext uri="{BB962C8B-B14F-4D97-AF65-F5344CB8AC3E}">
        <p14:creationId xmlns:p14="http://schemas.microsoft.com/office/powerpoint/2010/main" val="1941485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76200" y="1586983"/>
            <a:ext cx="2154115" cy="1704976"/>
            <a:chOff x="1066800" y="1143000"/>
            <a:chExt cx="2154115" cy="1704976"/>
          </a:xfrm>
        </p:grpSpPr>
        <p:pic>
          <p:nvPicPr>
            <p:cNvPr id="7170" name="Picture 2" descr="Image result for sick human diarroh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43000"/>
              <a:ext cx="1704975" cy="1704976"/>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Image result for fecal sampl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08384" y="1676400"/>
              <a:ext cx="612531" cy="803014"/>
            </a:xfrm>
            <a:prstGeom prst="rect">
              <a:avLst/>
            </a:prstGeom>
            <a:noFill/>
            <a:extLst>
              <a:ext uri="{909E8E84-426E-40DD-AFC4-6F175D3DCCD1}">
                <a14:hiddenFill xmlns:a14="http://schemas.microsoft.com/office/drawing/2010/main">
                  <a:solidFill>
                    <a:srgbClr val="FFFFFF"/>
                  </a:solidFill>
                </a14:hiddenFill>
              </a:ext>
            </a:extLst>
          </p:spPr>
        </p:pic>
      </p:grpSp>
      <p:pic>
        <p:nvPicPr>
          <p:cNvPr id="7172" name="Picture 4" descr="Image result for cilantr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1601271"/>
            <a:ext cx="2188203" cy="1704976"/>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p:cNvGrpSpPr/>
          <p:nvPr/>
        </p:nvGrpSpPr>
        <p:grpSpPr>
          <a:xfrm>
            <a:off x="2434368" y="1586983"/>
            <a:ext cx="2154115" cy="1704976"/>
            <a:chOff x="1066800" y="1143000"/>
            <a:chExt cx="2154115" cy="1704976"/>
          </a:xfrm>
        </p:grpSpPr>
        <p:pic>
          <p:nvPicPr>
            <p:cNvPr id="11" name="Picture 2" descr="Image result for sick human diarrohe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143000"/>
              <a:ext cx="1704975" cy="1704976"/>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Image result for fecal sample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08384" y="1676400"/>
              <a:ext cx="612531" cy="80301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 name="Group 4"/>
          <p:cNvGrpSpPr/>
          <p:nvPr/>
        </p:nvGrpSpPr>
        <p:grpSpPr>
          <a:xfrm>
            <a:off x="189004" y="3187183"/>
            <a:ext cx="1735396" cy="851417"/>
            <a:chOff x="597114" y="2743200"/>
            <a:chExt cx="1735396" cy="851417"/>
          </a:xfrm>
        </p:grpSpPr>
        <p:pic>
          <p:nvPicPr>
            <p:cNvPr id="7176" name="Picture 8" descr="See the source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6155" y="2985017"/>
              <a:ext cx="806355" cy="6096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97114" y="2743200"/>
              <a:ext cx="1612686" cy="369332"/>
            </a:xfrm>
            <a:prstGeom prst="rect">
              <a:avLst/>
            </a:prstGeom>
            <a:noFill/>
          </p:spPr>
          <p:txBody>
            <a:bodyPr wrap="none" rtlCol="0">
              <a:spAutoFit/>
            </a:bodyPr>
            <a:lstStyle/>
            <a:p>
              <a:r>
                <a:rPr lang="en-US" i="1" dirty="0">
                  <a:solidFill>
                    <a:schemeClr val="tx2">
                      <a:lumMod val="60000"/>
                      <a:lumOff val="40000"/>
                    </a:schemeClr>
                  </a:solidFill>
                </a:rPr>
                <a:t>C. </a:t>
              </a:r>
              <a:r>
                <a:rPr lang="en-US" i="1" dirty="0" err="1">
                  <a:solidFill>
                    <a:schemeClr val="tx2">
                      <a:lumMod val="60000"/>
                      <a:lumOff val="40000"/>
                    </a:schemeClr>
                  </a:solidFill>
                </a:rPr>
                <a:t>cayetanensis</a:t>
              </a:r>
              <a:endParaRPr lang="en-US" i="1" dirty="0">
                <a:solidFill>
                  <a:schemeClr val="tx2">
                    <a:lumMod val="60000"/>
                    <a:lumOff val="40000"/>
                  </a:schemeClr>
                </a:solidFill>
              </a:endParaRPr>
            </a:p>
          </p:txBody>
        </p:sp>
      </p:grpSp>
      <p:grpSp>
        <p:nvGrpSpPr>
          <p:cNvPr id="16" name="Group 15"/>
          <p:cNvGrpSpPr/>
          <p:nvPr/>
        </p:nvGrpSpPr>
        <p:grpSpPr>
          <a:xfrm>
            <a:off x="2853087" y="3187183"/>
            <a:ext cx="1735396" cy="851417"/>
            <a:chOff x="597114" y="2743200"/>
            <a:chExt cx="1735396" cy="851417"/>
          </a:xfrm>
        </p:grpSpPr>
        <p:pic>
          <p:nvPicPr>
            <p:cNvPr id="17" name="Picture 8" descr="See the source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6155" y="2985017"/>
              <a:ext cx="806355" cy="609600"/>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p:cNvSpPr txBox="1"/>
            <p:nvPr/>
          </p:nvSpPr>
          <p:spPr>
            <a:xfrm>
              <a:off x="597114" y="2743200"/>
              <a:ext cx="1612686" cy="369332"/>
            </a:xfrm>
            <a:prstGeom prst="rect">
              <a:avLst/>
            </a:prstGeom>
            <a:noFill/>
          </p:spPr>
          <p:txBody>
            <a:bodyPr wrap="none" rtlCol="0">
              <a:spAutoFit/>
            </a:bodyPr>
            <a:lstStyle/>
            <a:p>
              <a:r>
                <a:rPr lang="en-US" i="1" dirty="0">
                  <a:solidFill>
                    <a:schemeClr val="tx2">
                      <a:lumMod val="60000"/>
                      <a:lumOff val="40000"/>
                    </a:schemeClr>
                  </a:solidFill>
                </a:rPr>
                <a:t>C. </a:t>
              </a:r>
              <a:r>
                <a:rPr lang="en-US" i="1" dirty="0" err="1">
                  <a:solidFill>
                    <a:schemeClr val="tx2">
                      <a:lumMod val="60000"/>
                      <a:lumOff val="40000"/>
                    </a:schemeClr>
                  </a:solidFill>
                </a:rPr>
                <a:t>cayetanensis</a:t>
              </a:r>
              <a:endParaRPr lang="en-US" i="1" dirty="0">
                <a:solidFill>
                  <a:schemeClr val="tx2">
                    <a:lumMod val="60000"/>
                    <a:lumOff val="40000"/>
                  </a:schemeClr>
                </a:solidFill>
              </a:endParaRPr>
            </a:p>
          </p:txBody>
        </p:sp>
      </p:grpSp>
      <p:grpSp>
        <p:nvGrpSpPr>
          <p:cNvPr id="19" name="Group 18"/>
          <p:cNvGrpSpPr/>
          <p:nvPr/>
        </p:nvGrpSpPr>
        <p:grpSpPr>
          <a:xfrm>
            <a:off x="7256204" y="3187183"/>
            <a:ext cx="1735396" cy="851417"/>
            <a:chOff x="597114" y="2743200"/>
            <a:chExt cx="1735396" cy="851417"/>
          </a:xfrm>
        </p:grpSpPr>
        <p:pic>
          <p:nvPicPr>
            <p:cNvPr id="20" name="Picture 8" descr="See the source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6155" y="2985017"/>
              <a:ext cx="806355" cy="609600"/>
            </a:xfrm>
            <a:prstGeom prst="rect">
              <a:avLst/>
            </a:prstGeom>
            <a:noFill/>
            <a:extLst>
              <a:ext uri="{909E8E84-426E-40DD-AFC4-6F175D3DCCD1}">
                <a14:hiddenFill xmlns:a14="http://schemas.microsoft.com/office/drawing/2010/main">
                  <a:solidFill>
                    <a:srgbClr val="FFFFFF"/>
                  </a:solidFill>
                </a14:hiddenFill>
              </a:ext>
            </a:extLst>
          </p:spPr>
        </p:pic>
        <p:sp>
          <p:nvSpPr>
            <p:cNvPr id="21" name="TextBox 20"/>
            <p:cNvSpPr txBox="1"/>
            <p:nvPr/>
          </p:nvSpPr>
          <p:spPr>
            <a:xfrm>
              <a:off x="597114" y="2743200"/>
              <a:ext cx="1612686" cy="369332"/>
            </a:xfrm>
            <a:prstGeom prst="rect">
              <a:avLst/>
            </a:prstGeom>
            <a:noFill/>
          </p:spPr>
          <p:txBody>
            <a:bodyPr wrap="none" rtlCol="0">
              <a:spAutoFit/>
            </a:bodyPr>
            <a:lstStyle/>
            <a:p>
              <a:r>
                <a:rPr lang="en-US" i="1" dirty="0">
                  <a:solidFill>
                    <a:schemeClr val="tx2">
                      <a:lumMod val="60000"/>
                      <a:lumOff val="40000"/>
                    </a:schemeClr>
                  </a:solidFill>
                </a:rPr>
                <a:t>C. </a:t>
              </a:r>
              <a:r>
                <a:rPr lang="en-US" i="1" dirty="0" err="1">
                  <a:solidFill>
                    <a:schemeClr val="tx2">
                      <a:lumMod val="60000"/>
                      <a:lumOff val="40000"/>
                    </a:schemeClr>
                  </a:solidFill>
                </a:rPr>
                <a:t>cayetanensis</a:t>
              </a:r>
              <a:endParaRPr lang="en-US" i="1" dirty="0">
                <a:solidFill>
                  <a:schemeClr val="tx2">
                    <a:lumMod val="60000"/>
                    <a:lumOff val="40000"/>
                  </a:schemeClr>
                </a:solidFill>
              </a:endParaRPr>
            </a:p>
          </p:txBody>
        </p:sp>
      </p:grpSp>
      <p:sp>
        <p:nvSpPr>
          <p:cNvPr id="7" name="TextBox 6"/>
          <p:cNvSpPr txBox="1"/>
          <p:nvPr/>
        </p:nvSpPr>
        <p:spPr>
          <a:xfrm>
            <a:off x="2826814" y="221805"/>
            <a:ext cx="3523337" cy="707886"/>
          </a:xfrm>
          <a:prstGeom prst="rect">
            <a:avLst/>
          </a:prstGeom>
          <a:noFill/>
        </p:spPr>
        <p:txBody>
          <a:bodyPr wrap="none" rtlCol="0">
            <a:spAutoFit/>
          </a:bodyPr>
          <a:lstStyle/>
          <a:p>
            <a:r>
              <a:rPr lang="en-US" sz="4000" b="1" dirty="0">
                <a:solidFill>
                  <a:srgbClr val="0033CC"/>
                </a:solidFill>
              </a:rPr>
              <a:t>Why genomics?</a:t>
            </a:r>
          </a:p>
        </p:txBody>
      </p:sp>
      <p:sp>
        <p:nvSpPr>
          <p:cNvPr id="9" name="TextBox 8"/>
          <p:cNvSpPr txBox="1"/>
          <p:nvPr/>
        </p:nvSpPr>
        <p:spPr>
          <a:xfrm>
            <a:off x="361640" y="1159430"/>
            <a:ext cx="1142236" cy="369332"/>
          </a:xfrm>
          <a:prstGeom prst="rect">
            <a:avLst/>
          </a:prstGeom>
          <a:noFill/>
        </p:spPr>
        <p:txBody>
          <a:bodyPr wrap="none" rtlCol="0">
            <a:spAutoFit/>
          </a:bodyPr>
          <a:lstStyle/>
          <a:p>
            <a:r>
              <a:rPr lang="en-US" dirty="0"/>
              <a:t>patient #1</a:t>
            </a:r>
          </a:p>
        </p:txBody>
      </p:sp>
      <p:sp>
        <p:nvSpPr>
          <p:cNvPr id="25" name="TextBox 24"/>
          <p:cNvSpPr txBox="1"/>
          <p:nvPr/>
        </p:nvSpPr>
        <p:spPr>
          <a:xfrm>
            <a:off x="2715737" y="1140380"/>
            <a:ext cx="1142236" cy="369332"/>
          </a:xfrm>
          <a:prstGeom prst="rect">
            <a:avLst/>
          </a:prstGeom>
          <a:noFill/>
        </p:spPr>
        <p:txBody>
          <a:bodyPr wrap="none" rtlCol="0">
            <a:spAutoFit/>
          </a:bodyPr>
          <a:lstStyle/>
          <a:p>
            <a:r>
              <a:rPr lang="en-US" dirty="0"/>
              <a:t>patient #2</a:t>
            </a:r>
          </a:p>
        </p:txBody>
      </p:sp>
      <p:sp>
        <p:nvSpPr>
          <p:cNvPr id="26" name="TextBox 25"/>
          <p:cNvSpPr txBox="1"/>
          <p:nvPr/>
        </p:nvSpPr>
        <p:spPr>
          <a:xfrm>
            <a:off x="5486400" y="1217651"/>
            <a:ext cx="615810" cy="369332"/>
          </a:xfrm>
          <a:prstGeom prst="rect">
            <a:avLst/>
          </a:prstGeom>
          <a:noFill/>
        </p:spPr>
        <p:txBody>
          <a:bodyPr wrap="none" rtlCol="0">
            <a:spAutoFit/>
          </a:bodyPr>
          <a:lstStyle/>
          <a:p>
            <a:r>
              <a:rPr lang="en-US" dirty="0"/>
              <a:t>food</a:t>
            </a:r>
          </a:p>
        </p:txBody>
      </p:sp>
      <p:sp>
        <p:nvSpPr>
          <p:cNvPr id="15" name="TextBox 14"/>
          <p:cNvSpPr txBox="1"/>
          <p:nvPr/>
        </p:nvSpPr>
        <p:spPr>
          <a:xfrm>
            <a:off x="152400" y="4648200"/>
            <a:ext cx="8686800" cy="1569660"/>
          </a:xfrm>
          <a:prstGeom prst="rect">
            <a:avLst/>
          </a:prstGeom>
          <a:noFill/>
        </p:spPr>
        <p:txBody>
          <a:bodyPr wrap="square" rtlCol="0">
            <a:spAutoFit/>
          </a:bodyPr>
          <a:lstStyle/>
          <a:p>
            <a:pPr algn="ctr"/>
            <a:r>
              <a:rPr lang="en-US" sz="3200" dirty="0"/>
              <a:t>We need </a:t>
            </a:r>
            <a:r>
              <a:rPr lang="en-US" sz="3200" u="sng" dirty="0"/>
              <a:t>subtyping methods </a:t>
            </a:r>
            <a:r>
              <a:rPr lang="en-US" sz="3200" dirty="0"/>
              <a:t>to determine relationship between clinical, food, and environmental isolates</a:t>
            </a:r>
          </a:p>
        </p:txBody>
      </p:sp>
      <p:grpSp>
        <p:nvGrpSpPr>
          <p:cNvPr id="30" name="Group 29"/>
          <p:cNvGrpSpPr/>
          <p:nvPr/>
        </p:nvGrpSpPr>
        <p:grpSpPr>
          <a:xfrm>
            <a:off x="5046404" y="3187183"/>
            <a:ext cx="1735396" cy="851417"/>
            <a:chOff x="597114" y="2743200"/>
            <a:chExt cx="1735396" cy="851417"/>
          </a:xfrm>
        </p:grpSpPr>
        <p:pic>
          <p:nvPicPr>
            <p:cNvPr id="31" name="Picture 8" descr="See the source imag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26155" y="2985017"/>
              <a:ext cx="806355" cy="609600"/>
            </a:xfrm>
            <a:prstGeom prst="rect">
              <a:avLst/>
            </a:prstGeom>
            <a:noFill/>
            <a:extLst>
              <a:ext uri="{909E8E84-426E-40DD-AFC4-6F175D3DCCD1}">
                <a14:hiddenFill xmlns:a14="http://schemas.microsoft.com/office/drawing/2010/main">
                  <a:solidFill>
                    <a:srgbClr val="FFFFFF"/>
                  </a:solidFill>
                </a14:hiddenFill>
              </a:ext>
            </a:extLst>
          </p:spPr>
        </p:pic>
        <p:sp>
          <p:nvSpPr>
            <p:cNvPr id="32" name="TextBox 31"/>
            <p:cNvSpPr txBox="1"/>
            <p:nvPr/>
          </p:nvSpPr>
          <p:spPr>
            <a:xfrm>
              <a:off x="597114" y="2743200"/>
              <a:ext cx="1612686" cy="369332"/>
            </a:xfrm>
            <a:prstGeom prst="rect">
              <a:avLst/>
            </a:prstGeom>
            <a:noFill/>
          </p:spPr>
          <p:txBody>
            <a:bodyPr wrap="none" rtlCol="0">
              <a:spAutoFit/>
            </a:bodyPr>
            <a:lstStyle/>
            <a:p>
              <a:r>
                <a:rPr lang="en-US" i="1" dirty="0">
                  <a:solidFill>
                    <a:schemeClr val="tx2">
                      <a:lumMod val="60000"/>
                      <a:lumOff val="40000"/>
                    </a:schemeClr>
                  </a:solidFill>
                </a:rPr>
                <a:t>C. </a:t>
              </a:r>
              <a:r>
                <a:rPr lang="en-US" i="1" dirty="0" err="1">
                  <a:solidFill>
                    <a:schemeClr val="tx2">
                      <a:lumMod val="60000"/>
                      <a:lumOff val="40000"/>
                    </a:schemeClr>
                  </a:solidFill>
                </a:rPr>
                <a:t>cayetanensis</a:t>
              </a:r>
              <a:endParaRPr lang="en-US" i="1" dirty="0">
                <a:solidFill>
                  <a:schemeClr val="tx2">
                    <a:lumMod val="60000"/>
                    <a:lumOff val="40000"/>
                  </a:schemeClr>
                </a:solidFill>
              </a:endParaRPr>
            </a:p>
          </p:txBody>
        </p:sp>
      </p:grpSp>
      <p:sp>
        <p:nvSpPr>
          <p:cNvPr id="33" name="TextBox 32"/>
          <p:cNvSpPr txBox="1"/>
          <p:nvPr/>
        </p:nvSpPr>
        <p:spPr>
          <a:xfrm>
            <a:off x="7732489" y="1132998"/>
            <a:ext cx="725711" cy="369332"/>
          </a:xfrm>
          <a:prstGeom prst="rect">
            <a:avLst/>
          </a:prstGeom>
          <a:noFill/>
        </p:spPr>
        <p:txBody>
          <a:bodyPr wrap="none" rtlCol="0">
            <a:spAutoFit/>
          </a:bodyPr>
          <a:lstStyle/>
          <a:p>
            <a:r>
              <a:rPr lang="en-US" dirty="0"/>
              <a:t>water</a:t>
            </a:r>
          </a:p>
        </p:txBody>
      </p:sp>
      <p:pic>
        <p:nvPicPr>
          <p:cNvPr id="7178" name="Picture 10" descr="See the source image"/>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r="26098" b="13718"/>
          <a:stretch/>
        </p:blipFill>
        <p:spPr bwMode="auto">
          <a:xfrm>
            <a:off x="7086600" y="1601271"/>
            <a:ext cx="1947127" cy="1662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355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p:nvPr/>
        </p:nvSpPr>
        <p:spPr>
          <a:xfrm>
            <a:off x="1676400" y="165556"/>
            <a:ext cx="5750457" cy="492443"/>
          </a:xfrm>
          <a:prstGeom prst="rect">
            <a:avLst/>
          </a:prstGeom>
          <a:noFill/>
        </p:spPr>
        <p:txBody>
          <a:bodyPr vert="horz" wrap="square" lIns="0" tIns="0" rIns="0" bIns="0" rtlCol="0">
            <a:spAutoFit/>
          </a:bodyPr>
          <a:lstStyle/>
          <a:p>
            <a:pPr marL="699180"/>
            <a:r>
              <a:rPr lang="en-US" sz="3200" b="1" dirty="0">
                <a:solidFill>
                  <a:schemeClr val="tx2">
                    <a:lumMod val="60000"/>
                    <a:lumOff val="40000"/>
                  </a:schemeClr>
                </a:solidFill>
                <a:latin typeface="Cambria" panose="02040503050406030204" pitchFamily="18" charset="0"/>
                <a:cs typeface="Arial"/>
              </a:rPr>
              <a:t>Genomic Epidemiology</a:t>
            </a:r>
            <a:endParaRPr sz="3200" dirty="0">
              <a:solidFill>
                <a:schemeClr val="tx2">
                  <a:lumMod val="60000"/>
                  <a:lumOff val="40000"/>
                </a:schemeClr>
              </a:solidFill>
              <a:latin typeface="Cambria" panose="02040503050406030204" pitchFamily="18" charset="0"/>
              <a:cs typeface="Arial"/>
            </a:endParaRPr>
          </a:p>
        </p:txBody>
      </p:sp>
      <p:sp>
        <p:nvSpPr>
          <p:cNvPr id="48" name="TextBox 47">
            <a:extLst>
              <a:ext uri="{FF2B5EF4-FFF2-40B4-BE49-F238E27FC236}">
                <a16:creationId xmlns:a16="http://schemas.microsoft.com/office/drawing/2014/main" xmlns="" id="{7E91E6FE-6DEF-4222-B91C-DA92086816F8}"/>
              </a:ext>
            </a:extLst>
          </p:cNvPr>
          <p:cNvSpPr txBox="1"/>
          <p:nvPr/>
        </p:nvSpPr>
        <p:spPr>
          <a:xfrm>
            <a:off x="2438400" y="4225009"/>
            <a:ext cx="1776693" cy="616403"/>
          </a:xfrm>
          <a:prstGeom prst="rect">
            <a:avLst/>
          </a:prstGeom>
          <a:noFill/>
        </p:spPr>
        <p:txBody>
          <a:bodyPr wrap="square" rtlCol="0">
            <a:spAutoFit/>
          </a:bodyPr>
          <a:lstStyle/>
          <a:p>
            <a:endParaRPr lang="en-US"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041427"/>
            <a:ext cx="2355810" cy="911573"/>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09598" y="1864144"/>
            <a:ext cx="897451" cy="498638"/>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103334">
            <a:off x="1286514" y="2707623"/>
            <a:ext cx="593969" cy="738651"/>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368" y="3516111"/>
            <a:ext cx="673089" cy="467474"/>
          </a:xfrm>
          <a:prstGeom prst="rect">
            <a:avLst/>
          </a:prstGeom>
        </p:spPr>
      </p:pic>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90095" y="1567468"/>
            <a:ext cx="1009633" cy="547852"/>
          </a:xfrm>
          <a:prstGeom prst="rect">
            <a:avLst/>
          </a:prstGeom>
        </p:spPr>
      </p:pic>
      <p:grpSp>
        <p:nvGrpSpPr>
          <p:cNvPr id="2" name="Group 1"/>
          <p:cNvGrpSpPr/>
          <p:nvPr/>
        </p:nvGrpSpPr>
        <p:grpSpPr>
          <a:xfrm>
            <a:off x="4394944" y="1547999"/>
            <a:ext cx="939056" cy="605132"/>
            <a:chOff x="4394944" y="1547999"/>
            <a:chExt cx="939056" cy="605132"/>
          </a:xfrm>
        </p:grpSpPr>
        <p:sp>
          <p:nvSpPr>
            <p:cNvPr id="37" name="Right Arrow 36"/>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1</a:t>
              </a:r>
            </a:p>
          </p:txBody>
        </p:sp>
      </p:grpSp>
      <p:cxnSp>
        <p:nvCxnSpPr>
          <p:cNvPr id="22" name="Straight Arrow Connector 21"/>
          <p:cNvCxnSpPr/>
          <p:nvPr/>
        </p:nvCxnSpPr>
        <p:spPr>
          <a:xfrm>
            <a:off x="659332" y="1535072"/>
            <a:ext cx="0" cy="249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1479204" y="2406946"/>
            <a:ext cx="0" cy="249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194" idx="1"/>
          </p:cNvCxnSpPr>
          <p:nvPr/>
        </p:nvCxnSpPr>
        <p:spPr>
          <a:xfrm flipV="1">
            <a:off x="2607008" y="3169803"/>
            <a:ext cx="675250" cy="112473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6350669" y="3276600"/>
            <a:ext cx="743203" cy="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162800" y="2907268"/>
            <a:ext cx="1784769" cy="738664"/>
          </a:xfrm>
          <a:prstGeom prst="rect">
            <a:avLst/>
          </a:prstGeom>
          <a:noFill/>
        </p:spPr>
        <p:txBody>
          <a:bodyPr wrap="square" rtlCol="0">
            <a:spAutoFit/>
          </a:bodyPr>
          <a:lstStyle/>
          <a:p>
            <a:pPr algn="ctr"/>
            <a:r>
              <a:rPr lang="en-US" sz="1400" b="1" dirty="0">
                <a:solidFill>
                  <a:srgbClr val="0070C0"/>
                </a:solidFill>
              </a:rPr>
              <a:t>regulatory actions: import alerts, recalls etc.</a:t>
            </a:r>
          </a:p>
        </p:txBody>
      </p:sp>
      <p:sp>
        <p:nvSpPr>
          <p:cNvPr id="49" name="TextBox 48">
            <a:extLst>
              <a:ext uri="{FF2B5EF4-FFF2-40B4-BE49-F238E27FC236}">
                <a16:creationId xmlns:a16="http://schemas.microsoft.com/office/drawing/2014/main" xmlns="" id="{32D97C0D-7CFC-4803-81B6-E46F7F06F39E}"/>
              </a:ext>
            </a:extLst>
          </p:cNvPr>
          <p:cNvSpPr txBox="1"/>
          <p:nvPr/>
        </p:nvSpPr>
        <p:spPr>
          <a:xfrm>
            <a:off x="880017" y="5240114"/>
            <a:ext cx="7686552" cy="830997"/>
          </a:xfrm>
          <a:prstGeom prst="rect">
            <a:avLst/>
          </a:prstGeom>
          <a:noFill/>
        </p:spPr>
        <p:txBody>
          <a:bodyPr wrap="square" rtlCol="0">
            <a:spAutoFit/>
          </a:bodyPr>
          <a:lstStyle/>
          <a:p>
            <a:pPr algn="ctr"/>
            <a:r>
              <a:rPr lang="en-US" sz="2400" spc="-5" dirty="0">
                <a:cs typeface="Calibri"/>
              </a:rPr>
              <a:t>Geno</a:t>
            </a:r>
            <a:r>
              <a:rPr lang="en-US" sz="2400" spc="-7" dirty="0">
                <a:cs typeface="Calibri"/>
              </a:rPr>
              <a:t>m</a:t>
            </a:r>
            <a:r>
              <a:rPr lang="en-US" sz="2400" spc="-2" dirty="0">
                <a:cs typeface="Calibri"/>
              </a:rPr>
              <a:t>ics </a:t>
            </a:r>
            <a:r>
              <a:rPr lang="en-US" sz="2400" spc="-7" dirty="0">
                <a:cs typeface="Calibri"/>
              </a:rPr>
              <a:t>w</a:t>
            </a:r>
            <a:r>
              <a:rPr lang="en-US" sz="2400" dirty="0">
                <a:cs typeface="Calibri"/>
              </a:rPr>
              <a:t>ill</a:t>
            </a:r>
            <a:r>
              <a:rPr lang="en-US" sz="2400" spc="-2" dirty="0">
                <a:cs typeface="Calibri"/>
              </a:rPr>
              <a:t> </a:t>
            </a:r>
            <a:r>
              <a:rPr lang="en-US" sz="2400" spc="-7" dirty="0">
                <a:cs typeface="Calibri"/>
              </a:rPr>
              <a:t>p</a:t>
            </a:r>
            <a:r>
              <a:rPr lang="en-US" sz="2400" spc="-9" dirty="0">
                <a:cs typeface="Calibri"/>
              </a:rPr>
              <a:t>ro</a:t>
            </a:r>
            <a:r>
              <a:rPr lang="en-US" sz="2400" spc="-2" dirty="0">
                <a:cs typeface="Calibri"/>
              </a:rPr>
              <a:t>vide</a:t>
            </a:r>
            <a:r>
              <a:rPr lang="en-US" sz="2400" spc="-5" dirty="0">
                <a:cs typeface="Calibri"/>
              </a:rPr>
              <a:t> the</a:t>
            </a:r>
            <a:r>
              <a:rPr lang="en-US" sz="2400" spc="-2" dirty="0">
                <a:cs typeface="Calibri"/>
              </a:rPr>
              <a:t> </a:t>
            </a:r>
            <a:r>
              <a:rPr lang="en-US" sz="2400" spc="-5" dirty="0">
                <a:cs typeface="Calibri"/>
              </a:rPr>
              <a:t>n</a:t>
            </a:r>
            <a:r>
              <a:rPr lang="en-US" sz="2400" spc="-14" dirty="0">
                <a:cs typeface="Calibri"/>
              </a:rPr>
              <a:t>e</a:t>
            </a:r>
            <a:r>
              <a:rPr lang="en-US" sz="2400" spc="-2" dirty="0">
                <a:cs typeface="Calibri"/>
              </a:rPr>
              <a:t>xt </a:t>
            </a:r>
            <a:r>
              <a:rPr lang="en-US" sz="2400" spc="-14" dirty="0">
                <a:cs typeface="Calibri"/>
              </a:rPr>
              <a:t>g</a:t>
            </a:r>
            <a:r>
              <a:rPr lang="en-US" sz="2400" spc="-5" dirty="0">
                <a:cs typeface="Calibri"/>
              </a:rPr>
              <a:t>ene</a:t>
            </a:r>
            <a:r>
              <a:rPr lang="en-US" sz="2400" spc="-16" dirty="0">
                <a:cs typeface="Calibri"/>
              </a:rPr>
              <a:t>r</a:t>
            </a:r>
            <a:r>
              <a:rPr lang="en-US" sz="2400" spc="-11" dirty="0">
                <a:cs typeface="Calibri"/>
              </a:rPr>
              <a:t>a</a:t>
            </a:r>
            <a:r>
              <a:rPr lang="en-US" sz="2400" spc="-2" dirty="0">
                <a:cs typeface="Calibri"/>
              </a:rPr>
              <a:t>tion </a:t>
            </a:r>
            <a:r>
              <a:rPr lang="en-US" sz="2400" spc="-9" dirty="0">
                <a:cs typeface="Calibri"/>
              </a:rPr>
              <a:t>o</a:t>
            </a:r>
            <a:r>
              <a:rPr lang="en-US" sz="2400" spc="-2" dirty="0">
                <a:cs typeface="Calibri"/>
              </a:rPr>
              <a:t>f </a:t>
            </a:r>
          </a:p>
          <a:p>
            <a:pPr algn="ctr"/>
            <a:r>
              <a:rPr lang="en-US" sz="2400" spc="-5" dirty="0">
                <a:cs typeface="Calibri"/>
              </a:rPr>
              <a:t>m</a:t>
            </a:r>
            <a:r>
              <a:rPr lang="en-US" sz="2400" spc="-7" dirty="0">
                <a:cs typeface="Calibri"/>
              </a:rPr>
              <a:t>o</a:t>
            </a:r>
            <a:r>
              <a:rPr lang="en-US" sz="2400" spc="-2" dirty="0">
                <a:cs typeface="Calibri"/>
              </a:rPr>
              <a:t>lecular </a:t>
            </a:r>
            <a:r>
              <a:rPr lang="en-US" sz="2400" spc="-5" dirty="0">
                <a:cs typeface="Calibri"/>
              </a:rPr>
              <a:t>epidemi</a:t>
            </a:r>
            <a:r>
              <a:rPr lang="en-US" sz="2400" spc="-7" dirty="0">
                <a:cs typeface="Calibri"/>
              </a:rPr>
              <a:t>o</a:t>
            </a:r>
            <a:r>
              <a:rPr lang="en-US" sz="2400" spc="-2" dirty="0">
                <a:cs typeface="Calibri"/>
              </a:rPr>
              <a:t>l</a:t>
            </a:r>
            <a:r>
              <a:rPr lang="en-US" sz="2400" spc="-5" dirty="0">
                <a:cs typeface="Calibri"/>
              </a:rPr>
              <a:t>ogy </a:t>
            </a:r>
            <a:r>
              <a:rPr lang="en-US" sz="2400" spc="-7" dirty="0">
                <a:cs typeface="Calibri"/>
              </a:rPr>
              <a:t>t</a:t>
            </a:r>
            <a:r>
              <a:rPr lang="en-US" sz="2400" spc="-5" dirty="0">
                <a:cs typeface="Calibri"/>
              </a:rPr>
              <a:t>o</a:t>
            </a:r>
            <a:r>
              <a:rPr lang="en-US" sz="2400" spc="-7" dirty="0">
                <a:cs typeface="Calibri"/>
              </a:rPr>
              <a:t>o</a:t>
            </a:r>
            <a:r>
              <a:rPr lang="en-US" sz="2400" spc="-2" dirty="0">
                <a:cs typeface="Calibri"/>
              </a:rPr>
              <a:t>ls</a:t>
            </a:r>
            <a:endParaRPr lang="en-US" sz="2400" dirty="0"/>
          </a:p>
        </p:txBody>
      </p:sp>
      <p:pic>
        <p:nvPicPr>
          <p:cNvPr id="32" name="Picture 4" descr="Image result for fecal sample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3108" y="992113"/>
            <a:ext cx="414164" cy="54295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Image result for cilantr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63844" y="981009"/>
            <a:ext cx="711096" cy="554063"/>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p:cNvCxnSpPr/>
          <p:nvPr/>
        </p:nvCxnSpPr>
        <p:spPr>
          <a:xfrm>
            <a:off x="1419392" y="1547999"/>
            <a:ext cx="0" cy="249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479204" y="3686048"/>
            <a:ext cx="0" cy="249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pic>
        <p:nvPicPr>
          <p:cNvPr id="8194" name="Picture 2" descr="Image result for evolutionary tree"/>
          <p:cNvPicPr>
            <a:picLocks noChangeAspect="1" noChangeArrowheads="1"/>
          </p:cNvPicPr>
          <p:nvPr/>
        </p:nvPicPr>
        <p:blipFill rotWithShape="1">
          <a:blip r:embed="rId10">
            <a:extLst>
              <a:ext uri="{28A0092B-C50C-407E-A947-70E740481C1C}">
                <a14:useLocalDpi xmlns:a14="http://schemas.microsoft.com/office/drawing/2010/main" val="0"/>
              </a:ext>
            </a:extLst>
          </a:blip>
          <a:srcRect r="56818"/>
          <a:stretch/>
        </p:blipFill>
        <p:spPr bwMode="auto">
          <a:xfrm>
            <a:off x="3282258" y="1465927"/>
            <a:ext cx="1122035" cy="3407752"/>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p:cNvGrpSpPr/>
          <p:nvPr/>
        </p:nvGrpSpPr>
        <p:grpSpPr>
          <a:xfrm>
            <a:off x="4413818" y="2567386"/>
            <a:ext cx="939056" cy="605132"/>
            <a:chOff x="4394944" y="1547999"/>
            <a:chExt cx="939056" cy="605132"/>
          </a:xfrm>
        </p:grpSpPr>
        <p:sp>
          <p:nvSpPr>
            <p:cNvPr id="56" name="Right Arrow 55"/>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2</a:t>
              </a:r>
            </a:p>
          </p:txBody>
        </p:sp>
      </p:grpSp>
      <p:grpSp>
        <p:nvGrpSpPr>
          <p:cNvPr id="58" name="Group 57"/>
          <p:cNvGrpSpPr/>
          <p:nvPr/>
        </p:nvGrpSpPr>
        <p:grpSpPr>
          <a:xfrm>
            <a:off x="4413818" y="3434713"/>
            <a:ext cx="939056" cy="605132"/>
            <a:chOff x="4394944" y="1547999"/>
            <a:chExt cx="939056" cy="605132"/>
          </a:xfrm>
        </p:grpSpPr>
        <p:sp>
          <p:nvSpPr>
            <p:cNvPr id="59" name="Right Arrow 58"/>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3</a:t>
              </a:r>
            </a:p>
          </p:txBody>
        </p:sp>
      </p:grpSp>
      <p:grpSp>
        <p:nvGrpSpPr>
          <p:cNvPr id="61" name="Group 60"/>
          <p:cNvGrpSpPr/>
          <p:nvPr/>
        </p:nvGrpSpPr>
        <p:grpSpPr>
          <a:xfrm>
            <a:off x="4419600" y="4158305"/>
            <a:ext cx="939056" cy="605132"/>
            <a:chOff x="4270943" y="4085852"/>
            <a:chExt cx="939056" cy="605132"/>
          </a:xfrm>
        </p:grpSpPr>
        <p:sp>
          <p:nvSpPr>
            <p:cNvPr id="62" name="Right Arrow 61"/>
            <p:cNvSpPr/>
            <p:nvPr/>
          </p:nvSpPr>
          <p:spPr>
            <a:xfrm>
              <a:off x="4270943" y="4085852"/>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4270943" y="4253407"/>
              <a:ext cx="834457" cy="261610"/>
            </a:xfrm>
            <a:prstGeom prst="rect">
              <a:avLst/>
            </a:prstGeom>
            <a:noFill/>
          </p:spPr>
          <p:txBody>
            <a:bodyPr wrap="square" rtlCol="0">
              <a:spAutoFit/>
            </a:bodyPr>
            <a:lstStyle/>
            <a:p>
              <a:r>
                <a:rPr lang="en-US" sz="1100" b="1" dirty="0">
                  <a:solidFill>
                    <a:schemeClr val="bg1"/>
                  </a:solidFill>
                </a:rPr>
                <a:t>Cluster 4</a:t>
              </a:r>
            </a:p>
          </p:txBody>
        </p:sp>
      </p:grpSp>
      <p:pic>
        <p:nvPicPr>
          <p:cNvPr id="64" name="Picture 6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368" y="4227134"/>
            <a:ext cx="673089" cy="467474"/>
          </a:xfrm>
          <a:prstGeom prst="rect">
            <a:avLst/>
          </a:prstGeom>
        </p:spPr>
      </p:pic>
      <p:pic>
        <p:nvPicPr>
          <p:cNvPr id="8198" name="Picture 6" descr="See the sourc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85413" y="2526545"/>
            <a:ext cx="618998" cy="61899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See the sourc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873533" y="905914"/>
            <a:ext cx="618998" cy="618998"/>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Arrow Connector 37"/>
          <p:cNvCxnSpPr/>
          <p:nvPr/>
        </p:nvCxnSpPr>
        <p:spPr>
          <a:xfrm>
            <a:off x="2183032" y="1567468"/>
            <a:ext cx="0" cy="24931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987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bject 20"/>
          <p:cNvSpPr txBox="1"/>
          <p:nvPr/>
        </p:nvSpPr>
        <p:spPr>
          <a:xfrm>
            <a:off x="1541716" y="66988"/>
            <a:ext cx="6683260" cy="492443"/>
          </a:xfrm>
          <a:prstGeom prst="rect">
            <a:avLst/>
          </a:prstGeom>
          <a:noFill/>
        </p:spPr>
        <p:txBody>
          <a:bodyPr vert="horz" wrap="square" lIns="0" tIns="0" rIns="0" bIns="0" rtlCol="0">
            <a:spAutoFit/>
          </a:bodyPr>
          <a:lstStyle/>
          <a:p>
            <a:pPr marL="699180"/>
            <a:r>
              <a:rPr lang="en-US" sz="3200" b="1" dirty="0">
                <a:solidFill>
                  <a:schemeClr val="tx2">
                    <a:lumMod val="60000"/>
                    <a:lumOff val="40000"/>
                  </a:schemeClr>
                </a:solidFill>
                <a:latin typeface="Cambria" panose="02040503050406030204" pitchFamily="18" charset="0"/>
                <a:cs typeface="Arial"/>
              </a:rPr>
              <a:t>Genomic Epidemiology </a:t>
            </a:r>
            <a:r>
              <a:rPr lang="en-US" sz="3200" b="1" dirty="0">
                <a:solidFill>
                  <a:srgbClr val="FF0000"/>
                </a:solidFill>
                <a:latin typeface="Rage Italic" panose="03070502040507070304" pitchFamily="66" charset="0"/>
                <a:cs typeface="Arial"/>
              </a:rPr>
              <a:t>is here</a:t>
            </a:r>
            <a:endParaRPr sz="3200" dirty="0">
              <a:solidFill>
                <a:srgbClr val="FF0000"/>
              </a:solidFill>
              <a:latin typeface="Rage Italic" panose="03070502040507070304" pitchFamily="66" charset="0"/>
              <a:cs typeface="Arial"/>
            </a:endParaRPr>
          </a:p>
        </p:txBody>
      </p:sp>
      <p:sp>
        <p:nvSpPr>
          <p:cNvPr id="48" name="TextBox 47">
            <a:extLst>
              <a:ext uri="{FF2B5EF4-FFF2-40B4-BE49-F238E27FC236}">
                <a16:creationId xmlns:a16="http://schemas.microsoft.com/office/drawing/2014/main" xmlns="" id="{7E91E6FE-6DEF-4222-B91C-DA92086816F8}"/>
              </a:ext>
            </a:extLst>
          </p:cNvPr>
          <p:cNvSpPr txBox="1"/>
          <p:nvPr/>
        </p:nvSpPr>
        <p:spPr>
          <a:xfrm>
            <a:off x="2438400" y="4225009"/>
            <a:ext cx="1776693" cy="616403"/>
          </a:xfrm>
          <a:prstGeom prst="rect">
            <a:avLst/>
          </a:prstGeom>
          <a:noFill/>
        </p:spPr>
        <p:txBody>
          <a:bodyPr wrap="square" rtlCol="0">
            <a:spAutoFit/>
          </a:bodyPr>
          <a:lstStyle/>
          <a:p>
            <a:endParaRPr lang="en-US" dirty="0"/>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8600" y="4041427"/>
            <a:ext cx="2355810" cy="911573"/>
          </a:xfrm>
          <a:prstGeom prst="rect">
            <a:avLst/>
          </a:prstGeom>
        </p:spPr>
      </p:pic>
      <p:pic>
        <p:nvPicPr>
          <p:cNvPr id="18" name="Picture 1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1291" y="1908308"/>
            <a:ext cx="897451" cy="498638"/>
          </a:xfrm>
          <a:prstGeom prst="rect">
            <a:avLst/>
          </a:prstGeom>
        </p:spPr>
      </p:pic>
      <p:pic>
        <p:nvPicPr>
          <p:cNvPr id="19" name="Picture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3103334">
            <a:off x="1160134" y="3278900"/>
            <a:ext cx="593969" cy="738651"/>
          </a:xfrm>
          <a:prstGeom prst="rect">
            <a:avLst/>
          </a:prstGeom>
        </p:spPr>
      </p:pic>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368" y="3516111"/>
            <a:ext cx="673089" cy="467474"/>
          </a:xfrm>
          <a:prstGeom prst="rect">
            <a:avLst/>
          </a:prstGeom>
        </p:spPr>
      </p:pic>
      <p:pic>
        <p:nvPicPr>
          <p:cNvPr id="35" name="Picture 3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290095" y="1567468"/>
            <a:ext cx="1009633" cy="547852"/>
          </a:xfrm>
          <a:prstGeom prst="rect">
            <a:avLst/>
          </a:prstGeom>
        </p:spPr>
      </p:pic>
      <p:grpSp>
        <p:nvGrpSpPr>
          <p:cNvPr id="2" name="Group 1"/>
          <p:cNvGrpSpPr/>
          <p:nvPr/>
        </p:nvGrpSpPr>
        <p:grpSpPr>
          <a:xfrm>
            <a:off x="4394944" y="1547999"/>
            <a:ext cx="939056" cy="605132"/>
            <a:chOff x="4394944" y="1547999"/>
            <a:chExt cx="939056" cy="605132"/>
          </a:xfrm>
        </p:grpSpPr>
        <p:sp>
          <p:nvSpPr>
            <p:cNvPr id="37" name="Right Arrow 36"/>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1</a:t>
              </a:r>
            </a:p>
          </p:txBody>
        </p:sp>
      </p:grpSp>
      <p:cxnSp>
        <p:nvCxnSpPr>
          <p:cNvPr id="22" name="Straight Arrow Connector 21"/>
          <p:cNvCxnSpPr/>
          <p:nvPr/>
        </p:nvCxnSpPr>
        <p:spPr>
          <a:xfrm>
            <a:off x="504824" y="1535072"/>
            <a:ext cx="0" cy="2493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p:cNvCxnSpPr>
          <p:nvPr/>
        </p:nvCxnSpPr>
        <p:spPr>
          <a:xfrm flipH="1">
            <a:off x="1479204" y="3098475"/>
            <a:ext cx="424190" cy="25432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endCxn id="8194" idx="1"/>
          </p:cNvCxnSpPr>
          <p:nvPr/>
        </p:nvCxnSpPr>
        <p:spPr>
          <a:xfrm flipV="1">
            <a:off x="2607008" y="3169803"/>
            <a:ext cx="675250" cy="11247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6350669" y="3276600"/>
            <a:ext cx="743203"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7162800" y="2907268"/>
            <a:ext cx="1784769" cy="738664"/>
          </a:xfrm>
          <a:prstGeom prst="rect">
            <a:avLst/>
          </a:prstGeom>
          <a:noFill/>
        </p:spPr>
        <p:txBody>
          <a:bodyPr wrap="square" rtlCol="0">
            <a:spAutoFit/>
          </a:bodyPr>
          <a:lstStyle/>
          <a:p>
            <a:pPr algn="ctr"/>
            <a:r>
              <a:rPr lang="en-US" sz="1400" b="1" dirty="0">
                <a:solidFill>
                  <a:srgbClr val="0070C0"/>
                </a:solidFill>
              </a:rPr>
              <a:t>regulatory actions: import alerts, recalls etc.</a:t>
            </a:r>
          </a:p>
        </p:txBody>
      </p:sp>
      <p:pic>
        <p:nvPicPr>
          <p:cNvPr id="32" name="Picture 4" descr="Image result for fecal sample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28600" y="992113"/>
            <a:ext cx="414164" cy="542959"/>
          </a:xfrm>
          <a:prstGeom prst="rect">
            <a:avLst/>
          </a:prstGeom>
          <a:noFill/>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xmlns="" id="{32D97C0D-7CFC-4803-81B6-E46F7F06F39E}"/>
              </a:ext>
            </a:extLst>
          </p:cNvPr>
          <p:cNvSpPr txBox="1"/>
          <p:nvPr/>
        </p:nvSpPr>
        <p:spPr>
          <a:xfrm>
            <a:off x="880017" y="5240114"/>
            <a:ext cx="7686552" cy="954107"/>
          </a:xfrm>
          <a:prstGeom prst="rect">
            <a:avLst/>
          </a:prstGeom>
          <a:noFill/>
        </p:spPr>
        <p:txBody>
          <a:bodyPr wrap="square" rtlCol="0">
            <a:spAutoFit/>
          </a:bodyPr>
          <a:lstStyle/>
          <a:p>
            <a:pPr algn="ctr"/>
            <a:r>
              <a:rPr lang="en-US" sz="2400" spc="-5" dirty="0">
                <a:cs typeface="Calibri"/>
              </a:rPr>
              <a:t>Geno</a:t>
            </a:r>
            <a:r>
              <a:rPr lang="en-US" sz="2400" spc="-7" dirty="0">
                <a:cs typeface="Calibri"/>
              </a:rPr>
              <a:t>m</a:t>
            </a:r>
            <a:r>
              <a:rPr lang="en-US" sz="2400" spc="-2" dirty="0">
                <a:cs typeface="Calibri"/>
              </a:rPr>
              <a:t>ics </a:t>
            </a:r>
            <a:r>
              <a:rPr lang="en-US" sz="2400" spc="-7" dirty="0">
                <a:cs typeface="Calibri"/>
              </a:rPr>
              <a:t>w</a:t>
            </a:r>
            <a:r>
              <a:rPr lang="en-US" sz="2400" dirty="0">
                <a:cs typeface="Calibri"/>
              </a:rPr>
              <a:t>ill</a:t>
            </a:r>
            <a:r>
              <a:rPr lang="en-US" sz="2400" spc="-2" dirty="0">
                <a:cs typeface="Calibri"/>
              </a:rPr>
              <a:t> </a:t>
            </a:r>
            <a:r>
              <a:rPr lang="en-US" sz="2400" spc="-7" dirty="0">
                <a:cs typeface="Calibri"/>
              </a:rPr>
              <a:t>p</a:t>
            </a:r>
            <a:r>
              <a:rPr lang="en-US" sz="2400" spc="-9" dirty="0">
                <a:cs typeface="Calibri"/>
              </a:rPr>
              <a:t>ro</a:t>
            </a:r>
            <a:r>
              <a:rPr lang="en-US" sz="2400" spc="-2" dirty="0">
                <a:cs typeface="Calibri"/>
              </a:rPr>
              <a:t>vides</a:t>
            </a:r>
            <a:r>
              <a:rPr lang="en-US" sz="2400" spc="-5" dirty="0">
                <a:cs typeface="Calibri"/>
              </a:rPr>
              <a:t> the</a:t>
            </a:r>
            <a:r>
              <a:rPr lang="en-US" sz="2400" spc="-2" dirty="0">
                <a:cs typeface="Calibri"/>
              </a:rPr>
              <a:t> </a:t>
            </a:r>
            <a:r>
              <a:rPr lang="en-US" sz="2400" spc="-5" dirty="0">
                <a:cs typeface="Calibri"/>
              </a:rPr>
              <a:t>n</a:t>
            </a:r>
            <a:r>
              <a:rPr lang="en-US" sz="2400" spc="-14" dirty="0">
                <a:cs typeface="Calibri"/>
              </a:rPr>
              <a:t>e</a:t>
            </a:r>
            <a:r>
              <a:rPr lang="en-US" sz="2400" spc="-2" dirty="0">
                <a:cs typeface="Calibri"/>
              </a:rPr>
              <a:t>xt </a:t>
            </a:r>
            <a:r>
              <a:rPr lang="en-US" sz="2400" spc="-14" dirty="0">
                <a:cs typeface="Calibri"/>
              </a:rPr>
              <a:t>g</a:t>
            </a:r>
            <a:r>
              <a:rPr lang="en-US" sz="2400" spc="-5" dirty="0">
                <a:cs typeface="Calibri"/>
              </a:rPr>
              <a:t>ene</a:t>
            </a:r>
            <a:r>
              <a:rPr lang="en-US" sz="2400" spc="-16" dirty="0">
                <a:cs typeface="Calibri"/>
              </a:rPr>
              <a:t>r</a:t>
            </a:r>
            <a:r>
              <a:rPr lang="en-US" sz="2400" spc="-11" dirty="0">
                <a:cs typeface="Calibri"/>
              </a:rPr>
              <a:t>a</a:t>
            </a:r>
            <a:r>
              <a:rPr lang="en-US" sz="2400" spc="-2" dirty="0">
                <a:cs typeface="Calibri"/>
              </a:rPr>
              <a:t>tion </a:t>
            </a:r>
            <a:r>
              <a:rPr lang="en-US" sz="2400" spc="-9" dirty="0">
                <a:cs typeface="Calibri"/>
              </a:rPr>
              <a:t>o</a:t>
            </a:r>
            <a:r>
              <a:rPr lang="en-US" sz="2400" spc="-2" dirty="0">
                <a:cs typeface="Calibri"/>
              </a:rPr>
              <a:t>f </a:t>
            </a:r>
          </a:p>
          <a:p>
            <a:pPr algn="ctr"/>
            <a:r>
              <a:rPr lang="en-US" sz="2400" spc="-5" dirty="0">
                <a:cs typeface="Calibri"/>
              </a:rPr>
              <a:t>m</a:t>
            </a:r>
            <a:r>
              <a:rPr lang="en-US" sz="2400" spc="-7" dirty="0">
                <a:cs typeface="Calibri"/>
              </a:rPr>
              <a:t>o</a:t>
            </a:r>
            <a:r>
              <a:rPr lang="en-US" sz="2400" spc="-2" dirty="0">
                <a:cs typeface="Calibri"/>
              </a:rPr>
              <a:t>lecular </a:t>
            </a:r>
            <a:r>
              <a:rPr lang="en-US" sz="2400" spc="-5" dirty="0">
                <a:cs typeface="Calibri"/>
              </a:rPr>
              <a:t>epidemi</a:t>
            </a:r>
            <a:r>
              <a:rPr lang="en-US" sz="2400" spc="-7" dirty="0">
                <a:cs typeface="Calibri"/>
              </a:rPr>
              <a:t>o</a:t>
            </a:r>
            <a:r>
              <a:rPr lang="en-US" sz="2400" spc="-2" dirty="0">
                <a:cs typeface="Calibri"/>
              </a:rPr>
              <a:t>l</a:t>
            </a:r>
            <a:r>
              <a:rPr lang="en-US" sz="2400" spc="-5" dirty="0">
                <a:cs typeface="Calibri"/>
              </a:rPr>
              <a:t>ogy </a:t>
            </a:r>
            <a:r>
              <a:rPr lang="en-US" sz="2400" spc="-7" dirty="0">
                <a:cs typeface="Calibri"/>
              </a:rPr>
              <a:t>t</a:t>
            </a:r>
            <a:r>
              <a:rPr lang="en-US" sz="2400" spc="-5" dirty="0">
                <a:cs typeface="Calibri"/>
              </a:rPr>
              <a:t>o</a:t>
            </a:r>
            <a:r>
              <a:rPr lang="en-US" sz="2400" spc="-7" dirty="0">
                <a:cs typeface="Calibri"/>
              </a:rPr>
              <a:t>o</a:t>
            </a:r>
            <a:r>
              <a:rPr lang="en-US" sz="2400" spc="-2" dirty="0">
                <a:cs typeface="Calibri"/>
              </a:rPr>
              <a:t>ls </a:t>
            </a:r>
            <a:r>
              <a:rPr lang="en-US" sz="3200" spc="-2" dirty="0">
                <a:solidFill>
                  <a:srgbClr val="FF0000"/>
                </a:solidFill>
                <a:latin typeface="Rage Italic" panose="03070502040507070304" pitchFamily="66" charset="0"/>
                <a:cs typeface="Calibri"/>
              </a:rPr>
              <a:t>for bacteria</a:t>
            </a:r>
            <a:endParaRPr lang="en-US" sz="3200" dirty="0">
              <a:solidFill>
                <a:srgbClr val="FF0000"/>
              </a:solidFill>
              <a:latin typeface="Rage Italic" panose="03070502040507070304" pitchFamily="66" charset="0"/>
            </a:endParaRPr>
          </a:p>
        </p:txBody>
      </p:sp>
      <p:pic>
        <p:nvPicPr>
          <p:cNvPr id="33" name="Picture 4" descr="Image result for cilantr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09336" y="981009"/>
            <a:ext cx="711096" cy="554063"/>
          </a:xfrm>
          <a:prstGeom prst="rect">
            <a:avLst/>
          </a:prstGeom>
          <a:noFill/>
          <a:extLst>
            <a:ext uri="{909E8E84-426E-40DD-AFC4-6F175D3DCCD1}">
              <a14:hiddenFill xmlns:a14="http://schemas.microsoft.com/office/drawing/2010/main">
                <a:solidFill>
                  <a:srgbClr val="FFFFFF"/>
                </a:solidFill>
              </a14:hiddenFill>
            </a:ext>
          </a:extLst>
        </p:spPr>
      </p:pic>
      <p:cxnSp>
        <p:nvCxnSpPr>
          <p:cNvPr id="40" name="Straight Arrow Connector 39"/>
          <p:cNvCxnSpPr/>
          <p:nvPr/>
        </p:nvCxnSpPr>
        <p:spPr>
          <a:xfrm>
            <a:off x="1264884" y="1547999"/>
            <a:ext cx="0" cy="2493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1479204" y="3789282"/>
            <a:ext cx="0" cy="2493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8194" name="Picture 2" descr="Image result for evolutionary tree"/>
          <p:cNvPicPr>
            <a:picLocks noChangeAspect="1" noChangeArrowheads="1"/>
          </p:cNvPicPr>
          <p:nvPr/>
        </p:nvPicPr>
        <p:blipFill rotWithShape="1">
          <a:blip r:embed="rId10">
            <a:extLst>
              <a:ext uri="{28A0092B-C50C-407E-A947-70E740481C1C}">
                <a14:useLocalDpi xmlns:a14="http://schemas.microsoft.com/office/drawing/2010/main" val="0"/>
              </a:ext>
            </a:extLst>
          </a:blip>
          <a:srcRect r="56818"/>
          <a:stretch/>
        </p:blipFill>
        <p:spPr bwMode="auto">
          <a:xfrm>
            <a:off x="3282258" y="1465927"/>
            <a:ext cx="1122035" cy="3407752"/>
          </a:xfrm>
          <a:prstGeom prst="rect">
            <a:avLst/>
          </a:prstGeom>
          <a:noFill/>
          <a:extLst>
            <a:ext uri="{909E8E84-426E-40DD-AFC4-6F175D3DCCD1}">
              <a14:hiddenFill xmlns:a14="http://schemas.microsoft.com/office/drawing/2010/main">
                <a:solidFill>
                  <a:srgbClr val="FFFFFF"/>
                </a:solidFill>
              </a14:hiddenFill>
            </a:ext>
          </a:extLst>
        </p:spPr>
      </p:pic>
      <p:grpSp>
        <p:nvGrpSpPr>
          <p:cNvPr id="55" name="Group 54"/>
          <p:cNvGrpSpPr/>
          <p:nvPr/>
        </p:nvGrpSpPr>
        <p:grpSpPr>
          <a:xfrm>
            <a:off x="4413818" y="2567386"/>
            <a:ext cx="939056" cy="605132"/>
            <a:chOff x="4394944" y="1547999"/>
            <a:chExt cx="939056" cy="605132"/>
          </a:xfrm>
        </p:grpSpPr>
        <p:sp>
          <p:nvSpPr>
            <p:cNvPr id="56" name="Right Arrow 55"/>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2</a:t>
              </a:r>
            </a:p>
          </p:txBody>
        </p:sp>
      </p:grpSp>
      <p:grpSp>
        <p:nvGrpSpPr>
          <p:cNvPr id="58" name="Group 57"/>
          <p:cNvGrpSpPr/>
          <p:nvPr/>
        </p:nvGrpSpPr>
        <p:grpSpPr>
          <a:xfrm>
            <a:off x="4413818" y="3434713"/>
            <a:ext cx="939056" cy="605132"/>
            <a:chOff x="4394944" y="1547999"/>
            <a:chExt cx="939056" cy="605132"/>
          </a:xfrm>
        </p:grpSpPr>
        <p:sp>
          <p:nvSpPr>
            <p:cNvPr id="59" name="Right Arrow 58"/>
            <p:cNvSpPr/>
            <p:nvPr/>
          </p:nvSpPr>
          <p:spPr>
            <a:xfrm>
              <a:off x="4394944" y="1547999"/>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Box 59"/>
            <p:cNvSpPr txBox="1"/>
            <p:nvPr/>
          </p:nvSpPr>
          <p:spPr>
            <a:xfrm>
              <a:off x="4423343" y="1719907"/>
              <a:ext cx="834457" cy="261610"/>
            </a:xfrm>
            <a:prstGeom prst="rect">
              <a:avLst/>
            </a:prstGeom>
            <a:noFill/>
          </p:spPr>
          <p:txBody>
            <a:bodyPr wrap="square" rtlCol="0">
              <a:spAutoFit/>
            </a:bodyPr>
            <a:lstStyle/>
            <a:p>
              <a:r>
                <a:rPr lang="en-US" sz="1100" b="1" dirty="0">
                  <a:solidFill>
                    <a:schemeClr val="bg1"/>
                  </a:solidFill>
                </a:rPr>
                <a:t>Cluster 3</a:t>
              </a:r>
            </a:p>
          </p:txBody>
        </p:sp>
      </p:grpSp>
      <p:grpSp>
        <p:nvGrpSpPr>
          <p:cNvPr id="61" name="Group 60"/>
          <p:cNvGrpSpPr/>
          <p:nvPr/>
        </p:nvGrpSpPr>
        <p:grpSpPr>
          <a:xfrm>
            <a:off x="4419600" y="4158305"/>
            <a:ext cx="939056" cy="605132"/>
            <a:chOff x="4270943" y="4085852"/>
            <a:chExt cx="939056" cy="605132"/>
          </a:xfrm>
        </p:grpSpPr>
        <p:sp>
          <p:nvSpPr>
            <p:cNvPr id="62" name="Right Arrow 61"/>
            <p:cNvSpPr/>
            <p:nvPr/>
          </p:nvSpPr>
          <p:spPr>
            <a:xfrm>
              <a:off x="4270943" y="4085852"/>
              <a:ext cx="939056" cy="605132"/>
            </a:xfrm>
            <a:prstGeom prs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p:cNvSpPr txBox="1"/>
            <p:nvPr/>
          </p:nvSpPr>
          <p:spPr>
            <a:xfrm>
              <a:off x="4270943" y="4253407"/>
              <a:ext cx="834457" cy="261610"/>
            </a:xfrm>
            <a:prstGeom prst="rect">
              <a:avLst/>
            </a:prstGeom>
            <a:noFill/>
          </p:spPr>
          <p:txBody>
            <a:bodyPr wrap="square" rtlCol="0">
              <a:spAutoFit/>
            </a:bodyPr>
            <a:lstStyle/>
            <a:p>
              <a:r>
                <a:rPr lang="en-US" sz="1100" b="1" dirty="0">
                  <a:solidFill>
                    <a:schemeClr val="bg1"/>
                  </a:solidFill>
                </a:rPr>
                <a:t>Cluster 4</a:t>
              </a:r>
            </a:p>
          </p:txBody>
        </p:sp>
      </p:grpSp>
      <p:pic>
        <p:nvPicPr>
          <p:cNvPr id="64" name="Picture 6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458368" y="4227134"/>
            <a:ext cx="673089" cy="467474"/>
          </a:xfrm>
          <a:prstGeom prst="rect">
            <a:avLst/>
          </a:prstGeom>
        </p:spPr>
      </p:pic>
      <p:pic>
        <p:nvPicPr>
          <p:cNvPr id="8198" name="Picture 6" descr="See the sourc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485413" y="2526545"/>
            <a:ext cx="618998" cy="61899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See the source image"/>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719025" y="905914"/>
            <a:ext cx="618998" cy="618998"/>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Arrow Connector 37"/>
          <p:cNvCxnSpPr/>
          <p:nvPr/>
        </p:nvCxnSpPr>
        <p:spPr>
          <a:xfrm>
            <a:off x="2028524" y="1567468"/>
            <a:ext cx="0" cy="2493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2413398" y="409193"/>
            <a:ext cx="5682966" cy="646331"/>
          </a:xfrm>
          <a:prstGeom prst="rect">
            <a:avLst/>
          </a:prstGeom>
          <a:noFill/>
        </p:spPr>
        <p:txBody>
          <a:bodyPr wrap="none" rtlCol="0">
            <a:spAutoFit/>
          </a:bodyPr>
          <a:lstStyle/>
          <a:p>
            <a:r>
              <a:rPr lang="en-US" sz="3600" dirty="0" err="1">
                <a:solidFill>
                  <a:srgbClr val="FF0000"/>
                </a:solidFill>
                <a:latin typeface="Rage Italic" panose="03070502040507070304" pitchFamily="66" charset="0"/>
              </a:rPr>
              <a:t>GenomeTrakr</a:t>
            </a:r>
            <a:r>
              <a:rPr lang="en-US" sz="3600" dirty="0">
                <a:solidFill>
                  <a:srgbClr val="FF0000"/>
                </a:solidFill>
                <a:latin typeface="Rage Italic" panose="03070502040507070304" pitchFamily="66" charset="0"/>
              </a:rPr>
              <a:t> (tracking bacteria)</a:t>
            </a:r>
          </a:p>
        </p:txBody>
      </p:sp>
      <p:pic>
        <p:nvPicPr>
          <p:cNvPr id="4" name="Picture 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457581" y="964337"/>
            <a:ext cx="559663" cy="559663"/>
          </a:xfrm>
          <a:prstGeom prst="rect">
            <a:avLst/>
          </a:prstGeom>
        </p:spPr>
      </p:pic>
      <p:cxnSp>
        <p:nvCxnSpPr>
          <p:cNvPr id="39" name="Straight Arrow Connector 38"/>
          <p:cNvCxnSpPr/>
          <p:nvPr/>
        </p:nvCxnSpPr>
        <p:spPr>
          <a:xfrm>
            <a:off x="2737412" y="1579482"/>
            <a:ext cx="0" cy="24931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5" name="Picture 4"/>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703785" y="1837134"/>
            <a:ext cx="709613" cy="709613"/>
          </a:xfrm>
          <a:prstGeom prst="rect">
            <a:avLst/>
          </a:prstGeom>
        </p:spPr>
      </p:pic>
      <p:sp>
        <p:nvSpPr>
          <p:cNvPr id="9" name="Freeform 8"/>
          <p:cNvSpPr/>
          <p:nvPr/>
        </p:nvSpPr>
        <p:spPr>
          <a:xfrm>
            <a:off x="256032" y="1801177"/>
            <a:ext cx="1088136" cy="713423"/>
          </a:xfrm>
          <a:custGeom>
            <a:avLst/>
            <a:gdLst>
              <a:gd name="connsiteX0" fmla="*/ 0 w 1088136"/>
              <a:gd name="connsiteY0" fmla="*/ 713423 h 713423"/>
              <a:gd name="connsiteX1" fmla="*/ 45720 w 1088136"/>
              <a:gd name="connsiteY1" fmla="*/ 685991 h 713423"/>
              <a:gd name="connsiteX2" fmla="*/ 73152 w 1088136"/>
              <a:gd name="connsiteY2" fmla="*/ 676847 h 713423"/>
              <a:gd name="connsiteX3" fmla="*/ 100584 w 1088136"/>
              <a:gd name="connsiteY3" fmla="*/ 658559 h 713423"/>
              <a:gd name="connsiteX4" fmla="*/ 128016 w 1088136"/>
              <a:gd name="connsiteY4" fmla="*/ 649415 h 713423"/>
              <a:gd name="connsiteX5" fmla="*/ 192024 w 1088136"/>
              <a:gd name="connsiteY5" fmla="*/ 603695 h 713423"/>
              <a:gd name="connsiteX6" fmla="*/ 219456 w 1088136"/>
              <a:gd name="connsiteY6" fmla="*/ 585407 h 713423"/>
              <a:gd name="connsiteX7" fmla="*/ 246888 w 1088136"/>
              <a:gd name="connsiteY7" fmla="*/ 576263 h 713423"/>
              <a:gd name="connsiteX8" fmla="*/ 329184 w 1088136"/>
              <a:gd name="connsiteY8" fmla="*/ 503111 h 713423"/>
              <a:gd name="connsiteX9" fmla="*/ 384048 w 1088136"/>
              <a:gd name="connsiteY9" fmla="*/ 457391 h 713423"/>
              <a:gd name="connsiteX10" fmla="*/ 438912 w 1088136"/>
              <a:gd name="connsiteY10" fmla="*/ 420815 h 713423"/>
              <a:gd name="connsiteX11" fmla="*/ 521208 w 1088136"/>
              <a:gd name="connsiteY11" fmla="*/ 356807 h 713423"/>
              <a:gd name="connsiteX12" fmla="*/ 576072 w 1088136"/>
              <a:gd name="connsiteY12" fmla="*/ 311087 h 713423"/>
              <a:gd name="connsiteX13" fmla="*/ 603504 w 1088136"/>
              <a:gd name="connsiteY13" fmla="*/ 283655 h 713423"/>
              <a:gd name="connsiteX14" fmla="*/ 630936 w 1088136"/>
              <a:gd name="connsiteY14" fmla="*/ 265367 h 713423"/>
              <a:gd name="connsiteX15" fmla="*/ 667512 w 1088136"/>
              <a:gd name="connsiteY15" fmla="*/ 237935 h 713423"/>
              <a:gd name="connsiteX16" fmla="*/ 722376 w 1088136"/>
              <a:gd name="connsiteY16" fmla="*/ 201359 h 713423"/>
              <a:gd name="connsiteX17" fmla="*/ 749808 w 1088136"/>
              <a:gd name="connsiteY17" fmla="*/ 173927 h 713423"/>
              <a:gd name="connsiteX18" fmla="*/ 777240 w 1088136"/>
              <a:gd name="connsiteY18" fmla="*/ 164783 h 713423"/>
              <a:gd name="connsiteX19" fmla="*/ 813816 w 1088136"/>
              <a:gd name="connsiteY19" fmla="*/ 146495 h 713423"/>
              <a:gd name="connsiteX20" fmla="*/ 841248 w 1088136"/>
              <a:gd name="connsiteY20" fmla="*/ 119063 h 713423"/>
              <a:gd name="connsiteX21" fmla="*/ 905256 w 1088136"/>
              <a:gd name="connsiteY21" fmla="*/ 82487 h 713423"/>
              <a:gd name="connsiteX22" fmla="*/ 932688 w 1088136"/>
              <a:gd name="connsiteY22" fmla="*/ 64199 h 713423"/>
              <a:gd name="connsiteX23" fmla="*/ 960120 w 1088136"/>
              <a:gd name="connsiteY23" fmla="*/ 55055 h 713423"/>
              <a:gd name="connsiteX24" fmla="*/ 987552 w 1088136"/>
              <a:gd name="connsiteY24" fmla="*/ 36767 h 713423"/>
              <a:gd name="connsiteX25" fmla="*/ 1042416 w 1088136"/>
              <a:gd name="connsiteY25" fmla="*/ 18479 h 713423"/>
              <a:gd name="connsiteX26" fmla="*/ 1088136 w 1088136"/>
              <a:gd name="connsiteY26" fmla="*/ 191 h 71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88136" h="713423">
                <a:moveTo>
                  <a:pt x="0" y="713423"/>
                </a:moveTo>
                <a:cubicBezTo>
                  <a:pt x="15240" y="704279"/>
                  <a:pt x="29824" y="693939"/>
                  <a:pt x="45720" y="685991"/>
                </a:cubicBezTo>
                <a:cubicBezTo>
                  <a:pt x="54341" y="681680"/>
                  <a:pt x="64531" y="681158"/>
                  <a:pt x="73152" y="676847"/>
                </a:cubicBezTo>
                <a:cubicBezTo>
                  <a:pt x="82982" y="671932"/>
                  <a:pt x="90754" y="663474"/>
                  <a:pt x="100584" y="658559"/>
                </a:cubicBezTo>
                <a:cubicBezTo>
                  <a:pt x="109205" y="654248"/>
                  <a:pt x="119395" y="653726"/>
                  <a:pt x="128016" y="649415"/>
                </a:cubicBezTo>
                <a:cubicBezTo>
                  <a:pt x="142382" y="642232"/>
                  <a:pt x="182360" y="610598"/>
                  <a:pt x="192024" y="603695"/>
                </a:cubicBezTo>
                <a:cubicBezTo>
                  <a:pt x="200967" y="597307"/>
                  <a:pt x="209626" y="590322"/>
                  <a:pt x="219456" y="585407"/>
                </a:cubicBezTo>
                <a:cubicBezTo>
                  <a:pt x="228077" y="581096"/>
                  <a:pt x="237744" y="579311"/>
                  <a:pt x="246888" y="576263"/>
                </a:cubicBezTo>
                <a:cubicBezTo>
                  <a:pt x="334341" y="459659"/>
                  <a:pt x="194095" y="638200"/>
                  <a:pt x="329184" y="503111"/>
                </a:cubicBezTo>
                <a:cubicBezTo>
                  <a:pt x="409327" y="422968"/>
                  <a:pt x="307665" y="521044"/>
                  <a:pt x="384048" y="457391"/>
                </a:cubicBezTo>
                <a:cubicBezTo>
                  <a:pt x="429711" y="419338"/>
                  <a:pt x="390703" y="436885"/>
                  <a:pt x="438912" y="420815"/>
                </a:cubicBezTo>
                <a:cubicBezTo>
                  <a:pt x="500592" y="359135"/>
                  <a:pt x="469240" y="374130"/>
                  <a:pt x="521208" y="356807"/>
                </a:cubicBezTo>
                <a:cubicBezTo>
                  <a:pt x="601351" y="276664"/>
                  <a:pt x="499689" y="374740"/>
                  <a:pt x="576072" y="311087"/>
                </a:cubicBezTo>
                <a:cubicBezTo>
                  <a:pt x="586006" y="302808"/>
                  <a:pt x="593570" y="291934"/>
                  <a:pt x="603504" y="283655"/>
                </a:cubicBezTo>
                <a:cubicBezTo>
                  <a:pt x="611947" y="276620"/>
                  <a:pt x="621993" y="271755"/>
                  <a:pt x="630936" y="265367"/>
                </a:cubicBezTo>
                <a:cubicBezTo>
                  <a:pt x="643337" y="256509"/>
                  <a:pt x="655027" y="246675"/>
                  <a:pt x="667512" y="237935"/>
                </a:cubicBezTo>
                <a:cubicBezTo>
                  <a:pt x="685518" y="225331"/>
                  <a:pt x="706834" y="216901"/>
                  <a:pt x="722376" y="201359"/>
                </a:cubicBezTo>
                <a:cubicBezTo>
                  <a:pt x="731520" y="192215"/>
                  <a:pt x="739048" y="181100"/>
                  <a:pt x="749808" y="173927"/>
                </a:cubicBezTo>
                <a:cubicBezTo>
                  <a:pt x="757828" y="168580"/>
                  <a:pt x="768381" y="168580"/>
                  <a:pt x="777240" y="164783"/>
                </a:cubicBezTo>
                <a:cubicBezTo>
                  <a:pt x="789769" y="159413"/>
                  <a:pt x="802724" y="154418"/>
                  <a:pt x="813816" y="146495"/>
                </a:cubicBezTo>
                <a:cubicBezTo>
                  <a:pt x="824339" y="138979"/>
                  <a:pt x="831314" y="127342"/>
                  <a:pt x="841248" y="119063"/>
                </a:cubicBezTo>
                <a:cubicBezTo>
                  <a:pt x="865551" y="98810"/>
                  <a:pt x="876799" y="98748"/>
                  <a:pt x="905256" y="82487"/>
                </a:cubicBezTo>
                <a:cubicBezTo>
                  <a:pt x="914798" y="77035"/>
                  <a:pt x="922858" y="69114"/>
                  <a:pt x="932688" y="64199"/>
                </a:cubicBezTo>
                <a:cubicBezTo>
                  <a:pt x="941309" y="59888"/>
                  <a:pt x="951499" y="59366"/>
                  <a:pt x="960120" y="55055"/>
                </a:cubicBezTo>
                <a:cubicBezTo>
                  <a:pt x="969950" y="50140"/>
                  <a:pt x="977509" y="41230"/>
                  <a:pt x="987552" y="36767"/>
                </a:cubicBezTo>
                <a:cubicBezTo>
                  <a:pt x="1005168" y="28938"/>
                  <a:pt x="1026376" y="29172"/>
                  <a:pt x="1042416" y="18479"/>
                </a:cubicBezTo>
                <a:cubicBezTo>
                  <a:pt x="1074920" y="-3190"/>
                  <a:pt x="1058858" y="191"/>
                  <a:pt x="1088136" y="19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155448" y="1819656"/>
            <a:ext cx="1143000" cy="658368"/>
          </a:xfrm>
          <a:custGeom>
            <a:avLst/>
            <a:gdLst>
              <a:gd name="connsiteX0" fmla="*/ 0 w 1143000"/>
              <a:gd name="connsiteY0" fmla="*/ 0 h 658368"/>
              <a:gd name="connsiteX1" fmla="*/ 73152 w 1143000"/>
              <a:gd name="connsiteY1" fmla="*/ 27432 h 658368"/>
              <a:gd name="connsiteX2" fmla="*/ 91440 w 1143000"/>
              <a:gd name="connsiteY2" fmla="*/ 54864 h 658368"/>
              <a:gd name="connsiteX3" fmla="*/ 146304 w 1143000"/>
              <a:gd name="connsiteY3" fmla="*/ 82296 h 658368"/>
              <a:gd name="connsiteX4" fmla="*/ 228600 w 1143000"/>
              <a:gd name="connsiteY4" fmla="*/ 155448 h 658368"/>
              <a:gd name="connsiteX5" fmla="*/ 256032 w 1143000"/>
              <a:gd name="connsiteY5" fmla="*/ 173736 h 658368"/>
              <a:gd name="connsiteX6" fmla="*/ 338328 w 1143000"/>
              <a:gd name="connsiteY6" fmla="*/ 237744 h 658368"/>
              <a:gd name="connsiteX7" fmla="*/ 393192 w 1143000"/>
              <a:gd name="connsiteY7" fmla="*/ 301752 h 658368"/>
              <a:gd name="connsiteX8" fmla="*/ 429768 w 1143000"/>
              <a:gd name="connsiteY8" fmla="*/ 320040 h 658368"/>
              <a:gd name="connsiteX9" fmla="*/ 484632 w 1143000"/>
              <a:gd name="connsiteY9" fmla="*/ 356616 h 658368"/>
              <a:gd name="connsiteX10" fmla="*/ 530352 w 1143000"/>
              <a:gd name="connsiteY10" fmla="*/ 393192 h 658368"/>
              <a:gd name="connsiteX11" fmla="*/ 548640 w 1143000"/>
              <a:gd name="connsiteY11" fmla="*/ 420624 h 658368"/>
              <a:gd name="connsiteX12" fmla="*/ 594360 w 1143000"/>
              <a:gd name="connsiteY12" fmla="*/ 429768 h 658368"/>
              <a:gd name="connsiteX13" fmla="*/ 621792 w 1143000"/>
              <a:gd name="connsiteY13" fmla="*/ 438912 h 658368"/>
              <a:gd name="connsiteX14" fmla="*/ 649224 w 1143000"/>
              <a:gd name="connsiteY14" fmla="*/ 457200 h 658368"/>
              <a:gd name="connsiteX15" fmla="*/ 731520 w 1143000"/>
              <a:gd name="connsiteY15" fmla="*/ 484632 h 658368"/>
              <a:gd name="connsiteX16" fmla="*/ 786384 w 1143000"/>
              <a:gd name="connsiteY16" fmla="*/ 502920 h 658368"/>
              <a:gd name="connsiteX17" fmla="*/ 813816 w 1143000"/>
              <a:gd name="connsiteY17" fmla="*/ 512064 h 658368"/>
              <a:gd name="connsiteX18" fmla="*/ 850392 w 1143000"/>
              <a:gd name="connsiteY18" fmla="*/ 530352 h 658368"/>
              <a:gd name="connsiteX19" fmla="*/ 877824 w 1143000"/>
              <a:gd name="connsiteY19" fmla="*/ 539496 h 658368"/>
              <a:gd name="connsiteX20" fmla="*/ 905256 w 1143000"/>
              <a:gd name="connsiteY20" fmla="*/ 557784 h 658368"/>
              <a:gd name="connsiteX21" fmla="*/ 960120 w 1143000"/>
              <a:gd name="connsiteY21" fmla="*/ 576072 h 658368"/>
              <a:gd name="connsiteX22" fmla="*/ 1014984 w 1143000"/>
              <a:gd name="connsiteY22" fmla="*/ 594360 h 658368"/>
              <a:gd name="connsiteX23" fmla="*/ 1042416 w 1143000"/>
              <a:gd name="connsiteY23" fmla="*/ 603504 h 658368"/>
              <a:gd name="connsiteX24" fmla="*/ 1097280 w 1143000"/>
              <a:gd name="connsiteY24" fmla="*/ 630936 h 658368"/>
              <a:gd name="connsiteX25" fmla="*/ 1124712 w 1143000"/>
              <a:gd name="connsiteY25" fmla="*/ 649224 h 658368"/>
              <a:gd name="connsiteX26" fmla="*/ 1143000 w 1143000"/>
              <a:gd name="connsiteY26" fmla="*/ 658368 h 658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143000" h="658368">
                <a:moveTo>
                  <a:pt x="0" y="0"/>
                </a:moveTo>
                <a:cubicBezTo>
                  <a:pt x="32712" y="6542"/>
                  <a:pt x="49607" y="3887"/>
                  <a:pt x="73152" y="27432"/>
                </a:cubicBezTo>
                <a:cubicBezTo>
                  <a:pt x="80923" y="35203"/>
                  <a:pt x="83669" y="47093"/>
                  <a:pt x="91440" y="54864"/>
                </a:cubicBezTo>
                <a:cubicBezTo>
                  <a:pt x="117645" y="81069"/>
                  <a:pt x="116556" y="67422"/>
                  <a:pt x="146304" y="82296"/>
                </a:cubicBezTo>
                <a:cubicBezTo>
                  <a:pt x="199533" y="108911"/>
                  <a:pt x="155897" y="106980"/>
                  <a:pt x="228600" y="155448"/>
                </a:cubicBezTo>
                <a:cubicBezTo>
                  <a:pt x="237744" y="161544"/>
                  <a:pt x="247818" y="166435"/>
                  <a:pt x="256032" y="173736"/>
                </a:cubicBezTo>
                <a:cubicBezTo>
                  <a:pt x="330047" y="239528"/>
                  <a:pt x="281763" y="218889"/>
                  <a:pt x="338328" y="237744"/>
                </a:cubicBezTo>
                <a:cubicBezTo>
                  <a:pt x="352736" y="256955"/>
                  <a:pt x="372618" y="287056"/>
                  <a:pt x="393192" y="301752"/>
                </a:cubicBezTo>
                <a:cubicBezTo>
                  <a:pt x="404284" y="309675"/>
                  <a:pt x="418676" y="312117"/>
                  <a:pt x="429768" y="320040"/>
                </a:cubicBezTo>
                <a:cubicBezTo>
                  <a:pt x="489701" y="362849"/>
                  <a:pt x="425787" y="337001"/>
                  <a:pt x="484632" y="356616"/>
                </a:cubicBezTo>
                <a:cubicBezTo>
                  <a:pt x="537043" y="435232"/>
                  <a:pt x="467256" y="342715"/>
                  <a:pt x="530352" y="393192"/>
                </a:cubicBezTo>
                <a:cubicBezTo>
                  <a:pt x="538934" y="400057"/>
                  <a:pt x="539098" y="415172"/>
                  <a:pt x="548640" y="420624"/>
                </a:cubicBezTo>
                <a:cubicBezTo>
                  <a:pt x="562134" y="428335"/>
                  <a:pt x="579282" y="425999"/>
                  <a:pt x="594360" y="429768"/>
                </a:cubicBezTo>
                <a:cubicBezTo>
                  <a:pt x="603711" y="432106"/>
                  <a:pt x="613171" y="434601"/>
                  <a:pt x="621792" y="438912"/>
                </a:cubicBezTo>
                <a:cubicBezTo>
                  <a:pt x="631622" y="443827"/>
                  <a:pt x="639181" y="452737"/>
                  <a:pt x="649224" y="457200"/>
                </a:cubicBezTo>
                <a:lnTo>
                  <a:pt x="731520" y="484632"/>
                </a:lnTo>
                <a:lnTo>
                  <a:pt x="786384" y="502920"/>
                </a:lnTo>
                <a:cubicBezTo>
                  <a:pt x="795528" y="505968"/>
                  <a:pt x="805195" y="507753"/>
                  <a:pt x="813816" y="512064"/>
                </a:cubicBezTo>
                <a:cubicBezTo>
                  <a:pt x="826008" y="518160"/>
                  <a:pt x="837863" y="524982"/>
                  <a:pt x="850392" y="530352"/>
                </a:cubicBezTo>
                <a:cubicBezTo>
                  <a:pt x="859251" y="534149"/>
                  <a:pt x="869203" y="535185"/>
                  <a:pt x="877824" y="539496"/>
                </a:cubicBezTo>
                <a:cubicBezTo>
                  <a:pt x="887654" y="544411"/>
                  <a:pt x="895213" y="553321"/>
                  <a:pt x="905256" y="557784"/>
                </a:cubicBezTo>
                <a:cubicBezTo>
                  <a:pt x="922872" y="565613"/>
                  <a:pt x="941832" y="569976"/>
                  <a:pt x="960120" y="576072"/>
                </a:cubicBezTo>
                <a:lnTo>
                  <a:pt x="1014984" y="594360"/>
                </a:lnTo>
                <a:cubicBezTo>
                  <a:pt x="1024128" y="597408"/>
                  <a:pt x="1034396" y="598157"/>
                  <a:pt x="1042416" y="603504"/>
                </a:cubicBezTo>
                <a:cubicBezTo>
                  <a:pt x="1121032" y="655915"/>
                  <a:pt x="1021564" y="593078"/>
                  <a:pt x="1097280" y="630936"/>
                </a:cubicBezTo>
                <a:cubicBezTo>
                  <a:pt x="1107110" y="635851"/>
                  <a:pt x="1115288" y="643570"/>
                  <a:pt x="1124712" y="649224"/>
                </a:cubicBezTo>
                <a:cubicBezTo>
                  <a:pt x="1130556" y="652731"/>
                  <a:pt x="1136904" y="655320"/>
                  <a:pt x="1143000" y="65836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1" name="TextBox 10"/>
          <p:cNvSpPr txBox="1"/>
          <p:nvPr/>
        </p:nvSpPr>
        <p:spPr>
          <a:xfrm>
            <a:off x="1742774" y="2415100"/>
            <a:ext cx="1455848" cy="523220"/>
          </a:xfrm>
          <a:prstGeom prst="rect">
            <a:avLst/>
          </a:prstGeom>
          <a:noFill/>
        </p:spPr>
        <p:txBody>
          <a:bodyPr wrap="none" rtlCol="0">
            <a:spAutoFit/>
          </a:bodyPr>
          <a:lstStyle/>
          <a:p>
            <a:r>
              <a:rPr lang="en-US" sz="2800" dirty="0" err="1">
                <a:solidFill>
                  <a:srgbClr val="FF0000"/>
                </a:solidFill>
                <a:latin typeface="Rage Italic" panose="03070502040507070304" pitchFamily="66" charset="0"/>
              </a:rPr>
              <a:t>culturable</a:t>
            </a:r>
            <a:endParaRPr lang="en-US" sz="2800" dirty="0">
              <a:solidFill>
                <a:srgbClr val="FF0000"/>
              </a:solidFill>
              <a:latin typeface="Rage Italic" panose="03070502040507070304" pitchFamily="66" charset="0"/>
            </a:endParaRPr>
          </a:p>
        </p:txBody>
      </p:sp>
      <p:sp>
        <p:nvSpPr>
          <p:cNvPr id="46" name="TextBox 45"/>
          <p:cNvSpPr txBox="1"/>
          <p:nvPr/>
        </p:nvSpPr>
        <p:spPr>
          <a:xfrm>
            <a:off x="2057400" y="4745095"/>
            <a:ext cx="5998758" cy="523220"/>
          </a:xfrm>
          <a:prstGeom prst="rect">
            <a:avLst/>
          </a:prstGeom>
          <a:noFill/>
        </p:spPr>
        <p:txBody>
          <a:bodyPr wrap="none" rtlCol="0">
            <a:spAutoFit/>
          </a:bodyPr>
          <a:lstStyle/>
          <a:p>
            <a:r>
              <a:rPr lang="en-US" sz="2800" dirty="0">
                <a:solidFill>
                  <a:srgbClr val="FF0000"/>
                </a:solidFill>
                <a:latin typeface="Rage Italic" panose="03070502040507070304" pitchFamily="66" charset="0"/>
              </a:rPr>
              <a:t>Genomes from historical isolates + new isolates</a:t>
            </a:r>
          </a:p>
        </p:txBody>
      </p:sp>
      <p:sp>
        <p:nvSpPr>
          <p:cNvPr id="47" name="Freeform 46"/>
          <p:cNvSpPr/>
          <p:nvPr/>
        </p:nvSpPr>
        <p:spPr>
          <a:xfrm>
            <a:off x="3200400" y="5436203"/>
            <a:ext cx="544068" cy="126397"/>
          </a:xfrm>
          <a:custGeom>
            <a:avLst/>
            <a:gdLst>
              <a:gd name="connsiteX0" fmla="*/ 0 w 1088136"/>
              <a:gd name="connsiteY0" fmla="*/ 713423 h 713423"/>
              <a:gd name="connsiteX1" fmla="*/ 45720 w 1088136"/>
              <a:gd name="connsiteY1" fmla="*/ 685991 h 713423"/>
              <a:gd name="connsiteX2" fmla="*/ 73152 w 1088136"/>
              <a:gd name="connsiteY2" fmla="*/ 676847 h 713423"/>
              <a:gd name="connsiteX3" fmla="*/ 100584 w 1088136"/>
              <a:gd name="connsiteY3" fmla="*/ 658559 h 713423"/>
              <a:gd name="connsiteX4" fmla="*/ 128016 w 1088136"/>
              <a:gd name="connsiteY4" fmla="*/ 649415 h 713423"/>
              <a:gd name="connsiteX5" fmla="*/ 192024 w 1088136"/>
              <a:gd name="connsiteY5" fmla="*/ 603695 h 713423"/>
              <a:gd name="connsiteX6" fmla="*/ 219456 w 1088136"/>
              <a:gd name="connsiteY6" fmla="*/ 585407 h 713423"/>
              <a:gd name="connsiteX7" fmla="*/ 246888 w 1088136"/>
              <a:gd name="connsiteY7" fmla="*/ 576263 h 713423"/>
              <a:gd name="connsiteX8" fmla="*/ 329184 w 1088136"/>
              <a:gd name="connsiteY8" fmla="*/ 503111 h 713423"/>
              <a:gd name="connsiteX9" fmla="*/ 384048 w 1088136"/>
              <a:gd name="connsiteY9" fmla="*/ 457391 h 713423"/>
              <a:gd name="connsiteX10" fmla="*/ 438912 w 1088136"/>
              <a:gd name="connsiteY10" fmla="*/ 420815 h 713423"/>
              <a:gd name="connsiteX11" fmla="*/ 521208 w 1088136"/>
              <a:gd name="connsiteY11" fmla="*/ 356807 h 713423"/>
              <a:gd name="connsiteX12" fmla="*/ 576072 w 1088136"/>
              <a:gd name="connsiteY12" fmla="*/ 311087 h 713423"/>
              <a:gd name="connsiteX13" fmla="*/ 603504 w 1088136"/>
              <a:gd name="connsiteY13" fmla="*/ 283655 h 713423"/>
              <a:gd name="connsiteX14" fmla="*/ 630936 w 1088136"/>
              <a:gd name="connsiteY14" fmla="*/ 265367 h 713423"/>
              <a:gd name="connsiteX15" fmla="*/ 667512 w 1088136"/>
              <a:gd name="connsiteY15" fmla="*/ 237935 h 713423"/>
              <a:gd name="connsiteX16" fmla="*/ 722376 w 1088136"/>
              <a:gd name="connsiteY16" fmla="*/ 201359 h 713423"/>
              <a:gd name="connsiteX17" fmla="*/ 749808 w 1088136"/>
              <a:gd name="connsiteY17" fmla="*/ 173927 h 713423"/>
              <a:gd name="connsiteX18" fmla="*/ 777240 w 1088136"/>
              <a:gd name="connsiteY18" fmla="*/ 164783 h 713423"/>
              <a:gd name="connsiteX19" fmla="*/ 813816 w 1088136"/>
              <a:gd name="connsiteY19" fmla="*/ 146495 h 713423"/>
              <a:gd name="connsiteX20" fmla="*/ 841248 w 1088136"/>
              <a:gd name="connsiteY20" fmla="*/ 119063 h 713423"/>
              <a:gd name="connsiteX21" fmla="*/ 905256 w 1088136"/>
              <a:gd name="connsiteY21" fmla="*/ 82487 h 713423"/>
              <a:gd name="connsiteX22" fmla="*/ 932688 w 1088136"/>
              <a:gd name="connsiteY22" fmla="*/ 64199 h 713423"/>
              <a:gd name="connsiteX23" fmla="*/ 960120 w 1088136"/>
              <a:gd name="connsiteY23" fmla="*/ 55055 h 713423"/>
              <a:gd name="connsiteX24" fmla="*/ 987552 w 1088136"/>
              <a:gd name="connsiteY24" fmla="*/ 36767 h 713423"/>
              <a:gd name="connsiteX25" fmla="*/ 1042416 w 1088136"/>
              <a:gd name="connsiteY25" fmla="*/ 18479 h 713423"/>
              <a:gd name="connsiteX26" fmla="*/ 1088136 w 1088136"/>
              <a:gd name="connsiteY26" fmla="*/ 191 h 713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088136" h="713423">
                <a:moveTo>
                  <a:pt x="0" y="713423"/>
                </a:moveTo>
                <a:cubicBezTo>
                  <a:pt x="15240" y="704279"/>
                  <a:pt x="29824" y="693939"/>
                  <a:pt x="45720" y="685991"/>
                </a:cubicBezTo>
                <a:cubicBezTo>
                  <a:pt x="54341" y="681680"/>
                  <a:pt x="64531" y="681158"/>
                  <a:pt x="73152" y="676847"/>
                </a:cubicBezTo>
                <a:cubicBezTo>
                  <a:pt x="82982" y="671932"/>
                  <a:pt x="90754" y="663474"/>
                  <a:pt x="100584" y="658559"/>
                </a:cubicBezTo>
                <a:cubicBezTo>
                  <a:pt x="109205" y="654248"/>
                  <a:pt x="119395" y="653726"/>
                  <a:pt x="128016" y="649415"/>
                </a:cubicBezTo>
                <a:cubicBezTo>
                  <a:pt x="142382" y="642232"/>
                  <a:pt x="182360" y="610598"/>
                  <a:pt x="192024" y="603695"/>
                </a:cubicBezTo>
                <a:cubicBezTo>
                  <a:pt x="200967" y="597307"/>
                  <a:pt x="209626" y="590322"/>
                  <a:pt x="219456" y="585407"/>
                </a:cubicBezTo>
                <a:cubicBezTo>
                  <a:pt x="228077" y="581096"/>
                  <a:pt x="237744" y="579311"/>
                  <a:pt x="246888" y="576263"/>
                </a:cubicBezTo>
                <a:cubicBezTo>
                  <a:pt x="334341" y="459659"/>
                  <a:pt x="194095" y="638200"/>
                  <a:pt x="329184" y="503111"/>
                </a:cubicBezTo>
                <a:cubicBezTo>
                  <a:pt x="409327" y="422968"/>
                  <a:pt x="307665" y="521044"/>
                  <a:pt x="384048" y="457391"/>
                </a:cubicBezTo>
                <a:cubicBezTo>
                  <a:pt x="429711" y="419338"/>
                  <a:pt x="390703" y="436885"/>
                  <a:pt x="438912" y="420815"/>
                </a:cubicBezTo>
                <a:cubicBezTo>
                  <a:pt x="500592" y="359135"/>
                  <a:pt x="469240" y="374130"/>
                  <a:pt x="521208" y="356807"/>
                </a:cubicBezTo>
                <a:cubicBezTo>
                  <a:pt x="601351" y="276664"/>
                  <a:pt x="499689" y="374740"/>
                  <a:pt x="576072" y="311087"/>
                </a:cubicBezTo>
                <a:cubicBezTo>
                  <a:pt x="586006" y="302808"/>
                  <a:pt x="593570" y="291934"/>
                  <a:pt x="603504" y="283655"/>
                </a:cubicBezTo>
                <a:cubicBezTo>
                  <a:pt x="611947" y="276620"/>
                  <a:pt x="621993" y="271755"/>
                  <a:pt x="630936" y="265367"/>
                </a:cubicBezTo>
                <a:cubicBezTo>
                  <a:pt x="643337" y="256509"/>
                  <a:pt x="655027" y="246675"/>
                  <a:pt x="667512" y="237935"/>
                </a:cubicBezTo>
                <a:cubicBezTo>
                  <a:pt x="685518" y="225331"/>
                  <a:pt x="706834" y="216901"/>
                  <a:pt x="722376" y="201359"/>
                </a:cubicBezTo>
                <a:cubicBezTo>
                  <a:pt x="731520" y="192215"/>
                  <a:pt x="739048" y="181100"/>
                  <a:pt x="749808" y="173927"/>
                </a:cubicBezTo>
                <a:cubicBezTo>
                  <a:pt x="757828" y="168580"/>
                  <a:pt x="768381" y="168580"/>
                  <a:pt x="777240" y="164783"/>
                </a:cubicBezTo>
                <a:cubicBezTo>
                  <a:pt x="789769" y="159413"/>
                  <a:pt x="802724" y="154418"/>
                  <a:pt x="813816" y="146495"/>
                </a:cubicBezTo>
                <a:cubicBezTo>
                  <a:pt x="824339" y="138979"/>
                  <a:pt x="831314" y="127342"/>
                  <a:pt x="841248" y="119063"/>
                </a:cubicBezTo>
                <a:cubicBezTo>
                  <a:pt x="865551" y="98810"/>
                  <a:pt x="876799" y="98748"/>
                  <a:pt x="905256" y="82487"/>
                </a:cubicBezTo>
                <a:cubicBezTo>
                  <a:pt x="914798" y="77035"/>
                  <a:pt x="922858" y="69114"/>
                  <a:pt x="932688" y="64199"/>
                </a:cubicBezTo>
                <a:cubicBezTo>
                  <a:pt x="941309" y="59888"/>
                  <a:pt x="951499" y="59366"/>
                  <a:pt x="960120" y="55055"/>
                </a:cubicBezTo>
                <a:cubicBezTo>
                  <a:pt x="969950" y="50140"/>
                  <a:pt x="977509" y="41230"/>
                  <a:pt x="987552" y="36767"/>
                </a:cubicBezTo>
                <a:cubicBezTo>
                  <a:pt x="1005168" y="28938"/>
                  <a:pt x="1026376" y="29172"/>
                  <a:pt x="1042416" y="18479"/>
                </a:cubicBezTo>
                <a:cubicBezTo>
                  <a:pt x="1074920" y="-3190"/>
                  <a:pt x="1058858" y="191"/>
                  <a:pt x="1088136" y="19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Image result for bacteria culture">
            <a:extLst>
              <a:ext uri="{FF2B5EF4-FFF2-40B4-BE49-F238E27FC236}">
                <a16:creationId xmlns:a16="http://schemas.microsoft.com/office/drawing/2014/main" xmlns="" id="{18784F2A-FFEA-2E47-92FA-E94AA015A826}"/>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96451" y="2883998"/>
            <a:ext cx="449844" cy="932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1212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95400" y="720298"/>
            <a:ext cx="6172200" cy="830997"/>
          </a:xfrm>
          <a:prstGeom prst="rect">
            <a:avLst/>
          </a:prstGeom>
          <a:noFill/>
        </p:spPr>
        <p:txBody>
          <a:bodyPr wrap="square" rtlCol="0">
            <a:spAutoFit/>
          </a:bodyPr>
          <a:lstStyle/>
          <a:p>
            <a:pPr algn="ctr"/>
            <a:r>
              <a:rPr lang="en-US" sz="2400" b="1" dirty="0">
                <a:solidFill>
                  <a:srgbClr val="3333FF"/>
                </a:solidFill>
              </a:rPr>
              <a:t>Why can’t we use </a:t>
            </a:r>
            <a:r>
              <a:rPr lang="en-US" sz="2400" b="1" u="sng" dirty="0">
                <a:solidFill>
                  <a:srgbClr val="3333FF"/>
                </a:solidFill>
              </a:rPr>
              <a:t>whole genome </a:t>
            </a:r>
            <a:r>
              <a:rPr lang="en-US" sz="2400" b="1" dirty="0">
                <a:solidFill>
                  <a:srgbClr val="3333FF"/>
                </a:solidFill>
              </a:rPr>
              <a:t>sequences for </a:t>
            </a:r>
            <a:r>
              <a:rPr lang="en-US" sz="2400" b="1" i="1" dirty="0">
                <a:solidFill>
                  <a:srgbClr val="3333FF"/>
                </a:solidFill>
              </a:rPr>
              <a:t>C. </a:t>
            </a:r>
            <a:r>
              <a:rPr lang="en-US" sz="2400" b="1" i="1" dirty="0" err="1">
                <a:solidFill>
                  <a:srgbClr val="3333FF"/>
                </a:solidFill>
              </a:rPr>
              <a:t>cayetanensis</a:t>
            </a:r>
            <a:r>
              <a:rPr lang="en-US" sz="2400" b="1" i="1" dirty="0">
                <a:solidFill>
                  <a:srgbClr val="3333FF"/>
                </a:solidFill>
              </a:rPr>
              <a:t> </a:t>
            </a:r>
            <a:r>
              <a:rPr lang="en-US" sz="2400" b="1" dirty="0">
                <a:solidFill>
                  <a:srgbClr val="3333FF"/>
                </a:solidFill>
              </a:rPr>
              <a:t>tracking (yet) ?</a:t>
            </a:r>
          </a:p>
        </p:txBody>
      </p:sp>
      <p:sp>
        <p:nvSpPr>
          <p:cNvPr id="3" name="TextBox 2"/>
          <p:cNvSpPr txBox="1"/>
          <p:nvPr/>
        </p:nvSpPr>
        <p:spPr>
          <a:xfrm>
            <a:off x="785600" y="2286000"/>
            <a:ext cx="7520200" cy="2308324"/>
          </a:xfrm>
          <a:prstGeom prst="rect">
            <a:avLst/>
          </a:prstGeom>
          <a:noFill/>
        </p:spPr>
        <p:txBody>
          <a:bodyPr wrap="none" rtlCol="0">
            <a:spAutoFit/>
          </a:bodyPr>
          <a:lstStyle/>
          <a:p>
            <a:pPr>
              <a:lnSpc>
                <a:spcPct val="200000"/>
              </a:lnSpc>
            </a:pPr>
            <a:r>
              <a:rPr lang="en-US" dirty="0"/>
              <a:t>-- Large genome  [~45 Mb]</a:t>
            </a:r>
          </a:p>
          <a:p>
            <a:pPr>
              <a:lnSpc>
                <a:spcPct val="200000"/>
              </a:lnSpc>
            </a:pPr>
            <a:r>
              <a:rPr lang="en-US" dirty="0"/>
              <a:t>-- Eukaryotic [recombination events  may disturb multi-locus SNP associations]</a:t>
            </a:r>
          </a:p>
          <a:p>
            <a:pPr>
              <a:lnSpc>
                <a:spcPct val="200000"/>
              </a:lnSpc>
            </a:pPr>
            <a:r>
              <a:rPr lang="en-US" dirty="0"/>
              <a:t>-- Unculturable [cannot propagate/ enrich the isolate]</a:t>
            </a:r>
          </a:p>
          <a:p>
            <a:pPr>
              <a:lnSpc>
                <a:spcPct val="200000"/>
              </a:lnSpc>
            </a:pPr>
            <a:r>
              <a:rPr lang="en-US" dirty="0"/>
              <a:t>-- Very low contamination levels in foods</a:t>
            </a:r>
          </a:p>
        </p:txBody>
      </p:sp>
    </p:spTree>
    <p:extLst>
      <p:ext uri="{BB962C8B-B14F-4D97-AF65-F5344CB8AC3E}">
        <p14:creationId xmlns:p14="http://schemas.microsoft.com/office/powerpoint/2010/main" val="18900640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xmlns="" id="{DD63A53E-E3EC-43EE-9197-2B7D74A43F7D}"/>
              </a:ext>
            </a:extLst>
          </p:cNvPr>
          <p:cNvGrpSpPr/>
          <p:nvPr/>
        </p:nvGrpSpPr>
        <p:grpSpPr>
          <a:xfrm>
            <a:off x="0" y="1388355"/>
            <a:ext cx="9030856" cy="3031245"/>
            <a:chOff x="0" y="828964"/>
            <a:chExt cx="9030856" cy="3031245"/>
          </a:xfrm>
        </p:grpSpPr>
        <p:pic>
          <p:nvPicPr>
            <p:cNvPr id="3" name="Picture 2">
              <a:extLst>
                <a:ext uri="{FF2B5EF4-FFF2-40B4-BE49-F238E27FC236}">
                  <a16:creationId xmlns:a16="http://schemas.microsoft.com/office/drawing/2014/main" xmlns="" id="{66704CD4-8CC7-41FB-A068-D4B91B681D3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14400"/>
              <a:ext cx="1219200" cy="1219200"/>
            </a:xfrm>
            <a:prstGeom prst="rect">
              <a:avLst/>
            </a:prstGeom>
          </p:spPr>
        </p:pic>
        <p:sp>
          <p:nvSpPr>
            <p:cNvPr id="4" name="Arrow: Right 3">
              <a:extLst>
                <a:ext uri="{FF2B5EF4-FFF2-40B4-BE49-F238E27FC236}">
                  <a16:creationId xmlns:a16="http://schemas.microsoft.com/office/drawing/2014/main" xmlns="" id="{695CB303-0607-4888-AF19-68145CFFD137}"/>
                </a:ext>
              </a:extLst>
            </p:cNvPr>
            <p:cNvSpPr/>
            <p:nvPr/>
          </p:nvSpPr>
          <p:spPr>
            <a:xfrm>
              <a:off x="905164" y="838200"/>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5" name="TextBox 4">
              <a:extLst>
                <a:ext uri="{FF2B5EF4-FFF2-40B4-BE49-F238E27FC236}">
                  <a16:creationId xmlns:a16="http://schemas.microsoft.com/office/drawing/2014/main" xmlns="" id="{AA790850-94B4-4CF2-81D3-000071B6DA36}"/>
                </a:ext>
              </a:extLst>
            </p:cNvPr>
            <p:cNvSpPr txBox="1"/>
            <p:nvPr/>
          </p:nvSpPr>
          <p:spPr>
            <a:xfrm>
              <a:off x="949666" y="1122256"/>
              <a:ext cx="1262653" cy="646331"/>
            </a:xfrm>
            <a:prstGeom prst="rect">
              <a:avLst/>
            </a:prstGeom>
            <a:noFill/>
          </p:spPr>
          <p:txBody>
            <a:bodyPr wrap="none" rtlCol="0">
              <a:spAutoFit/>
            </a:bodyPr>
            <a:lstStyle/>
            <a:p>
              <a:pPr algn="ctr"/>
              <a:r>
                <a:rPr lang="en-US" dirty="0"/>
                <a:t>Oocyst </a:t>
              </a:r>
            </a:p>
            <a:p>
              <a:pPr algn="ctr"/>
              <a:r>
                <a:rPr lang="en-US" dirty="0"/>
                <a:t>purification</a:t>
              </a:r>
            </a:p>
          </p:txBody>
        </p:sp>
        <p:sp>
          <p:nvSpPr>
            <p:cNvPr id="6" name="Arrow: Right 5">
              <a:extLst>
                <a:ext uri="{FF2B5EF4-FFF2-40B4-BE49-F238E27FC236}">
                  <a16:creationId xmlns:a16="http://schemas.microsoft.com/office/drawing/2014/main" xmlns="" id="{DCDA680C-00A0-4FAC-A1EE-58EEC53C0E6C}"/>
                </a:ext>
              </a:extLst>
            </p:cNvPr>
            <p:cNvSpPr/>
            <p:nvPr/>
          </p:nvSpPr>
          <p:spPr>
            <a:xfrm>
              <a:off x="2526146" y="828964"/>
              <a:ext cx="1389889"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7" name="TextBox 6">
              <a:extLst>
                <a:ext uri="{FF2B5EF4-FFF2-40B4-BE49-F238E27FC236}">
                  <a16:creationId xmlns:a16="http://schemas.microsoft.com/office/drawing/2014/main" xmlns="" id="{49034318-F502-46B7-AA1C-575C3899D6AA}"/>
                </a:ext>
              </a:extLst>
            </p:cNvPr>
            <p:cNvSpPr txBox="1"/>
            <p:nvPr/>
          </p:nvSpPr>
          <p:spPr>
            <a:xfrm>
              <a:off x="2546928" y="1122255"/>
              <a:ext cx="1130951" cy="646331"/>
            </a:xfrm>
            <a:prstGeom prst="rect">
              <a:avLst/>
            </a:prstGeom>
            <a:noFill/>
          </p:spPr>
          <p:txBody>
            <a:bodyPr wrap="none" rtlCol="0">
              <a:spAutoFit/>
            </a:bodyPr>
            <a:lstStyle/>
            <a:p>
              <a:pPr algn="ctr"/>
              <a:r>
                <a:rPr lang="en-US" dirty="0"/>
                <a:t>DNA </a:t>
              </a:r>
            </a:p>
            <a:p>
              <a:pPr algn="ctr"/>
              <a:r>
                <a:rPr lang="en-US" dirty="0"/>
                <a:t>extraction</a:t>
              </a:r>
            </a:p>
          </p:txBody>
        </p:sp>
        <p:sp>
          <p:nvSpPr>
            <p:cNvPr id="9" name="Arrow: Right 8">
              <a:extLst>
                <a:ext uri="{FF2B5EF4-FFF2-40B4-BE49-F238E27FC236}">
                  <a16:creationId xmlns:a16="http://schemas.microsoft.com/office/drawing/2014/main" xmlns="" id="{7A56C372-BD3B-4C14-ACAD-87FE3799B905}"/>
                </a:ext>
              </a:extLst>
            </p:cNvPr>
            <p:cNvSpPr/>
            <p:nvPr/>
          </p:nvSpPr>
          <p:spPr>
            <a:xfrm>
              <a:off x="3962400" y="838200"/>
              <a:ext cx="1600200"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10" name="Arrow: Right 9">
              <a:extLst>
                <a:ext uri="{FF2B5EF4-FFF2-40B4-BE49-F238E27FC236}">
                  <a16:creationId xmlns:a16="http://schemas.microsoft.com/office/drawing/2014/main" xmlns="" id="{8364DECF-AEC5-42D6-B143-DB6BDF783C63}"/>
                </a:ext>
              </a:extLst>
            </p:cNvPr>
            <p:cNvSpPr/>
            <p:nvPr/>
          </p:nvSpPr>
          <p:spPr>
            <a:xfrm>
              <a:off x="5576455" y="856673"/>
              <a:ext cx="1096817"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11" name="Arrow: Right 10">
              <a:extLst>
                <a:ext uri="{FF2B5EF4-FFF2-40B4-BE49-F238E27FC236}">
                  <a16:creationId xmlns:a16="http://schemas.microsoft.com/office/drawing/2014/main" xmlns="" id="{07CB99D5-7946-4B12-B920-59B8635C5FE1}"/>
                </a:ext>
              </a:extLst>
            </p:cNvPr>
            <p:cNvSpPr/>
            <p:nvPr/>
          </p:nvSpPr>
          <p:spPr>
            <a:xfrm>
              <a:off x="6687127" y="828964"/>
              <a:ext cx="1796474" cy="123291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sample</a:t>
              </a:r>
            </a:p>
          </p:txBody>
        </p:sp>
        <p:sp>
          <p:nvSpPr>
            <p:cNvPr id="8" name="TextBox 7">
              <a:extLst>
                <a:ext uri="{FF2B5EF4-FFF2-40B4-BE49-F238E27FC236}">
                  <a16:creationId xmlns:a16="http://schemas.microsoft.com/office/drawing/2014/main" xmlns="" id="{7BB003A1-BFD9-4272-B112-53C03BB7B5B1}"/>
                </a:ext>
              </a:extLst>
            </p:cNvPr>
            <p:cNvSpPr txBox="1"/>
            <p:nvPr/>
          </p:nvSpPr>
          <p:spPr>
            <a:xfrm>
              <a:off x="4010497" y="1149964"/>
              <a:ext cx="1272913" cy="646331"/>
            </a:xfrm>
            <a:prstGeom prst="rect">
              <a:avLst/>
            </a:prstGeom>
            <a:noFill/>
          </p:spPr>
          <p:txBody>
            <a:bodyPr wrap="none" rtlCol="0">
              <a:spAutoFit/>
            </a:bodyPr>
            <a:lstStyle/>
            <a:p>
              <a:pPr algn="ctr"/>
              <a:r>
                <a:rPr lang="en-US" dirty="0"/>
                <a:t>NGS </a:t>
              </a:r>
            </a:p>
            <a:p>
              <a:pPr algn="ctr"/>
              <a:r>
                <a:rPr lang="en-US" dirty="0"/>
                <a:t>library prep</a:t>
              </a:r>
            </a:p>
          </p:txBody>
        </p:sp>
        <p:sp>
          <p:nvSpPr>
            <p:cNvPr id="12" name="TextBox 11">
              <a:extLst>
                <a:ext uri="{FF2B5EF4-FFF2-40B4-BE49-F238E27FC236}">
                  <a16:creationId xmlns:a16="http://schemas.microsoft.com/office/drawing/2014/main" xmlns="" id="{040959DA-2D08-47CE-BD17-330BFCF88018}"/>
                </a:ext>
              </a:extLst>
            </p:cNvPr>
            <p:cNvSpPr txBox="1"/>
            <p:nvPr/>
          </p:nvSpPr>
          <p:spPr>
            <a:xfrm>
              <a:off x="5772876" y="1288463"/>
              <a:ext cx="638315" cy="369332"/>
            </a:xfrm>
            <a:prstGeom prst="rect">
              <a:avLst/>
            </a:prstGeom>
            <a:noFill/>
          </p:spPr>
          <p:txBody>
            <a:bodyPr wrap="none" rtlCol="0">
              <a:spAutoFit/>
            </a:bodyPr>
            <a:lstStyle/>
            <a:p>
              <a:pPr algn="ctr"/>
              <a:r>
                <a:rPr lang="en-US" dirty="0"/>
                <a:t>NGS </a:t>
              </a:r>
            </a:p>
          </p:txBody>
        </p:sp>
        <p:sp>
          <p:nvSpPr>
            <p:cNvPr id="13" name="TextBox 12">
              <a:extLst>
                <a:ext uri="{FF2B5EF4-FFF2-40B4-BE49-F238E27FC236}">
                  <a16:creationId xmlns:a16="http://schemas.microsoft.com/office/drawing/2014/main" xmlns="" id="{72E22570-0502-417B-865D-05F403D3A7DC}"/>
                </a:ext>
              </a:extLst>
            </p:cNvPr>
            <p:cNvSpPr txBox="1"/>
            <p:nvPr/>
          </p:nvSpPr>
          <p:spPr>
            <a:xfrm>
              <a:off x="6664036" y="1122256"/>
              <a:ext cx="1588575" cy="646331"/>
            </a:xfrm>
            <a:prstGeom prst="rect">
              <a:avLst/>
            </a:prstGeom>
            <a:noFill/>
          </p:spPr>
          <p:txBody>
            <a:bodyPr wrap="none" rtlCol="0">
              <a:spAutoFit/>
            </a:bodyPr>
            <a:lstStyle/>
            <a:p>
              <a:pPr algn="ctr"/>
              <a:r>
                <a:rPr lang="en-US" dirty="0"/>
                <a:t>Bioinformatics </a:t>
              </a:r>
            </a:p>
            <a:p>
              <a:pPr algn="ctr"/>
              <a:r>
                <a:rPr lang="en-US" dirty="0"/>
                <a:t>analysis</a:t>
              </a:r>
            </a:p>
          </p:txBody>
        </p:sp>
        <p:sp>
          <p:nvSpPr>
            <p:cNvPr id="14" name="TextBox 13">
              <a:extLst>
                <a:ext uri="{FF2B5EF4-FFF2-40B4-BE49-F238E27FC236}">
                  <a16:creationId xmlns:a16="http://schemas.microsoft.com/office/drawing/2014/main" xmlns="" id="{D9D95A86-863E-4880-9DEF-345C02CBACE5}"/>
                </a:ext>
              </a:extLst>
            </p:cNvPr>
            <p:cNvSpPr txBox="1"/>
            <p:nvPr/>
          </p:nvSpPr>
          <p:spPr>
            <a:xfrm>
              <a:off x="6334605" y="2382881"/>
              <a:ext cx="2696251" cy="1477328"/>
            </a:xfrm>
            <a:prstGeom prst="rect">
              <a:avLst/>
            </a:prstGeom>
            <a:noFill/>
          </p:spPr>
          <p:txBody>
            <a:bodyPr wrap="none" rtlCol="0">
              <a:spAutoFit/>
            </a:bodyPr>
            <a:lstStyle/>
            <a:p>
              <a:r>
                <a:rPr lang="en-US" dirty="0">
                  <a:solidFill>
                    <a:srgbClr val="0000FF"/>
                  </a:solidFill>
                </a:rPr>
                <a:t>Whole genome assemblies</a:t>
              </a:r>
            </a:p>
            <a:p>
              <a:endParaRPr lang="en-US" dirty="0">
                <a:solidFill>
                  <a:srgbClr val="0000FF"/>
                </a:solidFill>
              </a:endParaRPr>
            </a:p>
            <a:p>
              <a:r>
                <a:rPr lang="en-US" dirty="0" err="1">
                  <a:solidFill>
                    <a:srgbClr val="0000FF"/>
                  </a:solidFill>
                </a:rPr>
                <a:t>Apicoplast</a:t>
              </a:r>
              <a:r>
                <a:rPr lang="en-US" dirty="0">
                  <a:solidFill>
                    <a:srgbClr val="0000FF"/>
                  </a:solidFill>
                </a:rPr>
                <a:t> genome</a:t>
              </a:r>
            </a:p>
            <a:p>
              <a:endParaRPr lang="en-US" dirty="0">
                <a:solidFill>
                  <a:srgbClr val="0000FF"/>
                </a:solidFill>
              </a:endParaRPr>
            </a:p>
            <a:p>
              <a:r>
                <a:rPr lang="en-US" dirty="0">
                  <a:solidFill>
                    <a:srgbClr val="0000FF"/>
                  </a:solidFill>
                </a:rPr>
                <a:t>Mitochondria genome</a:t>
              </a:r>
            </a:p>
          </p:txBody>
        </p:sp>
        <p:sp>
          <p:nvSpPr>
            <p:cNvPr id="15" name="TextBox 14">
              <a:extLst>
                <a:ext uri="{FF2B5EF4-FFF2-40B4-BE49-F238E27FC236}">
                  <a16:creationId xmlns:a16="http://schemas.microsoft.com/office/drawing/2014/main" xmlns="" id="{1FA16C34-A903-4D1A-B37F-2A2FEC12B6FD}"/>
                </a:ext>
              </a:extLst>
            </p:cNvPr>
            <p:cNvSpPr txBox="1"/>
            <p:nvPr/>
          </p:nvSpPr>
          <p:spPr>
            <a:xfrm>
              <a:off x="152400" y="2717209"/>
              <a:ext cx="3746154" cy="584775"/>
            </a:xfrm>
            <a:prstGeom prst="rect">
              <a:avLst/>
            </a:prstGeom>
            <a:noFill/>
          </p:spPr>
          <p:txBody>
            <a:bodyPr wrap="none" rtlCol="0">
              <a:spAutoFit/>
            </a:bodyPr>
            <a:lstStyle/>
            <a:p>
              <a:r>
                <a:rPr lang="en-US" sz="3200" dirty="0"/>
                <a:t>&gt; 10</a:t>
              </a:r>
              <a:r>
                <a:rPr lang="en-US" sz="3200" baseline="30000" dirty="0"/>
                <a:t>5 </a:t>
              </a:r>
              <a:r>
                <a:rPr lang="en-US" sz="3200" dirty="0"/>
                <a:t>purified oocysts</a:t>
              </a:r>
            </a:p>
          </p:txBody>
        </p:sp>
      </p:grpSp>
      <p:pic>
        <p:nvPicPr>
          <p:cNvPr id="18" name="Picture 17">
            <a:extLst>
              <a:ext uri="{FF2B5EF4-FFF2-40B4-BE49-F238E27FC236}">
                <a16:creationId xmlns:a16="http://schemas.microsoft.com/office/drawing/2014/main" xmlns="" id="{C3C56E64-97AE-46B8-A5A9-732E562A88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 y="4648200"/>
            <a:ext cx="2028825" cy="1619250"/>
          </a:xfrm>
          <a:prstGeom prst="rect">
            <a:avLst/>
          </a:prstGeom>
        </p:spPr>
      </p:pic>
      <p:sp>
        <p:nvSpPr>
          <p:cNvPr id="38" name="TextBox 37"/>
          <p:cNvSpPr txBox="1"/>
          <p:nvPr/>
        </p:nvSpPr>
        <p:spPr>
          <a:xfrm>
            <a:off x="-228600" y="0"/>
            <a:ext cx="9601200" cy="954107"/>
          </a:xfrm>
          <a:prstGeom prst="rect">
            <a:avLst/>
          </a:prstGeom>
          <a:noFill/>
        </p:spPr>
        <p:txBody>
          <a:bodyPr wrap="square" rtlCol="0">
            <a:spAutoFit/>
          </a:bodyPr>
          <a:lstStyle/>
          <a:p>
            <a:pPr algn="ctr"/>
            <a:r>
              <a:rPr lang="en-US" sz="2800" b="1" dirty="0">
                <a:solidFill>
                  <a:schemeClr val="tx2">
                    <a:lumMod val="60000"/>
                    <a:lumOff val="40000"/>
                  </a:schemeClr>
                </a:solidFill>
                <a:latin typeface="Cambria" panose="02040503050406030204" pitchFamily="18" charset="0"/>
              </a:rPr>
              <a:t>Experimental workflows to recover </a:t>
            </a:r>
            <a:r>
              <a:rPr lang="en-US" sz="2800" b="1" i="1" dirty="0">
                <a:solidFill>
                  <a:schemeClr val="tx2">
                    <a:lumMod val="60000"/>
                    <a:lumOff val="40000"/>
                  </a:schemeClr>
                </a:solidFill>
                <a:latin typeface="Cambria" panose="02040503050406030204" pitchFamily="18" charset="0"/>
              </a:rPr>
              <a:t>C. </a:t>
            </a:r>
            <a:r>
              <a:rPr lang="en-US" sz="2800" b="1" i="1" dirty="0" err="1">
                <a:solidFill>
                  <a:schemeClr val="tx2">
                    <a:lumMod val="60000"/>
                    <a:lumOff val="40000"/>
                  </a:schemeClr>
                </a:solidFill>
                <a:latin typeface="Cambria" panose="02040503050406030204" pitchFamily="18" charset="0"/>
              </a:rPr>
              <a:t>cayetanensis</a:t>
            </a:r>
            <a:r>
              <a:rPr lang="en-US" sz="2800" b="1" i="1" dirty="0">
                <a:solidFill>
                  <a:schemeClr val="tx2">
                    <a:lumMod val="60000"/>
                    <a:lumOff val="40000"/>
                  </a:schemeClr>
                </a:solidFill>
                <a:latin typeface="Cambria" panose="02040503050406030204" pitchFamily="18" charset="0"/>
              </a:rPr>
              <a:t> </a:t>
            </a:r>
            <a:r>
              <a:rPr lang="en-US" sz="2800" b="1" dirty="0">
                <a:solidFill>
                  <a:schemeClr val="tx2">
                    <a:lumMod val="60000"/>
                    <a:lumOff val="40000"/>
                  </a:schemeClr>
                </a:solidFill>
                <a:latin typeface="Cambria" panose="02040503050406030204" pitchFamily="18" charset="0"/>
              </a:rPr>
              <a:t>genomes from different type of samples</a:t>
            </a:r>
          </a:p>
        </p:txBody>
      </p:sp>
      <p:sp>
        <p:nvSpPr>
          <p:cNvPr id="2" name="TextBox 1">
            <a:extLst>
              <a:ext uri="{FF2B5EF4-FFF2-40B4-BE49-F238E27FC236}">
                <a16:creationId xmlns:a16="http://schemas.microsoft.com/office/drawing/2014/main" xmlns="" id="{0555D927-C986-2F4B-B770-F4E81601E27E}"/>
              </a:ext>
            </a:extLst>
          </p:cNvPr>
          <p:cNvSpPr txBox="1"/>
          <p:nvPr/>
        </p:nvSpPr>
        <p:spPr>
          <a:xfrm>
            <a:off x="3276600" y="4678740"/>
            <a:ext cx="1896673" cy="1569660"/>
          </a:xfrm>
          <a:prstGeom prst="rect">
            <a:avLst/>
          </a:prstGeom>
          <a:noFill/>
        </p:spPr>
        <p:txBody>
          <a:bodyPr wrap="none" rtlCol="0">
            <a:spAutoFit/>
          </a:bodyPr>
          <a:lstStyle/>
          <a:p>
            <a:r>
              <a:rPr lang="en-US" sz="9600" dirty="0"/>
              <a:t>???</a:t>
            </a:r>
          </a:p>
        </p:txBody>
      </p:sp>
      <p:sp>
        <p:nvSpPr>
          <p:cNvPr id="19" name="TextBox 18">
            <a:extLst>
              <a:ext uri="{FF2B5EF4-FFF2-40B4-BE49-F238E27FC236}">
                <a16:creationId xmlns:a16="http://schemas.microsoft.com/office/drawing/2014/main" xmlns="" id="{D9D95A86-863E-4880-9DEF-345C02CBACE5}"/>
              </a:ext>
            </a:extLst>
          </p:cNvPr>
          <p:cNvSpPr txBox="1"/>
          <p:nvPr/>
        </p:nvSpPr>
        <p:spPr>
          <a:xfrm>
            <a:off x="6382616" y="5010150"/>
            <a:ext cx="2439129" cy="923330"/>
          </a:xfrm>
          <a:prstGeom prst="rect">
            <a:avLst/>
          </a:prstGeom>
          <a:noFill/>
        </p:spPr>
        <p:txBody>
          <a:bodyPr wrap="none" rtlCol="0">
            <a:spAutoFit/>
          </a:bodyPr>
          <a:lstStyle/>
          <a:p>
            <a:r>
              <a:rPr lang="en-US" dirty="0" err="1" smtClean="0">
                <a:solidFill>
                  <a:srgbClr val="0000FF"/>
                </a:solidFill>
              </a:rPr>
              <a:t>Apicoplast</a:t>
            </a:r>
            <a:r>
              <a:rPr lang="en-US" dirty="0" smtClean="0">
                <a:solidFill>
                  <a:srgbClr val="0000FF"/>
                </a:solidFill>
              </a:rPr>
              <a:t> genome ?</a:t>
            </a:r>
          </a:p>
          <a:p>
            <a:endParaRPr lang="en-US" dirty="0" smtClean="0">
              <a:solidFill>
                <a:srgbClr val="0000FF"/>
              </a:solidFill>
            </a:endParaRPr>
          </a:p>
          <a:p>
            <a:r>
              <a:rPr lang="en-US" dirty="0" smtClean="0">
                <a:solidFill>
                  <a:srgbClr val="0000FF"/>
                </a:solidFill>
              </a:rPr>
              <a:t>Mitochondria genome ?</a:t>
            </a:r>
            <a:endParaRPr lang="en-US" dirty="0">
              <a:solidFill>
                <a:srgbClr val="0000FF"/>
              </a:solidFill>
            </a:endParaRPr>
          </a:p>
        </p:txBody>
      </p:sp>
    </p:spTree>
    <p:extLst>
      <p:ext uri="{BB962C8B-B14F-4D97-AF65-F5344CB8AC3E}">
        <p14:creationId xmlns:p14="http://schemas.microsoft.com/office/powerpoint/2010/main" val="4698561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049" y="464403"/>
            <a:ext cx="8458200" cy="830997"/>
          </a:xfrm>
          <a:prstGeom prst="rect">
            <a:avLst/>
          </a:prstGeom>
          <a:noFill/>
        </p:spPr>
        <p:txBody>
          <a:bodyPr wrap="square" rtlCol="0">
            <a:spAutoFit/>
          </a:bodyPr>
          <a:lstStyle/>
          <a:p>
            <a:endParaRPr lang="en-US" sz="1600" dirty="0"/>
          </a:p>
          <a:p>
            <a:endParaRPr lang="en-US" sz="1600" dirty="0"/>
          </a:p>
          <a:p>
            <a:endParaRPr lang="en-US" sz="1600" dirty="0"/>
          </a:p>
        </p:txBody>
      </p:sp>
      <p:pic>
        <p:nvPicPr>
          <p:cNvPr id="3" name="Picture 2" descr="https://3.bp.blogspot.com/-LrNt9mq11wM/WAEVKfnf-gI/AAAAAAAAItk/9bF1C9PaPjYuTukEjTCOoITwG4zAho3qQCLcB/s1600/mitochondria%2Bvs%2BChloroplast.jpg"/>
          <p:cNvPicPr>
            <a:picLocks noChangeAspect="1" noChangeArrowheads="1"/>
          </p:cNvPicPr>
          <p:nvPr/>
        </p:nvPicPr>
        <p:blipFill rotWithShape="1">
          <a:blip r:embed="rId3">
            <a:extLst>
              <a:ext uri="{28A0092B-C50C-407E-A947-70E740481C1C}">
                <a14:useLocalDpi xmlns:a14="http://schemas.microsoft.com/office/drawing/2010/main" val="0"/>
              </a:ext>
            </a:extLst>
          </a:blip>
          <a:srcRect t="15354" b="9379"/>
          <a:stretch/>
        </p:blipFill>
        <p:spPr bwMode="auto">
          <a:xfrm>
            <a:off x="1012791" y="3810000"/>
            <a:ext cx="7254810" cy="28087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30649" y="228600"/>
            <a:ext cx="8229600" cy="1661993"/>
          </a:xfrm>
          <a:prstGeom prst="rect">
            <a:avLst/>
          </a:prstGeom>
          <a:noFill/>
        </p:spPr>
        <p:txBody>
          <a:bodyPr wrap="square" rtlCol="0">
            <a:spAutoFit/>
          </a:bodyPr>
          <a:lstStyle/>
          <a:p>
            <a:pPr algn="ctr"/>
            <a:r>
              <a:rPr lang="en-US" sz="2400" b="1" i="1" dirty="0">
                <a:solidFill>
                  <a:srgbClr val="0000FF"/>
                </a:solidFill>
              </a:rPr>
              <a:t>C. </a:t>
            </a:r>
            <a:r>
              <a:rPr lang="en-US" sz="2400" b="1" i="1" dirty="0" err="1">
                <a:solidFill>
                  <a:srgbClr val="0000FF"/>
                </a:solidFill>
              </a:rPr>
              <a:t>cayetanensis</a:t>
            </a:r>
            <a:r>
              <a:rPr lang="en-US" sz="2400" b="1" i="1" dirty="0">
                <a:solidFill>
                  <a:srgbClr val="0000FF"/>
                </a:solidFill>
              </a:rPr>
              <a:t> </a:t>
            </a:r>
            <a:r>
              <a:rPr lang="en-US" sz="2400" b="1" dirty="0">
                <a:solidFill>
                  <a:srgbClr val="0000FF"/>
                </a:solidFill>
              </a:rPr>
              <a:t>cells contain two organelles </a:t>
            </a:r>
          </a:p>
          <a:p>
            <a:pPr algn="ctr"/>
            <a:r>
              <a:rPr lang="en-US" sz="2400" b="1" dirty="0">
                <a:solidFill>
                  <a:srgbClr val="0000FF"/>
                </a:solidFill>
              </a:rPr>
              <a:t>with independent multi-copy genomes</a:t>
            </a:r>
            <a:endParaRPr lang="en-US" dirty="0"/>
          </a:p>
          <a:p>
            <a:r>
              <a:rPr lang="en-US" dirty="0"/>
              <a:t>-- </a:t>
            </a:r>
            <a:r>
              <a:rPr lang="en-US" b="1" dirty="0"/>
              <a:t>mitochondria</a:t>
            </a:r>
            <a:r>
              <a:rPr lang="en-US" dirty="0"/>
              <a:t>: 6.3 kb concatemer genome</a:t>
            </a:r>
          </a:p>
          <a:p>
            <a:r>
              <a:rPr lang="en-US" dirty="0"/>
              <a:t>	 </a:t>
            </a:r>
          </a:p>
          <a:p>
            <a:r>
              <a:rPr lang="en-US" dirty="0"/>
              <a:t>-- </a:t>
            </a:r>
            <a:r>
              <a:rPr lang="en-US" b="1" dirty="0" err="1"/>
              <a:t>apicoplast</a:t>
            </a:r>
            <a:r>
              <a:rPr lang="en-US" dirty="0"/>
              <a:t>: 34.1 kb circular genome</a:t>
            </a:r>
          </a:p>
        </p:txBody>
      </p:sp>
      <p:sp>
        <p:nvSpPr>
          <p:cNvPr id="5" name="TextBox 4"/>
          <p:cNvSpPr txBox="1"/>
          <p:nvPr/>
        </p:nvSpPr>
        <p:spPr>
          <a:xfrm>
            <a:off x="685800" y="1890593"/>
            <a:ext cx="7772400" cy="175432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err="1"/>
              <a:t>Apicoplast</a:t>
            </a:r>
            <a:r>
              <a:rPr lang="en-US" dirty="0"/>
              <a:t> is a non-photosynthetic plastid found in </a:t>
            </a:r>
            <a:r>
              <a:rPr lang="en-US" i="1" dirty="0" err="1"/>
              <a:t>Cyclospora</a:t>
            </a:r>
            <a:r>
              <a:rPr lang="en-US" i="1" dirty="0"/>
              <a:t>, Plasmodium, Toxoplasma</a:t>
            </a:r>
            <a:r>
              <a:rPr lang="en-US" dirty="0"/>
              <a:t> spp.</a:t>
            </a:r>
          </a:p>
          <a:p>
            <a:pPr marL="285750" indent="-285750">
              <a:lnSpc>
                <a:spcPct val="150000"/>
              </a:lnSpc>
              <a:buFont typeface="Arial" panose="020B0604020202020204" pitchFamily="34" charset="0"/>
              <a:buChar char="•"/>
            </a:pPr>
            <a:r>
              <a:rPr lang="en-US" dirty="0"/>
              <a:t>Originated from red algae </a:t>
            </a:r>
          </a:p>
          <a:p>
            <a:pPr marL="285750" indent="-285750">
              <a:lnSpc>
                <a:spcPct val="150000"/>
              </a:lnSpc>
              <a:buFont typeface="Arial" panose="020B0604020202020204" pitchFamily="34" charset="0"/>
              <a:buChar char="•"/>
            </a:pPr>
            <a:r>
              <a:rPr lang="en-US" dirty="0" err="1"/>
              <a:t>Apicoplast</a:t>
            </a:r>
            <a:r>
              <a:rPr lang="en-US" dirty="0"/>
              <a:t> is essential for viability of the parasite</a:t>
            </a:r>
          </a:p>
        </p:txBody>
      </p:sp>
    </p:spTree>
    <p:extLst>
      <p:ext uri="{BB962C8B-B14F-4D97-AF65-F5344CB8AC3E}">
        <p14:creationId xmlns:p14="http://schemas.microsoft.com/office/powerpoint/2010/main" val="37173932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A2ACB8CF-2120-4B86-9881-DCA676F11818}"/>
</file>

<file path=customXml/itemProps2.xml><?xml version="1.0" encoding="utf-8"?>
<ds:datastoreItem xmlns:ds="http://schemas.openxmlformats.org/officeDocument/2006/customXml" ds:itemID="{2D98FDEB-63BD-4A09-AF00-E944E4D8242B}"/>
</file>

<file path=customXml/itemProps3.xml><?xml version="1.0" encoding="utf-8"?>
<ds:datastoreItem xmlns:ds="http://schemas.openxmlformats.org/officeDocument/2006/customXml" ds:itemID="{E0279B12-A5F9-48A8-83DC-223C2B8072D8}"/>
</file>

<file path=docProps/app.xml><?xml version="1.0" encoding="utf-8"?>
<Properties xmlns="http://schemas.openxmlformats.org/officeDocument/2006/extended-properties" xmlns:vt="http://schemas.openxmlformats.org/officeDocument/2006/docPropsVTypes">
  <Template/>
  <TotalTime>70141</TotalTime>
  <Words>1859</Words>
  <Application>Microsoft Office PowerPoint</Application>
  <PresentationFormat>On-screen Show (4:3)</PresentationFormat>
  <Paragraphs>401</Paragraphs>
  <Slides>21</Slides>
  <Notes>20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FDA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Cinar, Hediye</dc:creator>
  <cp:lastModifiedBy>Cinar, Hediye</cp:lastModifiedBy>
  <cp:revision>790</cp:revision>
  <cp:lastPrinted>2019-04-29T22:52:18Z</cp:lastPrinted>
  <dcterms:created xsi:type="dcterms:W3CDTF">2016-06-20T16:27:34Z</dcterms:created>
  <dcterms:modified xsi:type="dcterms:W3CDTF">2019-09-16T20:02:18Z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